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3" r:id="rId8"/>
    <p:sldId id="262" r:id="rId9"/>
    <p:sldId id="266" r:id="rId10"/>
    <p:sldId id="265" r:id="rId11"/>
    <p:sldId id="269" r:id="rId12"/>
    <p:sldId id="271" r:id="rId13"/>
    <p:sldId id="267" r:id="rId14"/>
    <p:sldId id="268" r:id="rId15"/>
    <p:sldId id="270" r:id="rId16"/>
    <p:sldId id="272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0" autoAdjust="0"/>
    <p:restoredTop sz="94689"/>
  </p:normalViewPr>
  <p:slideViewPr>
    <p:cSldViewPr>
      <p:cViewPr varScale="1">
        <p:scale>
          <a:sx n="108" d="100"/>
          <a:sy n="108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11E207-2EFC-482A-95FA-099C19566D1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B9097A7-6BF1-4AAF-A2D5-6F905782E1A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63888" y="3212976"/>
            <a:ext cx="5256584" cy="648072"/>
          </a:xfrm>
        </p:spPr>
        <p:txBody>
          <a:bodyPr>
            <a:normAutofit lnSpcReduction="10000"/>
          </a:bodyPr>
          <a:lstStyle/>
          <a:p>
            <a:r>
              <a:rPr lang="fr-FR" sz="1600" dirty="0"/>
              <a:t>Emma FAROCHE (3</a:t>
            </a:r>
            <a:r>
              <a:rPr lang="fr-FR" sz="1600" baseline="30000" dirty="0"/>
              <a:t>ème</a:t>
            </a:r>
            <a:r>
              <a:rPr lang="fr-FR" sz="1600" dirty="0"/>
              <a:t> semestre)</a:t>
            </a:r>
          </a:p>
          <a:p>
            <a:r>
              <a:rPr lang="fr-FR" sz="1600" dirty="0"/>
              <a:t>Chirurgie viscérale à Angers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Prise en charge post opératoire hospitalière en chirurgie </a:t>
            </a:r>
            <a:r>
              <a:rPr lang="fr-FR" dirty="0" err="1"/>
              <a:t>bariatrique</a:t>
            </a:r>
            <a:r>
              <a:rPr lang="fr-FR" dirty="0"/>
              <a:t> (Angers)</a:t>
            </a:r>
          </a:p>
        </p:txBody>
      </p:sp>
    </p:spTree>
    <p:extLst>
      <p:ext uri="{BB962C8B-B14F-4D97-AF65-F5344CB8AC3E}">
        <p14:creationId xmlns:p14="http://schemas.microsoft.com/office/powerpoint/2010/main" val="51203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Epidémiologie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7983" y="1628800"/>
            <a:ext cx="8792489" cy="4525963"/>
          </a:xfrm>
        </p:spPr>
        <p:txBody>
          <a:bodyPr/>
          <a:lstStyle/>
          <a:p>
            <a:r>
              <a:rPr lang="fr-FR" sz="2800" dirty="0"/>
              <a:t>Chirurgie de + en + fréquente : </a:t>
            </a:r>
          </a:p>
          <a:p>
            <a:pPr lvl="1"/>
            <a:r>
              <a:rPr lang="fr-FR" sz="2400" dirty="0"/>
              <a:t>1996 (2 500/an) vs 2016 (60 000/an)</a:t>
            </a:r>
          </a:p>
          <a:p>
            <a:pPr lvl="1"/>
            <a:r>
              <a:rPr lang="fr-FR" sz="2400" dirty="0"/>
              <a:t>4.3% activité viscérale</a:t>
            </a:r>
          </a:p>
          <a:p>
            <a:r>
              <a:rPr lang="fr-FR" sz="2800" dirty="0"/>
              <a:t>Evolution des pratiques :</a:t>
            </a:r>
          </a:p>
          <a:p>
            <a:pPr lvl="1"/>
            <a:r>
              <a:rPr lang="fr-FR" sz="2000" dirty="0"/>
              <a:t>↗ </a:t>
            </a:r>
            <a:r>
              <a:rPr lang="fr-FR" sz="2000" dirty="0" err="1"/>
              <a:t>Sleeves</a:t>
            </a:r>
            <a:r>
              <a:rPr lang="fr-FR" sz="2000" dirty="0"/>
              <a:t> (58%) et bypass (25%) </a:t>
            </a:r>
          </a:p>
          <a:p>
            <a:pPr lvl="1"/>
            <a:r>
              <a:rPr lang="fr-FR" sz="2000" dirty="0"/>
              <a:t>↘ Anneaux gastriques (3%)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636912"/>
            <a:ext cx="4062790" cy="394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3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6046" y="151873"/>
            <a:ext cx="7772400" cy="972871"/>
          </a:xfrm>
        </p:spPr>
        <p:txBody>
          <a:bodyPr/>
          <a:lstStyle/>
          <a:p>
            <a:pPr algn="ctr"/>
            <a:r>
              <a:rPr lang="fr-FR" dirty="0"/>
              <a:t>2 chirurgies majeures</a:t>
            </a:r>
          </a:p>
        </p:txBody>
      </p:sp>
      <p:pic>
        <p:nvPicPr>
          <p:cNvPr id="1026" name="Picture 2" descr="C:\Users\FAROEM\Desktop\slee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59" y="1556792"/>
            <a:ext cx="4281132" cy="457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AROEM\Desktop\Byp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493" y="1275891"/>
            <a:ext cx="4010025" cy="513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4772246" y="4437112"/>
            <a:ext cx="879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60cm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611144" y="3481272"/>
            <a:ext cx="967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150cm</a:t>
            </a:r>
          </a:p>
        </p:txBody>
      </p:sp>
    </p:spTree>
    <p:extLst>
      <p:ext uri="{BB962C8B-B14F-4D97-AF65-F5344CB8AC3E}">
        <p14:creationId xmlns:p14="http://schemas.microsoft.com/office/powerpoint/2010/main" val="105888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/>
              <a:t>RAAC</a:t>
            </a:r>
            <a:br>
              <a:rPr lang="fr-FR" dirty="0"/>
            </a:br>
            <a:r>
              <a:rPr lang="fr-FR" sz="2200" dirty="0"/>
              <a:t>Programme de récupération améliorée après chirurgie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Approche globale du patient pour favoriser le rétablissement précoce de ses capacités après la chirurgie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Avant – Phase préopératoire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Pendant – Chirurgie </a:t>
            </a:r>
            <a:r>
              <a:rPr lang="fr-FR" dirty="0" err="1"/>
              <a:t>bariatrique</a:t>
            </a: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Après – Phase postopératoire</a:t>
            </a:r>
          </a:p>
        </p:txBody>
      </p:sp>
    </p:spTree>
    <p:extLst>
      <p:ext uri="{BB962C8B-B14F-4D97-AF65-F5344CB8AC3E}">
        <p14:creationId xmlns:p14="http://schemas.microsoft.com/office/powerpoint/2010/main" val="401335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/>
          <a:lstStyle/>
          <a:p>
            <a:pPr algn="ctr"/>
            <a:r>
              <a:rPr lang="fr-FR" dirty="0"/>
              <a:t>Avant - Phase préopératoire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4104455"/>
          </a:xfrm>
        </p:spPr>
        <p:txBody>
          <a:bodyPr/>
          <a:lstStyle/>
          <a:p>
            <a:r>
              <a:rPr lang="fr-FR" dirty="0"/>
              <a:t>RHD: 6 à 12 mois</a:t>
            </a:r>
          </a:p>
          <a:p>
            <a:r>
              <a:rPr lang="fr-FR" dirty="0"/>
              <a:t>Bilan préopératoire: </a:t>
            </a:r>
            <a:r>
              <a:rPr lang="fr-FR" sz="2400" dirty="0"/>
              <a:t>nutrition, psychologue/psychiatre, activité physique, diététique, cardio, pneumo, APA, TOGD/TDM…</a:t>
            </a:r>
          </a:p>
          <a:p>
            <a:r>
              <a:rPr lang="fr-FR" dirty="0"/>
              <a:t>Anticiper la sortie: </a:t>
            </a:r>
            <a:r>
              <a:rPr lang="fr-FR" sz="2400" dirty="0"/>
              <a:t>éducation du patient, bas de contention, explication des risques…</a:t>
            </a:r>
          </a:p>
          <a:p>
            <a:r>
              <a:rPr lang="fr-FR" sz="2400" dirty="0"/>
              <a:t>Contraception++ pas de grossesse pendant 1 an</a:t>
            </a:r>
          </a:p>
        </p:txBody>
      </p:sp>
    </p:spTree>
    <p:extLst>
      <p:ext uri="{BB962C8B-B14F-4D97-AF65-F5344CB8AC3E}">
        <p14:creationId xmlns:p14="http://schemas.microsoft.com/office/powerpoint/2010/main" val="388205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7009"/>
            <a:ext cx="7772400" cy="994122"/>
          </a:xfrm>
        </p:spPr>
        <p:txBody>
          <a:bodyPr/>
          <a:lstStyle/>
          <a:p>
            <a:pPr algn="ctr"/>
            <a:r>
              <a:rPr lang="fr-FR" dirty="0"/>
              <a:t>Pendant – Chirurgie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899592" y="998984"/>
            <a:ext cx="7772400" cy="4572000"/>
          </a:xfrm>
        </p:spPr>
        <p:txBody>
          <a:bodyPr/>
          <a:lstStyle/>
          <a:p>
            <a:r>
              <a:rPr lang="fr-FR" dirty="0"/>
              <a:t>Installation vigile du patient: </a:t>
            </a:r>
            <a:r>
              <a:rPr lang="fr-FR" sz="2400" i="1" dirty="0" err="1"/>
              <a:t>beach</a:t>
            </a:r>
            <a:r>
              <a:rPr lang="fr-FR" sz="2400" i="1" dirty="0"/>
              <a:t> chair position</a:t>
            </a:r>
            <a:r>
              <a:rPr lang="fr-FR" sz="2400" dirty="0"/>
              <a:t>, points d’appui, bas compression…</a:t>
            </a:r>
            <a:endParaRPr lang="fr-FR" dirty="0"/>
          </a:p>
          <a:p>
            <a:r>
              <a:rPr lang="fr-FR" dirty="0"/>
              <a:t>Ventilation optimisée: </a:t>
            </a:r>
            <a:r>
              <a:rPr lang="fr-FR" sz="2400" dirty="0"/>
              <a:t>syndrome restrictif</a:t>
            </a:r>
          </a:p>
          <a:p>
            <a:r>
              <a:rPr lang="fr-FR" dirty="0"/>
              <a:t>Antalgie optimisée</a:t>
            </a:r>
          </a:p>
          <a:p>
            <a:r>
              <a:rPr lang="fr-FR" dirty="0" err="1"/>
              <a:t>Coelioscopie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284984"/>
            <a:ext cx="2448272" cy="326436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536851"/>
            <a:ext cx="3003798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3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4122"/>
          </a:xfrm>
        </p:spPr>
        <p:txBody>
          <a:bodyPr/>
          <a:lstStyle/>
          <a:p>
            <a:pPr algn="ctr"/>
            <a:r>
              <a:rPr lang="fr-FR" dirty="0"/>
              <a:t>Après – Phase post opératoire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b="1" dirty="0"/>
              <a:t>Hospitalisation :</a:t>
            </a:r>
            <a:endParaRPr lang="fr-FR" dirty="0"/>
          </a:p>
          <a:p>
            <a:r>
              <a:rPr lang="fr-FR" dirty="0"/>
              <a:t>Analgésie multimodale</a:t>
            </a:r>
          </a:p>
          <a:p>
            <a:r>
              <a:rPr lang="fr-FR" dirty="0"/>
              <a:t>Stimulation du transit intestinal </a:t>
            </a:r>
          </a:p>
          <a:p>
            <a:r>
              <a:rPr lang="fr-FR" dirty="0"/>
              <a:t>Réalimentation précoce</a:t>
            </a:r>
          </a:p>
          <a:p>
            <a:r>
              <a:rPr lang="fr-FR" dirty="0"/>
              <a:t>Lever et mobilisation précoce</a:t>
            </a:r>
          </a:p>
          <a:p>
            <a:r>
              <a:rPr lang="fr-FR" dirty="0"/>
              <a:t>Prévention des complications thromboemboliques</a:t>
            </a:r>
          </a:p>
          <a:p>
            <a:r>
              <a:rPr lang="fr-FR" dirty="0"/>
              <a:t>Préparation de la sortie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b="1" dirty="0"/>
              <a:t>Sortie :</a:t>
            </a:r>
            <a:endParaRPr lang="fr-FR" dirty="0"/>
          </a:p>
          <a:p>
            <a:r>
              <a:rPr lang="fr-FR" dirty="0"/>
              <a:t>Assurer le suivi à la sortie de l’hôpital</a:t>
            </a:r>
          </a:p>
          <a:p>
            <a:r>
              <a:rPr lang="fr-FR" dirty="0"/>
              <a:t>Reprise des activités du patient</a:t>
            </a:r>
          </a:p>
          <a:p>
            <a:r>
              <a:rPr lang="fr-FR" dirty="0"/>
              <a:t>Évaluation et retour sur l’expérience du patient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3938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3184" y="188640"/>
            <a:ext cx="8229600" cy="1008112"/>
          </a:xfrm>
        </p:spPr>
        <p:txBody>
          <a:bodyPr/>
          <a:lstStyle/>
          <a:p>
            <a:pPr algn="ctr"/>
            <a:r>
              <a:rPr lang="fr-FR" dirty="0" err="1"/>
              <a:t>Sleeve</a:t>
            </a:r>
            <a:r>
              <a:rPr lang="fr-FR" dirty="0"/>
              <a:t>                     </a:t>
            </a:r>
            <a:r>
              <a:rPr lang="fr-FR" dirty="0" err="1"/>
              <a:t>ByPass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4536504" cy="2232247"/>
          </a:xfrm>
        </p:spPr>
        <p:txBody>
          <a:bodyPr/>
          <a:lstStyle/>
          <a:p>
            <a:r>
              <a:rPr lang="fr-FR" sz="2400" b="1" dirty="0"/>
              <a:t>Fistule 2% </a:t>
            </a:r>
            <a:r>
              <a:rPr lang="fr-FR" sz="2000" dirty="0"/>
              <a:t>(ligne d’agrafes supérieure 87%)</a:t>
            </a:r>
            <a:endParaRPr lang="fr-FR" sz="2400" dirty="0"/>
          </a:p>
          <a:p>
            <a:r>
              <a:rPr lang="fr-FR" sz="2400" b="1" dirty="0"/>
              <a:t>Hémorragie</a:t>
            </a:r>
          </a:p>
          <a:p>
            <a:pPr marL="0" indent="0">
              <a:buNone/>
            </a:pPr>
            <a:r>
              <a:rPr lang="fr-FR" sz="1800" i="1" dirty="0"/>
              <a:t>Plus tardif: Sténose (</a:t>
            </a:r>
            <a:r>
              <a:rPr lang="fr-FR" sz="1600" i="1" dirty="0" err="1"/>
              <a:t>angulus</a:t>
            </a:r>
            <a:r>
              <a:rPr lang="fr-FR" sz="1600" i="1" dirty="0"/>
              <a:t> gastrique)</a:t>
            </a:r>
          </a:p>
          <a:p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427984" y="1196752"/>
            <a:ext cx="4392488" cy="2880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Péritonite 2%</a:t>
            </a:r>
            <a:r>
              <a:rPr lang="fr-FR" sz="2000" dirty="0"/>
              <a:t> : </a:t>
            </a:r>
            <a:r>
              <a:rPr lang="fr-FR" sz="2000" b="1" dirty="0"/>
              <a:t>plaie grêle</a:t>
            </a:r>
            <a:r>
              <a:rPr lang="fr-FR" sz="2000" dirty="0"/>
              <a:t>, </a:t>
            </a:r>
            <a:r>
              <a:rPr lang="fr-FR" sz="2000" b="1" dirty="0"/>
              <a:t>fistule anastomotique</a:t>
            </a:r>
          </a:p>
          <a:p>
            <a:r>
              <a:rPr lang="fr-FR" sz="2000" b="1" dirty="0"/>
              <a:t>Hémorragie</a:t>
            </a:r>
          </a:p>
          <a:p>
            <a:pPr marL="0" indent="0">
              <a:buNone/>
            </a:pPr>
            <a:r>
              <a:rPr lang="fr-FR" sz="1800" i="1" dirty="0"/>
              <a:t>Plus tardif:</a:t>
            </a:r>
          </a:p>
          <a:p>
            <a:r>
              <a:rPr lang="fr-FR" sz="1800" i="1" dirty="0"/>
              <a:t>Ulcère (anastomose G-J)</a:t>
            </a:r>
          </a:p>
          <a:p>
            <a:r>
              <a:rPr lang="fr-FR" sz="1800" i="1" dirty="0"/>
              <a:t>Occlusion (hernie interne)</a:t>
            </a:r>
          </a:p>
          <a:p>
            <a:r>
              <a:rPr lang="fr-FR" sz="1800" i="1" dirty="0"/>
              <a:t>Sténose (pied de l’anse)</a:t>
            </a:r>
          </a:p>
          <a:p>
            <a:endParaRPr lang="fr-FR" sz="2000" i="1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228939" y="4365104"/>
            <a:ext cx="6943459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Thrombose veineuse profonde – Embolie pulmonaire</a:t>
            </a:r>
          </a:p>
          <a:p>
            <a:r>
              <a:rPr lang="fr-FR" sz="2000" dirty="0"/>
              <a:t>Complications infectieuses : urinaire, pulmonaire, de </a:t>
            </a:r>
            <a:r>
              <a:rPr lang="fr-FR" sz="2000" dirty="0" err="1"/>
              <a:t>kt</a:t>
            </a:r>
            <a:r>
              <a:rPr lang="fr-FR" sz="2000" dirty="0"/>
              <a:t>…</a:t>
            </a:r>
          </a:p>
          <a:p>
            <a:r>
              <a:rPr lang="fr-FR" sz="2000" dirty="0"/>
              <a:t>(Rhabdomyolyse)</a:t>
            </a:r>
          </a:p>
          <a:p>
            <a:pPr marL="0" indent="0">
              <a:buNone/>
            </a:pPr>
            <a:r>
              <a:rPr lang="fr-FR" sz="1800" i="1" dirty="0"/>
              <a:t>Plus tardif: Complications pariétales: éventration, abcès</a:t>
            </a:r>
          </a:p>
        </p:txBody>
      </p:sp>
    </p:spTree>
    <p:extLst>
      <p:ext uri="{BB962C8B-B14F-4D97-AF65-F5344CB8AC3E}">
        <p14:creationId xmlns:p14="http://schemas.microsoft.com/office/powerpoint/2010/main" val="3213616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Surveillance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Moyens de surveillance simples</a:t>
            </a:r>
          </a:p>
          <a:p>
            <a:r>
              <a:rPr lang="fr-FR" b="1" dirty="0"/>
              <a:t>Clinique</a:t>
            </a:r>
            <a:r>
              <a:rPr lang="fr-FR" dirty="0"/>
              <a:t> = fréquence cardiaque, diurèse, constantes, température, douleur</a:t>
            </a:r>
          </a:p>
          <a:p>
            <a:r>
              <a:rPr lang="fr-FR" b="1" dirty="0"/>
              <a:t>Biologie</a:t>
            </a:r>
            <a:r>
              <a:rPr lang="fr-FR" dirty="0"/>
              <a:t> = Bio à J1 et à J3</a:t>
            </a:r>
          </a:p>
          <a:p>
            <a:r>
              <a:rPr lang="fr-FR" b="1" dirty="0"/>
              <a:t>RAC</a:t>
            </a:r>
            <a:r>
              <a:rPr lang="fr-FR" dirty="0"/>
              <a:t> = Pas de sonde urinaire, pas de drains, lever et réalimentation précoces, sortie J3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2189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Fistule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668" y="1441855"/>
            <a:ext cx="4700131" cy="3470233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26" y="1772816"/>
            <a:ext cx="4113758" cy="288032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043608" y="5301208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Corrélation fistule/FC</a:t>
            </a:r>
          </a:p>
          <a:p>
            <a:r>
              <a:rPr lang="fr-FR" dirty="0"/>
              <a:t>Survenue jusqu’à J30 ++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232150" y="2915362"/>
            <a:ext cx="1152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Scanner ingéré</a:t>
            </a:r>
          </a:p>
        </p:txBody>
      </p:sp>
    </p:spTree>
    <p:extLst>
      <p:ext uri="{BB962C8B-B14F-4D97-AF65-F5344CB8AC3E}">
        <p14:creationId xmlns:p14="http://schemas.microsoft.com/office/powerpoint/2010/main" val="497148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/>
          <a:lstStyle/>
          <a:p>
            <a:pPr algn="ctr"/>
            <a:r>
              <a:rPr lang="fr-FR" dirty="0"/>
              <a:t>CAT : scanner ingéré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15" y="1484784"/>
            <a:ext cx="2892998" cy="2520280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08881"/>
            <a:ext cx="3383750" cy="302433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14" y="4005064"/>
            <a:ext cx="2885152" cy="25111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677318" y="1125253"/>
            <a:ext cx="152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Hématome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084168" y="1494585"/>
            <a:ext cx="104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Fistule</a:t>
            </a:r>
          </a:p>
        </p:txBody>
      </p:sp>
    </p:spTree>
    <p:extLst>
      <p:ext uri="{BB962C8B-B14F-4D97-AF65-F5344CB8AC3E}">
        <p14:creationId xmlns:p14="http://schemas.microsoft.com/office/powerpoint/2010/main" val="1569739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1066130"/>
          </a:xfrm>
        </p:spPr>
        <p:txBody>
          <a:bodyPr/>
          <a:lstStyle/>
          <a:p>
            <a:pPr algn="ctr"/>
            <a:r>
              <a:rPr lang="fr-FR" dirty="0"/>
              <a:t>Reprise chirurgicale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11560" y="1843093"/>
            <a:ext cx="388843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Hémorragie ligne d’agrafes</a:t>
            </a:r>
            <a:r>
              <a:rPr lang="fr-FR" sz="2400" dirty="0"/>
              <a:t>: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Reprise en </a:t>
            </a:r>
            <a:r>
              <a:rPr lang="fr-FR" sz="2000" dirty="0" err="1"/>
              <a:t>coelio</a:t>
            </a:r>
            <a:r>
              <a:rPr lang="fr-FR" sz="2000" dirty="0"/>
              <a:t> si possible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Hémostase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Drainage au contact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Test au bleu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499992" y="1772816"/>
            <a:ext cx="417646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Fistule: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Reprise en </a:t>
            </a:r>
            <a:r>
              <a:rPr lang="fr-FR" sz="2000" dirty="0" err="1"/>
              <a:t>coelio</a:t>
            </a:r>
            <a:r>
              <a:rPr lang="fr-FR" sz="2000" dirty="0"/>
              <a:t> si possible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Hémostase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Drainage au contact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Test au bleu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Remplacer les drains chirurgicaux par des drains endoscopiques (FOGD) </a:t>
            </a:r>
            <a:r>
              <a:rPr lang="fr-FR" sz="2000" dirty="0" err="1"/>
              <a:t>pig</a:t>
            </a:r>
            <a:r>
              <a:rPr lang="fr-FR" sz="2000" dirty="0"/>
              <a:t> </a:t>
            </a:r>
            <a:r>
              <a:rPr lang="fr-FR" sz="2000" dirty="0" err="1"/>
              <a:t>tails</a:t>
            </a:r>
            <a:r>
              <a:rPr lang="fr-FR" sz="2000" dirty="0"/>
              <a:t> + SNJ d’alimentation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Scanner ingéré toutes les 3 semaines pour contrôle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1773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66130"/>
          </a:xfrm>
        </p:spPr>
        <p:txBody>
          <a:bodyPr/>
          <a:lstStyle/>
          <a:p>
            <a:r>
              <a:rPr lang="fr-FR" dirty="0"/>
              <a:t>Risque thrombotique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b="1" dirty="0"/>
              <a:t>Lever précoce: </a:t>
            </a:r>
            <a:r>
              <a:rPr lang="fr-FR" dirty="0"/>
              <a:t>fauteuil à J0, marche à J1</a:t>
            </a:r>
          </a:p>
          <a:p>
            <a:r>
              <a:rPr lang="fr-FR" b="1" dirty="0"/>
              <a:t>Bas de contention </a:t>
            </a:r>
            <a:r>
              <a:rPr lang="fr-FR" dirty="0"/>
              <a:t>à compression intermittente pendant 24h +/- bas classiques</a:t>
            </a:r>
          </a:p>
          <a:p>
            <a:r>
              <a:rPr lang="fr-FR" b="1" dirty="0"/>
              <a:t>Anticoagulation</a:t>
            </a:r>
            <a:r>
              <a:rPr lang="fr-FR" dirty="0"/>
              <a:t> : </a:t>
            </a:r>
          </a:p>
          <a:p>
            <a:pPr lvl="1"/>
            <a:r>
              <a:rPr lang="fr-FR" dirty="0"/>
              <a:t>Lovenox 4000 ou 5000 UI x2/j (selon poids) </a:t>
            </a:r>
          </a:p>
          <a:p>
            <a:pPr lvl="1"/>
            <a:r>
              <a:rPr lang="fr-FR" dirty="0"/>
              <a:t>à poursuivre 3 semaines</a:t>
            </a:r>
          </a:p>
        </p:txBody>
      </p:sp>
    </p:spTree>
    <p:extLst>
      <p:ext uri="{BB962C8B-B14F-4D97-AF65-F5344CB8AC3E}">
        <p14:creationId xmlns:p14="http://schemas.microsoft.com/office/powerpoint/2010/main" val="273040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Reprise alimentaire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Réalimentation précoce </a:t>
            </a:r>
            <a:r>
              <a:rPr lang="fr-FR" dirty="0"/>
              <a:t>selon protocole:</a:t>
            </a:r>
          </a:p>
          <a:p>
            <a:pPr lvl="1"/>
            <a:r>
              <a:rPr lang="fr-FR" dirty="0"/>
              <a:t>J0 eau le soir</a:t>
            </a:r>
          </a:p>
          <a:p>
            <a:pPr lvl="1"/>
            <a:r>
              <a:rPr lang="fr-FR" dirty="0"/>
              <a:t>J1 BYC matin, léger le soir, normal le lendemain </a:t>
            </a:r>
          </a:p>
          <a:p>
            <a:r>
              <a:rPr lang="fr-FR" b="1" dirty="0"/>
              <a:t>Surveillance reprise transit </a:t>
            </a:r>
            <a:r>
              <a:rPr lang="fr-FR" dirty="0"/>
              <a:t>par gaz puis par selles (abs ne contre indique pas la sortie)</a:t>
            </a:r>
          </a:p>
          <a:p>
            <a:r>
              <a:rPr lang="fr-FR" dirty="0" err="1"/>
              <a:t>Lansoprazole</a:t>
            </a:r>
            <a:r>
              <a:rPr lang="fr-FR" dirty="0"/>
              <a:t> 30mg le soir (6 mois)</a:t>
            </a:r>
          </a:p>
          <a:p>
            <a:r>
              <a:rPr lang="fr-FR" dirty="0"/>
              <a:t>Voir la </a:t>
            </a:r>
            <a:r>
              <a:rPr lang="fr-FR" b="1" dirty="0"/>
              <a:t>diététicienne</a:t>
            </a:r>
            <a:r>
              <a:rPr lang="fr-FR" dirty="0"/>
              <a:t> avant la sortie, alimentation fractionnée + mixée</a:t>
            </a:r>
          </a:p>
        </p:txBody>
      </p:sp>
    </p:spTree>
    <p:extLst>
      <p:ext uri="{BB962C8B-B14F-4D97-AF65-F5344CB8AC3E}">
        <p14:creationId xmlns:p14="http://schemas.microsoft.com/office/powerpoint/2010/main" val="395141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Sortie J3-J5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Ordonnance de sortie: </a:t>
            </a:r>
          </a:p>
          <a:p>
            <a:pPr lvl="1"/>
            <a:r>
              <a:rPr lang="fr-FR" dirty="0"/>
              <a:t>Paracétamol, </a:t>
            </a:r>
            <a:r>
              <a:rPr lang="fr-FR" dirty="0" err="1"/>
              <a:t>tramadol</a:t>
            </a:r>
            <a:r>
              <a:rPr lang="fr-FR" dirty="0"/>
              <a:t>, </a:t>
            </a:r>
            <a:r>
              <a:rPr lang="fr-FR" dirty="0" err="1"/>
              <a:t>spasfon</a:t>
            </a:r>
            <a:r>
              <a:rPr lang="fr-FR" dirty="0"/>
              <a:t>, IPP, </a:t>
            </a:r>
            <a:r>
              <a:rPr lang="fr-FR" dirty="0" err="1"/>
              <a:t>cholurso</a:t>
            </a:r>
            <a:r>
              <a:rPr lang="fr-FR" dirty="0"/>
              <a:t>, vitamines par nutritionniste</a:t>
            </a:r>
          </a:p>
          <a:p>
            <a:pPr lvl="1"/>
            <a:r>
              <a:rPr lang="fr-FR" dirty="0"/>
              <a:t>1 mois d’arrêt de travail</a:t>
            </a:r>
          </a:p>
          <a:p>
            <a:pPr lvl="1"/>
            <a:r>
              <a:rPr lang="fr-FR" dirty="0"/>
              <a:t>Soins + matériel de pansements</a:t>
            </a:r>
          </a:p>
          <a:p>
            <a:r>
              <a:rPr lang="fr-FR" b="1" dirty="0"/>
              <a:t>Suivi par équipe :</a:t>
            </a:r>
          </a:p>
          <a:p>
            <a:pPr lvl="1"/>
            <a:r>
              <a:rPr lang="fr-FR" dirty="0"/>
              <a:t>Par le chirurgien à M1, M6, M12, M18, M24</a:t>
            </a:r>
          </a:p>
          <a:p>
            <a:pPr lvl="1"/>
            <a:r>
              <a:rPr lang="fr-FR" dirty="0"/>
              <a:t>Suivi </a:t>
            </a:r>
            <a:r>
              <a:rPr lang="fr-FR" dirty="0" err="1"/>
              <a:t>nutri</a:t>
            </a:r>
            <a:r>
              <a:rPr lang="fr-FR" dirty="0"/>
              <a:t>/diététique à vie</a:t>
            </a:r>
          </a:p>
        </p:txBody>
      </p:sp>
    </p:spTree>
    <p:extLst>
      <p:ext uri="{BB962C8B-B14F-4D97-AF65-F5344CB8AC3E}">
        <p14:creationId xmlns:p14="http://schemas.microsoft.com/office/powerpoint/2010/main" val="2301230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340768"/>
            <a:ext cx="5715000" cy="4114800"/>
          </a:xfrm>
        </p:spPr>
      </p:pic>
    </p:spTree>
    <p:extLst>
      <p:ext uri="{BB962C8B-B14F-4D97-AF65-F5344CB8AC3E}">
        <p14:creationId xmlns:p14="http://schemas.microsoft.com/office/powerpoint/2010/main" val="3561516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598</TotalTime>
  <Words>586</Words>
  <Application>Microsoft Macintosh PowerPoint</Application>
  <PresentationFormat>Affichage à l'écran (4:3)</PresentationFormat>
  <Paragraphs>102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Franklin Gothic Book</vt:lpstr>
      <vt:lpstr>Perpetua</vt:lpstr>
      <vt:lpstr>Wingdings</vt:lpstr>
      <vt:lpstr>Wingdings 2</vt:lpstr>
      <vt:lpstr>Capitaux</vt:lpstr>
      <vt:lpstr>Prise en charge post opératoire hospitalière en chirurgie bariatrique (Angers)</vt:lpstr>
      <vt:lpstr>Epidémiologie</vt:lpstr>
      <vt:lpstr>2 chirurgies majeures</vt:lpstr>
      <vt:lpstr>RAAC Programme de récupération améliorée après chirurgie</vt:lpstr>
      <vt:lpstr>Avant - Phase préopératoire</vt:lpstr>
      <vt:lpstr>Pendant – Chirurgie</vt:lpstr>
      <vt:lpstr>Après – Phase post opératoire</vt:lpstr>
      <vt:lpstr>Sleeve                     ByPass</vt:lpstr>
      <vt:lpstr>Surveillance</vt:lpstr>
      <vt:lpstr>Fistule</vt:lpstr>
      <vt:lpstr>CAT : scanner ingéré</vt:lpstr>
      <vt:lpstr>Reprise chirurgicale</vt:lpstr>
      <vt:lpstr>Risque thrombotique</vt:lpstr>
      <vt:lpstr>Reprise alimentaire</vt:lpstr>
      <vt:lpstr>Sortie J3-J5</vt:lpstr>
      <vt:lpstr>Présentation PowerPoint</vt:lpstr>
    </vt:vector>
  </TitlesOfParts>
  <Company>Centre Hospitalier Universitaire d'Angers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FAROCHE EMMA</dc:creator>
  <cp:lastModifiedBy>Clément Louis-Gaubert</cp:lastModifiedBy>
  <cp:revision>61</cp:revision>
  <dcterms:created xsi:type="dcterms:W3CDTF">2023-03-02T12:13:03Z</dcterms:created>
  <dcterms:modified xsi:type="dcterms:W3CDTF">2023-03-10T07:24:29Z</dcterms:modified>
</cp:coreProperties>
</file>