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77" r:id="rId3"/>
    <p:sldId id="278" r:id="rId4"/>
    <p:sldId id="283" r:id="rId5"/>
    <p:sldId id="284" r:id="rId6"/>
    <p:sldId id="257" r:id="rId7"/>
    <p:sldId id="258" r:id="rId8"/>
    <p:sldId id="288" r:id="rId9"/>
    <p:sldId id="285" r:id="rId10"/>
    <p:sldId id="261" r:id="rId11"/>
    <p:sldId id="262" r:id="rId12"/>
    <p:sldId id="289" r:id="rId13"/>
    <p:sldId id="263" r:id="rId14"/>
    <p:sldId id="279" r:id="rId15"/>
    <p:sldId id="280" r:id="rId16"/>
    <p:sldId id="273" r:id="rId17"/>
    <p:sldId id="291" r:id="rId18"/>
    <p:sldId id="292" r:id="rId19"/>
    <p:sldId id="293" r:id="rId20"/>
    <p:sldId id="290" r:id="rId21"/>
    <p:sldId id="266" r:id="rId22"/>
    <p:sldId id="268" r:id="rId23"/>
    <p:sldId id="294" r:id="rId24"/>
    <p:sldId id="296" r:id="rId25"/>
    <p:sldId id="264" r:id="rId26"/>
    <p:sldId id="297" r:id="rId27"/>
    <p:sldId id="282" r:id="rId28"/>
    <p:sldId id="298" r:id="rId29"/>
    <p:sldId id="300" r:id="rId30"/>
    <p:sldId id="301" r:id="rId31"/>
    <p:sldId id="270" r:id="rId32"/>
    <p:sldId id="271" r:id="rId33"/>
    <p:sldId id="303" r:id="rId34"/>
    <p:sldId id="307" r:id="rId35"/>
    <p:sldId id="308" r:id="rId36"/>
    <p:sldId id="309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4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386"/>
  </p:normalViewPr>
  <p:slideViewPr>
    <p:cSldViewPr snapToGrid="0">
      <p:cViewPr varScale="1">
        <p:scale>
          <a:sx n="109" d="100"/>
          <a:sy n="109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C5C7F0-CC99-BB46-8D3F-E6A6CF08E4B7}" type="doc">
      <dgm:prSet loTypeId="urn:microsoft.com/office/officeart/2005/8/layout/lProcess1" loCatId="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88CE1A4A-D277-9044-99F7-B535C0492594}">
      <dgm:prSet phldrT="[Texte]"/>
      <dgm:spPr/>
      <dgm:t>
        <a:bodyPr/>
        <a:lstStyle/>
        <a:p>
          <a:r>
            <a:rPr lang="fr-FR" dirty="0"/>
            <a:t>Apparition brutale</a:t>
          </a:r>
        </a:p>
      </dgm:t>
    </dgm:pt>
    <dgm:pt modelId="{AC9655C1-C287-EB47-B23A-F352C3193532}" type="parTrans" cxnId="{5CBABF37-F504-0A4C-B93A-666B1BA2EB60}">
      <dgm:prSet/>
      <dgm:spPr/>
      <dgm:t>
        <a:bodyPr/>
        <a:lstStyle/>
        <a:p>
          <a:endParaRPr lang="fr-FR"/>
        </a:p>
      </dgm:t>
    </dgm:pt>
    <dgm:pt modelId="{E5CE1AC3-3B7A-BA48-8A90-1853E0269953}" type="sibTrans" cxnId="{5CBABF37-F504-0A4C-B93A-666B1BA2EB60}">
      <dgm:prSet/>
      <dgm:spPr/>
      <dgm:t>
        <a:bodyPr/>
        <a:lstStyle/>
        <a:p>
          <a:endParaRPr lang="fr-FR"/>
        </a:p>
      </dgm:t>
    </dgm:pt>
    <dgm:pt modelId="{5E821079-66C8-7643-92E5-4ACD02D934DD}">
      <dgm:prSet phldrT="[Texte]"/>
      <dgm:spPr/>
      <dgm:t>
        <a:bodyPr/>
        <a:lstStyle/>
        <a:p>
          <a:r>
            <a:rPr lang="fr-FR" dirty="0"/>
            <a:t>Hématocèle</a:t>
          </a:r>
        </a:p>
      </dgm:t>
    </dgm:pt>
    <dgm:pt modelId="{EBD82071-3150-384C-AF21-5A510BAFD130}" type="parTrans" cxnId="{71DD32A0-66E9-7D4A-A6F3-9EB6BBFC540C}">
      <dgm:prSet/>
      <dgm:spPr/>
      <dgm:t>
        <a:bodyPr/>
        <a:lstStyle/>
        <a:p>
          <a:endParaRPr lang="fr-FR"/>
        </a:p>
      </dgm:t>
    </dgm:pt>
    <dgm:pt modelId="{E2F83BC8-10B5-7D4B-88A9-02CB16E9DE84}" type="sibTrans" cxnId="{71DD32A0-66E9-7D4A-A6F3-9EB6BBFC540C}">
      <dgm:prSet/>
      <dgm:spPr/>
      <dgm:t>
        <a:bodyPr/>
        <a:lstStyle/>
        <a:p>
          <a:endParaRPr lang="fr-FR"/>
        </a:p>
      </dgm:t>
    </dgm:pt>
    <dgm:pt modelId="{DCD6C2F2-2303-6544-8DA4-04A61A1A1B7C}">
      <dgm:prSet phldrT="[Texte]"/>
      <dgm:spPr/>
      <dgm:t>
        <a:bodyPr/>
        <a:lstStyle/>
        <a:p>
          <a:r>
            <a:rPr lang="fr-FR" dirty="0"/>
            <a:t>Douloureux et T°C</a:t>
          </a:r>
        </a:p>
      </dgm:t>
    </dgm:pt>
    <dgm:pt modelId="{2DDCEB48-07D6-1741-9A18-30AECF8A6DA8}" type="parTrans" cxnId="{9ED300A0-017A-8C4F-AB2B-7E8BD75CB00C}">
      <dgm:prSet/>
      <dgm:spPr/>
      <dgm:t>
        <a:bodyPr/>
        <a:lstStyle/>
        <a:p>
          <a:endParaRPr lang="fr-FR"/>
        </a:p>
      </dgm:t>
    </dgm:pt>
    <dgm:pt modelId="{F596F4C2-7ECB-FD48-9C23-19C190D4B59A}" type="sibTrans" cxnId="{9ED300A0-017A-8C4F-AB2B-7E8BD75CB00C}">
      <dgm:prSet/>
      <dgm:spPr/>
      <dgm:t>
        <a:bodyPr/>
        <a:lstStyle/>
        <a:p>
          <a:endParaRPr lang="fr-FR"/>
        </a:p>
      </dgm:t>
    </dgm:pt>
    <dgm:pt modelId="{9E2B9522-F670-3446-9E91-54F50D8A87AF}">
      <dgm:prSet phldrT="[Texte]"/>
      <dgm:spPr/>
      <dgm:t>
        <a:bodyPr/>
        <a:lstStyle/>
        <a:p>
          <a:r>
            <a:rPr lang="fr-FR" dirty="0"/>
            <a:t>Thyroïdite subaiguë</a:t>
          </a:r>
        </a:p>
      </dgm:t>
    </dgm:pt>
    <dgm:pt modelId="{2E7312BB-C0E6-354E-BA7D-B4202515FC10}" type="parTrans" cxnId="{855CE11E-6CCC-7146-BD1D-9D878118B851}">
      <dgm:prSet/>
      <dgm:spPr/>
      <dgm:t>
        <a:bodyPr/>
        <a:lstStyle/>
        <a:p>
          <a:endParaRPr lang="fr-FR"/>
        </a:p>
      </dgm:t>
    </dgm:pt>
    <dgm:pt modelId="{339BAED4-E6E8-2846-9072-1B5FEA27F74B}" type="sibTrans" cxnId="{855CE11E-6CCC-7146-BD1D-9D878118B851}">
      <dgm:prSet/>
      <dgm:spPr/>
      <dgm:t>
        <a:bodyPr/>
        <a:lstStyle/>
        <a:p>
          <a:endParaRPr lang="fr-FR"/>
        </a:p>
      </dgm:t>
    </dgm:pt>
    <dgm:pt modelId="{9611436E-ADDB-D149-B1CE-A7678AFF7556}">
      <dgm:prSet phldrT="[Texte]"/>
      <dgm:spPr/>
      <dgm:t>
        <a:bodyPr/>
        <a:lstStyle/>
        <a:p>
          <a:r>
            <a:rPr lang="fr-FR" dirty="0"/>
            <a:t>Compressif et ADP</a:t>
          </a:r>
        </a:p>
      </dgm:t>
    </dgm:pt>
    <dgm:pt modelId="{3819CB36-1A1C-9141-9B97-7C3258E2E63F}" type="parTrans" cxnId="{770E9292-FEB7-7745-B75D-AA6A0FD43A1A}">
      <dgm:prSet/>
      <dgm:spPr/>
      <dgm:t>
        <a:bodyPr/>
        <a:lstStyle/>
        <a:p>
          <a:endParaRPr lang="fr-FR"/>
        </a:p>
      </dgm:t>
    </dgm:pt>
    <dgm:pt modelId="{841F61F9-C3C5-4649-ABEB-67A206E7A440}" type="sibTrans" cxnId="{770E9292-FEB7-7745-B75D-AA6A0FD43A1A}">
      <dgm:prSet/>
      <dgm:spPr/>
      <dgm:t>
        <a:bodyPr/>
        <a:lstStyle/>
        <a:p>
          <a:endParaRPr lang="fr-FR"/>
        </a:p>
      </dgm:t>
    </dgm:pt>
    <dgm:pt modelId="{53C92B15-AD3D-024F-A080-FAC07A013262}">
      <dgm:prSet/>
      <dgm:spPr/>
      <dgm:t>
        <a:bodyPr/>
        <a:lstStyle/>
        <a:p>
          <a:r>
            <a:rPr lang="fr-FR" dirty="0"/>
            <a:t>Cancer </a:t>
          </a:r>
        </a:p>
      </dgm:t>
    </dgm:pt>
    <dgm:pt modelId="{381D1EF0-A48B-A940-8432-594106430772}" type="parTrans" cxnId="{A537D6C7-F711-E049-82A4-D798D820AE04}">
      <dgm:prSet/>
      <dgm:spPr/>
      <dgm:t>
        <a:bodyPr/>
        <a:lstStyle/>
        <a:p>
          <a:endParaRPr lang="fr-FR"/>
        </a:p>
      </dgm:t>
    </dgm:pt>
    <dgm:pt modelId="{D16C8421-553B-2E48-A137-9DFDB6B8B06A}" type="sibTrans" cxnId="{A537D6C7-F711-E049-82A4-D798D820AE04}">
      <dgm:prSet/>
      <dgm:spPr/>
      <dgm:t>
        <a:bodyPr/>
        <a:lstStyle/>
        <a:p>
          <a:endParaRPr lang="fr-FR"/>
        </a:p>
      </dgm:t>
    </dgm:pt>
    <dgm:pt modelId="{7D2994D7-349A-E742-BE6A-E750DE93838D}">
      <dgm:prSet phldrT="[Texte]"/>
      <dgm:spPr/>
      <dgm:t>
        <a:bodyPr/>
        <a:lstStyle/>
        <a:p>
          <a:r>
            <a:rPr lang="fr-FR" dirty="0"/>
            <a:t>Hyperthyroïdie</a:t>
          </a:r>
        </a:p>
      </dgm:t>
    </dgm:pt>
    <dgm:pt modelId="{106740FE-F31A-F540-A0D1-AEE6D24C7B06}" type="parTrans" cxnId="{083204A4-48CC-014A-9CB4-4E6AABBB3744}">
      <dgm:prSet/>
      <dgm:spPr/>
      <dgm:t>
        <a:bodyPr/>
        <a:lstStyle/>
        <a:p>
          <a:endParaRPr lang="fr-FR"/>
        </a:p>
      </dgm:t>
    </dgm:pt>
    <dgm:pt modelId="{22497CEE-6CC8-2B40-95F8-91C67C8C46E8}" type="sibTrans" cxnId="{083204A4-48CC-014A-9CB4-4E6AABBB3744}">
      <dgm:prSet/>
      <dgm:spPr/>
      <dgm:t>
        <a:bodyPr/>
        <a:lstStyle/>
        <a:p>
          <a:endParaRPr lang="fr-FR"/>
        </a:p>
      </dgm:t>
    </dgm:pt>
    <dgm:pt modelId="{B56D43A4-1EAF-074E-A146-3D4A3B8883AD}">
      <dgm:prSet phldrT="[Texte]"/>
      <dgm:spPr/>
      <dgm:t>
        <a:bodyPr/>
        <a:lstStyle/>
        <a:p>
          <a:r>
            <a:rPr lang="fr-FR" dirty="0"/>
            <a:t>Nodule toxique</a:t>
          </a:r>
        </a:p>
      </dgm:t>
    </dgm:pt>
    <dgm:pt modelId="{0B148EDC-4822-AB4A-AFE4-A4E72E081CFE}" type="parTrans" cxnId="{E0E310C6-8BD9-904C-85E5-B2CA21DA49C4}">
      <dgm:prSet/>
      <dgm:spPr/>
      <dgm:t>
        <a:bodyPr/>
        <a:lstStyle/>
        <a:p>
          <a:endParaRPr lang="fr-FR"/>
        </a:p>
      </dgm:t>
    </dgm:pt>
    <dgm:pt modelId="{803596C6-2894-1E40-A676-66B5D2839981}" type="sibTrans" cxnId="{E0E310C6-8BD9-904C-85E5-B2CA21DA49C4}">
      <dgm:prSet/>
      <dgm:spPr/>
      <dgm:t>
        <a:bodyPr/>
        <a:lstStyle/>
        <a:p>
          <a:endParaRPr lang="fr-FR"/>
        </a:p>
      </dgm:t>
    </dgm:pt>
    <dgm:pt modelId="{025BC6E7-DBD3-D54F-AD56-63834FC97E8D}">
      <dgm:prSet phldrT="[Texte]"/>
      <dgm:spPr/>
      <dgm:t>
        <a:bodyPr/>
        <a:lstStyle/>
        <a:p>
          <a:r>
            <a:rPr lang="fr-FR" dirty="0"/>
            <a:t>Hypothyroïdie </a:t>
          </a:r>
        </a:p>
      </dgm:t>
    </dgm:pt>
    <dgm:pt modelId="{7DA3D7B8-08CF-534F-BB38-0526B4F00533}" type="parTrans" cxnId="{FDF8B467-B4B3-6445-AA26-E7DCC9335FFF}">
      <dgm:prSet/>
      <dgm:spPr/>
      <dgm:t>
        <a:bodyPr/>
        <a:lstStyle/>
        <a:p>
          <a:endParaRPr lang="fr-FR"/>
        </a:p>
      </dgm:t>
    </dgm:pt>
    <dgm:pt modelId="{E0F9CC48-57D4-1649-A92C-72260805D2CA}" type="sibTrans" cxnId="{FDF8B467-B4B3-6445-AA26-E7DCC9335FFF}">
      <dgm:prSet/>
      <dgm:spPr/>
      <dgm:t>
        <a:bodyPr/>
        <a:lstStyle/>
        <a:p>
          <a:endParaRPr lang="fr-FR"/>
        </a:p>
      </dgm:t>
    </dgm:pt>
    <dgm:pt modelId="{7B1020F1-C6EE-C440-B4CB-1C19B37D59BF}">
      <dgm:prSet phldrT="[Texte]"/>
      <dgm:spPr/>
      <dgm:t>
        <a:bodyPr/>
        <a:lstStyle/>
        <a:p>
          <a:r>
            <a:rPr lang="fr-FR" dirty="0"/>
            <a:t>Thyroïdite lymphocytaire</a:t>
          </a:r>
        </a:p>
      </dgm:t>
    </dgm:pt>
    <dgm:pt modelId="{7A0B0530-323A-FF45-8068-418D85A3777B}" type="parTrans" cxnId="{E9E3E285-BB3D-584C-B72C-4512CD466F47}">
      <dgm:prSet/>
      <dgm:spPr/>
      <dgm:t>
        <a:bodyPr/>
        <a:lstStyle/>
        <a:p>
          <a:endParaRPr lang="fr-FR"/>
        </a:p>
      </dgm:t>
    </dgm:pt>
    <dgm:pt modelId="{CD082016-C1A7-B14D-9878-E75886B28617}" type="sibTrans" cxnId="{E9E3E285-BB3D-584C-B72C-4512CD466F47}">
      <dgm:prSet/>
      <dgm:spPr/>
      <dgm:t>
        <a:bodyPr/>
        <a:lstStyle/>
        <a:p>
          <a:endParaRPr lang="fr-FR"/>
        </a:p>
      </dgm:t>
    </dgm:pt>
    <dgm:pt modelId="{CF8D45E1-8246-3745-A7BC-D7E7CBBE3B8E}" type="pres">
      <dgm:prSet presAssocID="{A0C5C7F0-CC99-BB46-8D3F-E6A6CF08E4B7}" presName="Name0" presStyleCnt="0">
        <dgm:presLayoutVars>
          <dgm:dir/>
          <dgm:animLvl val="lvl"/>
          <dgm:resizeHandles val="exact"/>
        </dgm:presLayoutVars>
      </dgm:prSet>
      <dgm:spPr/>
    </dgm:pt>
    <dgm:pt modelId="{B0686946-7616-EE46-8CC3-C9BFF4E4517F}" type="pres">
      <dgm:prSet presAssocID="{88CE1A4A-D277-9044-99F7-B535C0492594}" presName="vertFlow" presStyleCnt="0"/>
      <dgm:spPr/>
    </dgm:pt>
    <dgm:pt modelId="{C42FDD4A-8478-5E4F-BF07-5CEDC4E13F99}" type="pres">
      <dgm:prSet presAssocID="{88CE1A4A-D277-9044-99F7-B535C0492594}" presName="header" presStyleLbl="node1" presStyleIdx="0" presStyleCnt="5"/>
      <dgm:spPr/>
    </dgm:pt>
    <dgm:pt modelId="{B3E9DA07-CC86-4E47-9F93-3CAFB2A9E5BC}" type="pres">
      <dgm:prSet presAssocID="{EBD82071-3150-384C-AF21-5A510BAFD130}" presName="parTrans" presStyleLbl="sibTrans2D1" presStyleIdx="0" presStyleCnt="5"/>
      <dgm:spPr/>
    </dgm:pt>
    <dgm:pt modelId="{D05BE747-73A9-5848-965B-881E034D46E4}" type="pres">
      <dgm:prSet presAssocID="{5E821079-66C8-7643-92E5-4ACD02D934DD}" presName="child" presStyleLbl="alignAccFollowNode1" presStyleIdx="0" presStyleCnt="5">
        <dgm:presLayoutVars>
          <dgm:chMax val="0"/>
          <dgm:bulletEnabled val="1"/>
        </dgm:presLayoutVars>
      </dgm:prSet>
      <dgm:spPr/>
    </dgm:pt>
    <dgm:pt modelId="{609558FF-95B9-2B47-8223-166F14B77D76}" type="pres">
      <dgm:prSet presAssocID="{88CE1A4A-D277-9044-99F7-B535C0492594}" presName="hSp" presStyleCnt="0"/>
      <dgm:spPr/>
    </dgm:pt>
    <dgm:pt modelId="{E5988B13-9BA0-0D40-816E-D5C7368965F3}" type="pres">
      <dgm:prSet presAssocID="{DCD6C2F2-2303-6544-8DA4-04A61A1A1B7C}" presName="vertFlow" presStyleCnt="0"/>
      <dgm:spPr/>
    </dgm:pt>
    <dgm:pt modelId="{6F9EA18A-8DDB-8246-8A3E-00B1E269F59F}" type="pres">
      <dgm:prSet presAssocID="{DCD6C2F2-2303-6544-8DA4-04A61A1A1B7C}" presName="header" presStyleLbl="node1" presStyleIdx="1" presStyleCnt="5"/>
      <dgm:spPr/>
    </dgm:pt>
    <dgm:pt modelId="{FF26E1A9-37D5-D745-8864-E66CED690E37}" type="pres">
      <dgm:prSet presAssocID="{2E7312BB-C0E6-354E-BA7D-B4202515FC10}" presName="parTrans" presStyleLbl="sibTrans2D1" presStyleIdx="1" presStyleCnt="5"/>
      <dgm:spPr/>
    </dgm:pt>
    <dgm:pt modelId="{09B5C18C-9000-F141-B667-FDED1F51CDDC}" type="pres">
      <dgm:prSet presAssocID="{9E2B9522-F670-3446-9E91-54F50D8A87AF}" presName="child" presStyleLbl="alignAccFollowNode1" presStyleIdx="1" presStyleCnt="5">
        <dgm:presLayoutVars>
          <dgm:chMax val="0"/>
          <dgm:bulletEnabled val="1"/>
        </dgm:presLayoutVars>
      </dgm:prSet>
      <dgm:spPr/>
    </dgm:pt>
    <dgm:pt modelId="{AB18B447-D5E1-C044-AFD0-3A5959C8E2D7}" type="pres">
      <dgm:prSet presAssocID="{DCD6C2F2-2303-6544-8DA4-04A61A1A1B7C}" presName="hSp" presStyleCnt="0"/>
      <dgm:spPr/>
    </dgm:pt>
    <dgm:pt modelId="{20617B9B-49D5-FA40-A26C-43CB56A50DD0}" type="pres">
      <dgm:prSet presAssocID="{7D2994D7-349A-E742-BE6A-E750DE93838D}" presName="vertFlow" presStyleCnt="0"/>
      <dgm:spPr/>
    </dgm:pt>
    <dgm:pt modelId="{BF20E5A1-6DCD-F74B-82FD-53EAA87EEFFA}" type="pres">
      <dgm:prSet presAssocID="{7D2994D7-349A-E742-BE6A-E750DE93838D}" presName="header" presStyleLbl="node1" presStyleIdx="2" presStyleCnt="5"/>
      <dgm:spPr/>
    </dgm:pt>
    <dgm:pt modelId="{027CEED7-585E-9C45-A2AA-579F8BBF4E04}" type="pres">
      <dgm:prSet presAssocID="{0B148EDC-4822-AB4A-AFE4-A4E72E081CFE}" presName="parTrans" presStyleLbl="sibTrans2D1" presStyleIdx="2" presStyleCnt="5"/>
      <dgm:spPr/>
    </dgm:pt>
    <dgm:pt modelId="{268177A0-C62B-634A-B406-23591808355D}" type="pres">
      <dgm:prSet presAssocID="{B56D43A4-1EAF-074E-A146-3D4A3B8883AD}" presName="child" presStyleLbl="alignAccFollowNode1" presStyleIdx="2" presStyleCnt="5">
        <dgm:presLayoutVars>
          <dgm:chMax val="0"/>
          <dgm:bulletEnabled val="1"/>
        </dgm:presLayoutVars>
      </dgm:prSet>
      <dgm:spPr/>
    </dgm:pt>
    <dgm:pt modelId="{8F4E277B-48E2-DD46-B8B6-4D25C2B15D89}" type="pres">
      <dgm:prSet presAssocID="{7D2994D7-349A-E742-BE6A-E750DE93838D}" presName="hSp" presStyleCnt="0"/>
      <dgm:spPr/>
    </dgm:pt>
    <dgm:pt modelId="{DA39EC52-94BC-D94C-839E-649B1CE9F3BC}" type="pres">
      <dgm:prSet presAssocID="{025BC6E7-DBD3-D54F-AD56-63834FC97E8D}" presName="vertFlow" presStyleCnt="0"/>
      <dgm:spPr/>
    </dgm:pt>
    <dgm:pt modelId="{D295E3ED-FA9E-CD4D-82E4-B5C40390F689}" type="pres">
      <dgm:prSet presAssocID="{025BC6E7-DBD3-D54F-AD56-63834FC97E8D}" presName="header" presStyleLbl="node1" presStyleIdx="3" presStyleCnt="5"/>
      <dgm:spPr/>
    </dgm:pt>
    <dgm:pt modelId="{8DCE6CBC-9049-AB4A-B23C-9B8F2E083F46}" type="pres">
      <dgm:prSet presAssocID="{7A0B0530-323A-FF45-8068-418D85A3777B}" presName="parTrans" presStyleLbl="sibTrans2D1" presStyleIdx="3" presStyleCnt="5"/>
      <dgm:spPr/>
    </dgm:pt>
    <dgm:pt modelId="{BB0979D7-86A0-514E-A061-6B2ED83575A5}" type="pres">
      <dgm:prSet presAssocID="{7B1020F1-C6EE-C440-B4CB-1C19B37D59BF}" presName="child" presStyleLbl="alignAccFollowNode1" presStyleIdx="3" presStyleCnt="5">
        <dgm:presLayoutVars>
          <dgm:chMax val="0"/>
          <dgm:bulletEnabled val="1"/>
        </dgm:presLayoutVars>
      </dgm:prSet>
      <dgm:spPr/>
    </dgm:pt>
    <dgm:pt modelId="{56CC6ADD-6040-B445-9EB9-0101ADC950C5}" type="pres">
      <dgm:prSet presAssocID="{025BC6E7-DBD3-D54F-AD56-63834FC97E8D}" presName="hSp" presStyleCnt="0"/>
      <dgm:spPr/>
    </dgm:pt>
    <dgm:pt modelId="{28C58C48-B63C-2740-9725-FE54CA0DB53D}" type="pres">
      <dgm:prSet presAssocID="{9611436E-ADDB-D149-B1CE-A7678AFF7556}" presName="vertFlow" presStyleCnt="0"/>
      <dgm:spPr/>
    </dgm:pt>
    <dgm:pt modelId="{81AF8553-0496-DE4D-AA4D-ED20CA8D60CB}" type="pres">
      <dgm:prSet presAssocID="{9611436E-ADDB-D149-B1CE-A7678AFF7556}" presName="header" presStyleLbl="node1" presStyleIdx="4" presStyleCnt="5"/>
      <dgm:spPr/>
    </dgm:pt>
    <dgm:pt modelId="{164C67CB-D4E0-D843-8180-45061EE39A0D}" type="pres">
      <dgm:prSet presAssocID="{381D1EF0-A48B-A940-8432-594106430772}" presName="parTrans" presStyleLbl="sibTrans2D1" presStyleIdx="4" presStyleCnt="5"/>
      <dgm:spPr/>
    </dgm:pt>
    <dgm:pt modelId="{B9774FC7-ABFA-DF4D-B2A9-525879BED0BD}" type="pres">
      <dgm:prSet presAssocID="{53C92B15-AD3D-024F-A080-FAC07A013262}" presName="child" presStyleLbl="alignAccFollowNode1" presStyleIdx="4" presStyleCnt="5">
        <dgm:presLayoutVars>
          <dgm:chMax val="0"/>
          <dgm:bulletEnabled val="1"/>
        </dgm:presLayoutVars>
      </dgm:prSet>
      <dgm:spPr/>
    </dgm:pt>
  </dgm:ptLst>
  <dgm:cxnLst>
    <dgm:cxn modelId="{B6A3B103-ECE7-244B-A31D-505922B023AD}" type="presOf" srcId="{DCD6C2F2-2303-6544-8DA4-04A61A1A1B7C}" destId="{6F9EA18A-8DDB-8246-8A3E-00B1E269F59F}" srcOrd="0" destOrd="0" presId="urn:microsoft.com/office/officeart/2005/8/layout/lProcess1"/>
    <dgm:cxn modelId="{855CE11E-6CCC-7146-BD1D-9D878118B851}" srcId="{DCD6C2F2-2303-6544-8DA4-04A61A1A1B7C}" destId="{9E2B9522-F670-3446-9E91-54F50D8A87AF}" srcOrd="0" destOrd="0" parTransId="{2E7312BB-C0E6-354E-BA7D-B4202515FC10}" sibTransId="{339BAED4-E6E8-2846-9072-1B5FEA27F74B}"/>
    <dgm:cxn modelId="{E1C0FA27-5A25-244D-B079-7B88A2834D52}" type="presOf" srcId="{5E821079-66C8-7643-92E5-4ACD02D934DD}" destId="{D05BE747-73A9-5848-965B-881E034D46E4}" srcOrd="0" destOrd="0" presId="urn:microsoft.com/office/officeart/2005/8/layout/lProcess1"/>
    <dgm:cxn modelId="{6214672B-BFD5-1141-BB10-C9D5CA383189}" type="presOf" srcId="{7A0B0530-323A-FF45-8068-418D85A3777B}" destId="{8DCE6CBC-9049-AB4A-B23C-9B8F2E083F46}" srcOrd="0" destOrd="0" presId="urn:microsoft.com/office/officeart/2005/8/layout/lProcess1"/>
    <dgm:cxn modelId="{5CBABF37-F504-0A4C-B93A-666B1BA2EB60}" srcId="{A0C5C7F0-CC99-BB46-8D3F-E6A6CF08E4B7}" destId="{88CE1A4A-D277-9044-99F7-B535C0492594}" srcOrd="0" destOrd="0" parTransId="{AC9655C1-C287-EB47-B23A-F352C3193532}" sibTransId="{E5CE1AC3-3B7A-BA48-8A90-1853E0269953}"/>
    <dgm:cxn modelId="{0BFC4B3B-B02B-1144-BC26-FB1EF0D1A283}" type="presOf" srcId="{A0C5C7F0-CC99-BB46-8D3F-E6A6CF08E4B7}" destId="{CF8D45E1-8246-3745-A7BC-D7E7CBBE3B8E}" srcOrd="0" destOrd="0" presId="urn:microsoft.com/office/officeart/2005/8/layout/lProcess1"/>
    <dgm:cxn modelId="{0DEAF35A-B6AD-F042-876A-38229CB775D1}" type="presOf" srcId="{381D1EF0-A48B-A940-8432-594106430772}" destId="{164C67CB-D4E0-D843-8180-45061EE39A0D}" srcOrd="0" destOrd="0" presId="urn:microsoft.com/office/officeart/2005/8/layout/lProcess1"/>
    <dgm:cxn modelId="{1D09465C-4B67-0B44-A329-B91BFCD60A4E}" type="presOf" srcId="{53C92B15-AD3D-024F-A080-FAC07A013262}" destId="{B9774FC7-ABFA-DF4D-B2A9-525879BED0BD}" srcOrd="0" destOrd="0" presId="urn:microsoft.com/office/officeart/2005/8/layout/lProcess1"/>
    <dgm:cxn modelId="{FDF8B467-B4B3-6445-AA26-E7DCC9335FFF}" srcId="{A0C5C7F0-CC99-BB46-8D3F-E6A6CF08E4B7}" destId="{025BC6E7-DBD3-D54F-AD56-63834FC97E8D}" srcOrd="3" destOrd="0" parTransId="{7DA3D7B8-08CF-534F-BB38-0526B4F00533}" sibTransId="{E0F9CC48-57D4-1649-A92C-72260805D2CA}"/>
    <dgm:cxn modelId="{4752177A-FE6E-C64B-ADBE-A6F1A69F6D9B}" type="presOf" srcId="{2E7312BB-C0E6-354E-BA7D-B4202515FC10}" destId="{FF26E1A9-37D5-D745-8864-E66CED690E37}" srcOrd="0" destOrd="0" presId="urn:microsoft.com/office/officeart/2005/8/layout/lProcess1"/>
    <dgm:cxn modelId="{8E387981-D7D1-1D42-965D-4ACB3DCE0392}" type="presOf" srcId="{7D2994D7-349A-E742-BE6A-E750DE93838D}" destId="{BF20E5A1-6DCD-F74B-82FD-53EAA87EEFFA}" srcOrd="0" destOrd="0" presId="urn:microsoft.com/office/officeart/2005/8/layout/lProcess1"/>
    <dgm:cxn modelId="{E9E3E285-BB3D-584C-B72C-4512CD466F47}" srcId="{025BC6E7-DBD3-D54F-AD56-63834FC97E8D}" destId="{7B1020F1-C6EE-C440-B4CB-1C19B37D59BF}" srcOrd="0" destOrd="0" parTransId="{7A0B0530-323A-FF45-8068-418D85A3777B}" sibTransId="{CD082016-C1A7-B14D-9878-E75886B28617}"/>
    <dgm:cxn modelId="{C1F7618A-1F41-864A-B399-F589DE1A3C7F}" type="presOf" srcId="{7B1020F1-C6EE-C440-B4CB-1C19B37D59BF}" destId="{BB0979D7-86A0-514E-A061-6B2ED83575A5}" srcOrd="0" destOrd="0" presId="urn:microsoft.com/office/officeart/2005/8/layout/lProcess1"/>
    <dgm:cxn modelId="{770E9292-FEB7-7745-B75D-AA6A0FD43A1A}" srcId="{A0C5C7F0-CC99-BB46-8D3F-E6A6CF08E4B7}" destId="{9611436E-ADDB-D149-B1CE-A7678AFF7556}" srcOrd="4" destOrd="0" parTransId="{3819CB36-1A1C-9141-9B97-7C3258E2E63F}" sibTransId="{841F61F9-C3C5-4649-ABEB-67A206E7A440}"/>
    <dgm:cxn modelId="{81098796-1BC9-2141-BFF7-6D175B0A6188}" type="presOf" srcId="{025BC6E7-DBD3-D54F-AD56-63834FC97E8D}" destId="{D295E3ED-FA9E-CD4D-82E4-B5C40390F689}" srcOrd="0" destOrd="0" presId="urn:microsoft.com/office/officeart/2005/8/layout/lProcess1"/>
    <dgm:cxn modelId="{101F6D97-EC36-5B43-B9C4-92497ACDBA88}" type="presOf" srcId="{0B148EDC-4822-AB4A-AFE4-A4E72E081CFE}" destId="{027CEED7-585E-9C45-A2AA-579F8BBF4E04}" srcOrd="0" destOrd="0" presId="urn:microsoft.com/office/officeart/2005/8/layout/lProcess1"/>
    <dgm:cxn modelId="{9ED300A0-017A-8C4F-AB2B-7E8BD75CB00C}" srcId="{A0C5C7F0-CC99-BB46-8D3F-E6A6CF08E4B7}" destId="{DCD6C2F2-2303-6544-8DA4-04A61A1A1B7C}" srcOrd="1" destOrd="0" parTransId="{2DDCEB48-07D6-1741-9A18-30AECF8A6DA8}" sibTransId="{F596F4C2-7ECB-FD48-9C23-19C190D4B59A}"/>
    <dgm:cxn modelId="{71DD32A0-66E9-7D4A-A6F3-9EB6BBFC540C}" srcId="{88CE1A4A-D277-9044-99F7-B535C0492594}" destId="{5E821079-66C8-7643-92E5-4ACD02D934DD}" srcOrd="0" destOrd="0" parTransId="{EBD82071-3150-384C-AF21-5A510BAFD130}" sibTransId="{E2F83BC8-10B5-7D4B-88A9-02CB16E9DE84}"/>
    <dgm:cxn modelId="{083204A4-48CC-014A-9CB4-4E6AABBB3744}" srcId="{A0C5C7F0-CC99-BB46-8D3F-E6A6CF08E4B7}" destId="{7D2994D7-349A-E742-BE6A-E750DE93838D}" srcOrd="2" destOrd="0" parTransId="{106740FE-F31A-F540-A0D1-AEE6D24C7B06}" sibTransId="{22497CEE-6CC8-2B40-95F8-91C67C8C46E8}"/>
    <dgm:cxn modelId="{904B05B8-1667-2C46-BECF-61FFF74B3EE0}" type="presOf" srcId="{88CE1A4A-D277-9044-99F7-B535C0492594}" destId="{C42FDD4A-8478-5E4F-BF07-5CEDC4E13F99}" srcOrd="0" destOrd="0" presId="urn:microsoft.com/office/officeart/2005/8/layout/lProcess1"/>
    <dgm:cxn modelId="{7C1FA8B8-4531-1C4D-A7B9-3E8F9F1BAA13}" type="presOf" srcId="{EBD82071-3150-384C-AF21-5A510BAFD130}" destId="{B3E9DA07-CC86-4E47-9F93-3CAFB2A9E5BC}" srcOrd="0" destOrd="0" presId="urn:microsoft.com/office/officeart/2005/8/layout/lProcess1"/>
    <dgm:cxn modelId="{F07727C5-D792-F84B-B209-C075D6B44EDC}" type="presOf" srcId="{B56D43A4-1EAF-074E-A146-3D4A3B8883AD}" destId="{268177A0-C62B-634A-B406-23591808355D}" srcOrd="0" destOrd="0" presId="urn:microsoft.com/office/officeart/2005/8/layout/lProcess1"/>
    <dgm:cxn modelId="{E0E310C6-8BD9-904C-85E5-B2CA21DA49C4}" srcId="{7D2994D7-349A-E742-BE6A-E750DE93838D}" destId="{B56D43A4-1EAF-074E-A146-3D4A3B8883AD}" srcOrd="0" destOrd="0" parTransId="{0B148EDC-4822-AB4A-AFE4-A4E72E081CFE}" sibTransId="{803596C6-2894-1E40-A676-66B5D2839981}"/>
    <dgm:cxn modelId="{A537D6C7-F711-E049-82A4-D798D820AE04}" srcId="{9611436E-ADDB-D149-B1CE-A7678AFF7556}" destId="{53C92B15-AD3D-024F-A080-FAC07A013262}" srcOrd="0" destOrd="0" parTransId="{381D1EF0-A48B-A940-8432-594106430772}" sibTransId="{D16C8421-553B-2E48-A137-9DFDB6B8B06A}"/>
    <dgm:cxn modelId="{7D329EEE-E90C-1E47-B761-335740ACC4F5}" type="presOf" srcId="{9611436E-ADDB-D149-B1CE-A7678AFF7556}" destId="{81AF8553-0496-DE4D-AA4D-ED20CA8D60CB}" srcOrd="0" destOrd="0" presId="urn:microsoft.com/office/officeart/2005/8/layout/lProcess1"/>
    <dgm:cxn modelId="{6FE1C4F0-0188-044A-AEB0-A00871AF910F}" type="presOf" srcId="{9E2B9522-F670-3446-9E91-54F50D8A87AF}" destId="{09B5C18C-9000-F141-B667-FDED1F51CDDC}" srcOrd="0" destOrd="0" presId="urn:microsoft.com/office/officeart/2005/8/layout/lProcess1"/>
    <dgm:cxn modelId="{7ED74623-5AAB-6748-BA81-3FC06365280B}" type="presParOf" srcId="{CF8D45E1-8246-3745-A7BC-D7E7CBBE3B8E}" destId="{B0686946-7616-EE46-8CC3-C9BFF4E4517F}" srcOrd="0" destOrd="0" presId="urn:microsoft.com/office/officeart/2005/8/layout/lProcess1"/>
    <dgm:cxn modelId="{D56CC7BC-32D9-5347-AADD-753BFB4E464F}" type="presParOf" srcId="{B0686946-7616-EE46-8CC3-C9BFF4E4517F}" destId="{C42FDD4A-8478-5E4F-BF07-5CEDC4E13F99}" srcOrd="0" destOrd="0" presId="urn:microsoft.com/office/officeart/2005/8/layout/lProcess1"/>
    <dgm:cxn modelId="{8F3EF915-F1E2-5F4A-86B5-68A5FA0D2B19}" type="presParOf" srcId="{B0686946-7616-EE46-8CC3-C9BFF4E4517F}" destId="{B3E9DA07-CC86-4E47-9F93-3CAFB2A9E5BC}" srcOrd="1" destOrd="0" presId="urn:microsoft.com/office/officeart/2005/8/layout/lProcess1"/>
    <dgm:cxn modelId="{72B7DB1E-4940-7242-B83D-2C6FCCCB94F4}" type="presParOf" srcId="{B0686946-7616-EE46-8CC3-C9BFF4E4517F}" destId="{D05BE747-73A9-5848-965B-881E034D46E4}" srcOrd="2" destOrd="0" presId="urn:microsoft.com/office/officeart/2005/8/layout/lProcess1"/>
    <dgm:cxn modelId="{191E7772-088A-9D4F-A85B-090CB8B548B6}" type="presParOf" srcId="{CF8D45E1-8246-3745-A7BC-D7E7CBBE3B8E}" destId="{609558FF-95B9-2B47-8223-166F14B77D76}" srcOrd="1" destOrd="0" presId="urn:microsoft.com/office/officeart/2005/8/layout/lProcess1"/>
    <dgm:cxn modelId="{AA3AC109-7493-9C48-BDDA-1EBEA38F65DC}" type="presParOf" srcId="{CF8D45E1-8246-3745-A7BC-D7E7CBBE3B8E}" destId="{E5988B13-9BA0-0D40-816E-D5C7368965F3}" srcOrd="2" destOrd="0" presId="urn:microsoft.com/office/officeart/2005/8/layout/lProcess1"/>
    <dgm:cxn modelId="{490D86F6-7EC4-FD47-B2F1-5DE57462B43F}" type="presParOf" srcId="{E5988B13-9BA0-0D40-816E-D5C7368965F3}" destId="{6F9EA18A-8DDB-8246-8A3E-00B1E269F59F}" srcOrd="0" destOrd="0" presId="urn:microsoft.com/office/officeart/2005/8/layout/lProcess1"/>
    <dgm:cxn modelId="{C9B74F38-8E00-E74D-947C-4D4F55940EAC}" type="presParOf" srcId="{E5988B13-9BA0-0D40-816E-D5C7368965F3}" destId="{FF26E1A9-37D5-D745-8864-E66CED690E37}" srcOrd="1" destOrd="0" presId="urn:microsoft.com/office/officeart/2005/8/layout/lProcess1"/>
    <dgm:cxn modelId="{85CC5C90-AD8F-6947-93CF-3820BEE0F5EB}" type="presParOf" srcId="{E5988B13-9BA0-0D40-816E-D5C7368965F3}" destId="{09B5C18C-9000-F141-B667-FDED1F51CDDC}" srcOrd="2" destOrd="0" presId="urn:microsoft.com/office/officeart/2005/8/layout/lProcess1"/>
    <dgm:cxn modelId="{AE911576-5E64-D84A-B444-411EEF1004E5}" type="presParOf" srcId="{CF8D45E1-8246-3745-A7BC-D7E7CBBE3B8E}" destId="{AB18B447-D5E1-C044-AFD0-3A5959C8E2D7}" srcOrd="3" destOrd="0" presId="urn:microsoft.com/office/officeart/2005/8/layout/lProcess1"/>
    <dgm:cxn modelId="{284F0E88-9335-AB44-8B0D-7730D0E3774A}" type="presParOf" srcId="{CF8D45E1-8246-3745-A7BC-D7E7CBBE3B8E}" destId="{20617B9B-49D5-FA40-A26C-43CB56A50DD0}" srcOrd="4" destOrd="0" presId="urn:microsoft.com/office/officeart/2005/8/layout/lProcess1"/>
    <dgm:cxn modelId="{1F9B5294-43B7-424B-A7D3-BFE94BBDE683}" type="presParOf" srcId="{20617B9B-49D5-FA40-A26C-43CB56A50DD0}" destId="{BF20E5A1-6DCD-F74B-82FD-53EAA87EEFFA}" srcOrd="0" destOrd="0" presId="urn:microsoft.com/office/officeart/2005/8/layout/lProcess1"/>
    <dgm:cxn modelId="{7F66BCC1-5808-5A4D-BD01-3B2261E13057}" type="presParOf" srcId="{20617B9B-49D5-FA40-A26C-43CB56A50DD0}" destId="{027CEED7-585E-9C45-A2AA-579F8BBF4E04}" srcOrd="1" destOrd="0" presId="urn:microsoft.com/office/officeart/2005/8/layout/lProcess1"/>
    <dgm:cxn modelId="{242E6782-2104-6F4F-9BBC-4F436CABF6DE}" type="presParOf" srcId="{20617B9B-49D5-FA40-A26C-43CB56A50DD0}" destId="{268177A0-C62B-634A-B406-23591808355D}" srcOrd="2" destOrd="0" presId="urn:microsoft.com/office/officeart/2005/8/layout/lProcess1"/>
    <dgm:cxn modelId="{9CF35CCB-8C8C-E745-9611-7B70FFE51044}" type="presParOf" srcId="{CF8D45E1-8246-3745-A7BC-D7E7CBBE3B8E}" destId="{8F4E277B-48E2-DD46-B8B6-4D25C2B15D89}" srcOrd="5" destOrd="0" presId="urn:microsoft.com/office/officeart/2005/8/layout/lProcess1"/>
    <dgm:cxn modelId="{B54D918F-4180-914E-B89C-BC69965B4873}" type="presParOf" srcId="{CF8D45E1-8246-3745-A7BC-D7E7CBBE3B8E}" destId="{DA39EC52-94BC-D94C-839E-649B1CE9F3BC}" srcOrd="6" destOrd="0" presId="urn:microsoft.com/office/officeart/2005/8/layout/lProcess1"/>
    <dgm:cxn modelId="{8DA33F3A-CDC3-9A44-BFBC-F97E8F167AAE}" type="presParOf" srcId="{DA39EC52-94BC-D94C-839E-649B1CE9F3BC}" destId="{D295E3ED-FA9E-CD4D-82E4-B5C40390F689}" srcOrd="0" destOrd="0" presId="urn:microsoft.com/office/officeart/2005/8/layout/lProcess1"/>
    <dgm:cxn modelId="{9E2DC532-AA1E-8C40-8190-3FC553C8B3A4}" type="presParOf" srcId="{DA39EC52-94BC-D94C-839E-649B1CE9F3BC}" destId="{8DCE6CBC-9049-AB4A-B23C-9B8F2E083F46}" srcOrd="1" destOrd="0" presId="urn:microsoft.com/office/officeart/2005/8/layout/lProcess1"/>
    <dgm:cxn modelId="{01827B6C-9001-6F48-A1AE-662504A8C7A6}" type="presParOf" srcId="{DA39EC52-94BC-D94C-839E-649B1CE9F3BC}" destId="{BB0979D7-86A0-514E-A061-6B2ED83575A5}" srcOrd="2" destOrd="0" presId="urn:microsoft.com/office/officeart/2005/8/layout/lProcess1"/>
    <dgm:cxn modelId="{8AF18ED4-DF32-C345-8E2B-7A0A662C0EAC}" type="presParOf" srcId="{CF8D45E1-8246-3745-A7BC-D7E7CBBE3B8E}" destId="{56CC6ADD-6040-B445-9EB9-0101ADC950C5}" srcOrd="7" destOrd="0" presId="urn:microsoft.com/office/officeart/2005/8/layout/lProcess1"/>
    <dgm:cxn modelId="{F1D41D21-868B-8746-A800-3738F4BC1C54}" type="presParOf" srcId="{CF8D45E1-8246-3745-A7BC-D7E7CBBE3B8E}" destId="{28C58C48-B63C-2740-9725-FE54CA0DB53D}" srcOrd="8" destOrd="0" presId="urn:microsoft.com/office/officeart/2005/8/layout/lProcess1"/>
    <dgm:cxn modelId="{5F0B0D5A-39F1-5D41-A04F-E18D1C0F6A18}" type="presParOf" srcId="{28C58C48-B63C-2740-9725-FE54CA0DB53D}" destId="{81AF8553-0496-DE4D-AA4D-ED20CA8D60CB}" srcOrd="0" destOrd="0" presId="urn:microsoft.com/office/officeart/2005/8/layout/lProcess1"/>
    <dgm:cxn modelId="{210CC89A-E2BD-BB40-861F-89C8B9EC474B}" type="presParOf" srcId="{28C58C48-B63C-2740-9725-FE54CA0DB53D}" destId="{164C67CB-D4E0-D843-8180-45061EE39A0D}" srcOrd="1" destOrd="0" presId="urn:microsoft.com/office/officeart/2005/8/layout/lProcess1"/>
    <dgm:cxn modelId="{65A35E2A-8C7A-134D-A343-12B31E5DF2C1}" type="presParOf" srcId="{28C58C48-B63C-2740-9725-FE54CA0DB53D}" destId="{B9774FC7-ABFA-DF4D-B2A9-525879BED0BD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48D762-93E0-2F4C-831B-07F07E93620D}" type="doc">
      <dgm:prSet loTypeId="urn:microsoft.com/office/officeart/2005/8/layout/hierarchy2" loCatId="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fr-FR"/>
        </a:p>
      </dgm:t>
    </dgm:pt>
    <dgm:pt modelId="{DD513A69-D3F6-4546-B76C-FC9C88425059}">
      <dgm:prSet phldrT="[Texte]"/>
      <dgm:spPr/>
      <dgm:t>
        <a:bodyPr/>
        <a:lstStyle/>
        <a:p>
          <a:r>
            <a:rPr lang="fr-FR" dirty="0"/>
            <a:t>EU-TIRADS 3</a:t>
          </a:r>
        </a:p>
      </dgm:t>
    </dgm:pt>
    <dgm:pt modelId="{E27CE1CC-07CE-5B47-A49C-20554B05B4D3}" type="parTrans" cxnId="{07C127B4-989E-CD44-8E91-4D85B94B2A5A}">
      <dgm:prSet/>
      <dgm:spPr/>
      <dgm:t>
        <a:bodyPr/>
        <a:lstStyle/>
        <a:p>
          <a:endParaRPr lang="fr-FR"/>
        </a:p>
      </dgm:t>
    </dgm:pt>
    <dgm:pt modelId="{2F84AA42-1289-BD42-B2DB-9859B9E13014}" type="sibTrans" cxnId="{07C127B4-989E-CD44-8E91-4D85B94B2A5A}">
      <dgm:prSet/>
      <dgm:spPr/>
      <dgm:t>
        <a:bodyPr/>
        <a:lstStyle/>
        <a:p>
          <a:endParaRPr lang="fr-FR"/>
        </a:p>
      </dgm:t>
    </dgm:pt>
    <dgm:pt modelId="{37725159-3166-C541-91B7-C773E43FBB10}">
      <dgm:prSet phldrT="[Texte]"/>
      <dgm:spPr/>
      <dgm:t>
        <a:bodyPr/>
        <a:lstStyle/>
        <a:p>
          <a:pPr algn="ctr">
            <a:buNone/>
          </a:pPr>
          <a:r>
            <a:rPr lang="fr-FR" dirty="0"/>
            <a:t>Taille nodule &gt;20mm</a:t>
          </a:r>
        </a:p>
      </dgm:t>
    </dgm:pt>
    <dgm:pt modelId="{35244943-46DE-2046-8DE1-AD10D609894D}" type="parTrans" cxnId="{96D87FD8-2074-5A47-9E65-50ACB70A9F58}">
      <dgm:prSet/>
      <dgm:spPr/>
      <dgm:t>
        <a:bodyPr/>
        <a:lstStyle/>
        <a:p>
          <a:endParaRPr lang="fr-FR"/>
        </a:p>
      </dgm:t>
    </dgm:pt>
    <dgm:pt modelId="{3A6CE8AC-1D58-564F-B69B-7112E15B453D}" type="sibTrans" cxnId="{96D87FD8-2074-5A47-9E65-50ACB70A9F58}">
      <dgm:prSet/>
      <dgm:spPr/>
      <dgm:t>
        <a:bodyPr/>
        <a:lstStyle/>
        <a:p>
          <a:endParaRPr lang="fr-FR"/>
        </a:p>
      </dgm:t>
    </dgm:pt>
    <dgm:pt modelId="{6E9843E0-0E28-2944-8953-5D6057B4BD23}">
      <dgm:prSet phldrT="[Texte]"/>
      <dgm:spPr/>
      <dgm:t>
        <a:bodyPr/>
        <a:lstStyle/>
        <a:p>
          <a:r>
            <a:rPr lang="fr-FR" dirty="0"/>
            <a:t>EU-TIRADS 4</a:t>
          </a:r>
        </a:p>
      </dgm:t>
    </dgm:pt>
    <dgm:pt modelId="{EA40DEE4-FDFD-0C4B-8F2C-521FD47CE0C1}" type="parTrans" cxnId="{2A6E8A63-7460-7D41-9E66-6A08A9F31E30}">
      <dgm:prSet/>
      <dgm:spPr/>
      <dgm:t>
        <a:bodyPr/>
        <a:lstStyle/>
        <a:p>
          <a:endParaRPr lang="fr-FR"/>
        </a:p>
      </dgm:t>
    </dgm:pt>
    <dgm:pt modelId="{8E2AE7AA-60DB-1C4B-A898-B740B5C7C9CB}" type="sibTrans" cxnId="{2A6E8A63-7460-7D41-9E66-6A08A9F31E30}">
      <dgm:prSet/>
      <dgm:spPr/>
      <dgm:t>
        <a:bodyPr/>
        <a:lstStyle/>
        <a:p>
          <a:endParaRPr lang="fr-FR"/>
        </a:p>
      </dgm:t>
    </dgm:pt>
    <dgm:pt modelId="{DCDCCD8D-5C7E-BE40-A82B-A6223C3A2CF0}">
      <dgm:prSet phldrT="[Texte]"/>
      <dgm:spPr/>
      <dgm:t>
        <a:bodyPr/>
        <a:lstStyle/>
        <a:p>
          <a:r>
            <a:rPr lang="fr-FR" dirty="0"/>
            <a:t>EU-TIARDS 5</a:t>
          </a:r>
        </a:p>
      </dgm:t>
    </dgm:pt>
    <dgm:pt modelId="{3712AF0D-FB27-F041-9A5B-EB2D8A6C44D5}" type="parTrans" cxnId="{83067B3D-5A17-9840-A31C-530127CF4F5D}">
      <dgm:prSet/>
      <dgm:spPr/>
      <dgm:t>
        <a:bodyPr/>
        <a:lstStyle/>
        <a:p>
          <a:endParaRPr lang="fr-FR"/>
        </a:p>
      </dgm:t>
    </dgm:pt>
    <dgm:pt modelId="{F13A593E-A858-2148-AE02-109044FCF1AC}" type="sibTrans" cxnId="{83067B3D-5A17-9840-A31C-530127CF4F5D}">
      <dgm:prSet/>
      <dgm:spPr/>
      <dgm:t>
        <a:bodyPr/>
        <a:lstStyle/>
        <a:p>
          <a:endParaRPr lang="fr-FR"/>
        </a:p>
      </dgm:t>
    </dgm:pt>
    <dgm:pt modelId="{38A38ECA-F3B0-C541-9CA6-8CAF25D6113D}">
      <dgm:prSet phldrT="[Texte]"/>
      <dgm:spPr/>
      <dgm:t>
        <a:bodyPr/>
        <a:lstStyle/>
        <a:p>
          <a:pPr algn="ctr">
            <a:buNone/>
          </a:pPr>
          <a:r>
            <a:rPr lang="fr-FR" dirty="0"/>
            <a:t>Taille nodule &gt;10mm</a:t>
          </a:r>
        </a:p>
      </dgm:t>
    </dgm:pt>
    <dgm:pt modelId="{97483B7A-7412-754D-8D57-EA3AFE2E9322}" type="parTrans" cxnId="{3A1AECAB-950B-A74E-ADF6-2EE4BB1E13D4}">
      <dgm:prSet/>
      <dgm:spPr/>
      <dgm:t>
        <a:bodyPr/>
        <a:lstStyle/>
        <a:p>
          <a:endParaRPr lang="fr-FR"/>
        </a:p>
      </dgm:t>
    </dgm:pt>
    <dgm:pt modelId="{BBC0E1F0-5E76-E74A-AF16-122DBE7A3DFC}" type="sibTrans" cxnId="{3A1AECAB-950B-A74E-ADF6-2EE4BB1E13D4}">
      <dgm:prSet/>
      <dgm:spPr/>
      <dgm:t>
        <a:bodyPr/>
        <a:lstStyle/>
        <a:p>
          <a:endParaRPr lang="fr-FR"/>
        </a:p>
      </dgm:t>
    </dgm:pt>
    <dgm:pt modelId="{338E2E26-3064-094A-B972-BA6FA7BCB690}">
      <dgm:prSet/>
      <dgm:spPr/>
      <dgm:t>
        <a:bodyPr/>
        <a:lstStyle/>
        <a:p>
          <a:pPr algn="ctr">
            <a:buNone/>
          </a:pPr>
          <a:r>
            <a:rPr lang="fr-FR" dirty="0"/>
            <a:t>Taille nodule &gt;15mm</a:t>
          </a:r>
        </a:p>
      </dgm:t>
    </dgm:pt>
    <dgm:pt modelId="{AA82DC3D-93CB-664B-A328-EF1B3DDECC0B}" type="parTrans" cxnId="{D1642C3F-129C-4949-BA6C-9E92CB8B59FA}">
      <dgm:prSet/>
      <dgm:spPr/>
      <dgm:t>
        <a:bodyPr/>
        <a:lstStyle/>
        <a:p>
          <a:endParaRPr lang="fr-FR"/>
        </a:p>
      </dgm:t>
    </dgm:pt>
    <dgm:pt modelId="{5A5E7AC0-72D5-5A42-A6CF-DE71A088623A}" type="sibTrans" cxnId="{D1642C3F-129C-4949-BA6C-9E92CB8B59FA}">
      <dgm:prSet/>
      <dgm:spPr/>
      <dgm:t>
        <a:bodyPr/>
        <a:lstStyle/>
        <a:p>
          <a:endParaRPr lang="fr-FR"/>
        </a:p>
      </dgm:t>
    </dgm:pt>
    <dgm:pt modelId="{7A439008-B3FB-3C4F-B41C-CFF5CB3B0F34}">
      <dgm:prSet phldrT="[Texte]"/>
      <dgm:spPr/>
      <dgm:t>
        <a:bodyPr/>
        <a:lstStyle/>
        <a:p>
          <a:r>
            <a:rPr lang="fr-FR" dirty="0"/>
            <a:t>EU-TIRADS 2</a:t>
          </a:r>
        </a:p>
      </dgm:t>
    </dgm:pt>
    <dgm:pt modelId="{C44768B8-5CD6-CA43-9B2C-AFE2AF7AA52F}" type="parTrans" cxnId="{51B7E5AB-2B6F-B64A-B2A7-241E49795B01}">
      <dgm:prSet/>
      <dgm:spPr/>
      <dgm:t>
        <a:bodyPr/>
        <a:lstStyle/>
        <a:p>
          <a:endParaRPr lang="fr-FR"/>
        </a:p>
      </dgm:t>
    </dgm:pt>
    <dgm:pt modelId="{0C60B2ED-3A59-9241-95F7-B9A5744563A0}" type="sibTrans" cxnId="{51B7E5AB-2B6F-B64A-B2A7-241E49795B01}">
      <dgm:prSet/>
      <dgm:spPr/>
      <dgm:t>
        <a:bodyPr/>
        <a:lstStyle/>
        <a:p>
          <a:endParaRPr lang="fr-FR"/>
        </a:p>
      </dgm:t>
    </dgm:pt>
    <dgm:pt modelId="{895EEB15-2E4B-8C47-91C7-9C15B389554C}">
      <dgm:prSet phldrT="[Texte]"/>
      <dgm:spPr/>
      <dgm:t>
        <a:bodyPr/>
        <a:lstStyle/>
        <a:p>
          <a:pPr>
            <a:buNone/>
          </a:pPr>
          <a:r>
            <a:rPr lang="fr-FR" dirty="0"/>
            <a:t>Compression</a:t>
          </a:r>
        </a:p>
      </dgm:t>
    </dgm:pt>
    <dgm:pt modelId="{17BFDCC4-5A97-5C44-92E5-8BE21910F8E2}" type="parTrans" cxnId="{41BA4142-C533-FE48-A0CC-B2588FEE63CB}">
      <dgm:prSet/>
      <dgm:spPr/>
      <dgm:t>
        <a:bodyPr/>
        <a:lstStyle/>
        <a:p>
          <a:endParaRPr lang="fr-FR"/>
        </a:p>
      </dgm:t>
    </dgm:pt>
    <dgm:pt modelId="{652EBDF8-F4F1-1241-A7E9-1C2A188848A1}" type="sibTrans" cxnId="{41BA4142-C533-FE48-A0CC-B2588FEE63CB}">
      <dgm:prSet/>
      <dgm:spPr/>
      <dgm:t>
        <a:bodyPr/>
        <a:lstStyle/>
        <a:p>
          <a:endParaRPr lang="fr-FR"/>
        </a:p>
      </dgm:t>
    </dgm:pt>
    <dgm:pt modelId="{8DFB80D2-EFAE-AB46-B5F7-40E98CC8A6DA}">
      <dgm:prSet phldrT="[Texte]"/>
      <dgm:spPr/>
      <dgm:t>
        <a:bodyPr/>
        <a:lstStyle/>
        <a:p>
          <a:r>
            <a:rPr lang="fr-FR" dirty="0"/>
            <a:t>Cytoponction</a:t>
          </a:r>
        </a:p>
      </dgm:t>
    </dgm:pt>
    <dgm:pt modelId="{9785E3F6-3BF2-3E4A-A642-69747B423F0B}" type="parTrans" cxnId="{B51C1FA8-F31A-0645-A0FF-FB53EE99F760}">
      <dgm:prSet/>
      <dgm:spPr/>
      <dgm:t>
        <a:bodyPr/>
        <a:lstStyle/>
        <a:p>
          <a:endParaRPr lang="fr-FR"/>
        </a:p>
      </dgm:t>
    </dgm:pt>
    <dgm:pt modelId="{EAD261C8-477D-9140-B66A-1406EF4553A0}" type="sibTrans" cxnId="{B51C1FA8-F31A-0645-A0FF-FB53EE99F760}">
      <dgm:prSet/>
      <dgm:spPr/>
      <dgm:t>
        <a:bodyPr/>
        <a:lstStyle/>
        <a:p>
          <a:endParaRPr lang="fr-FR"/>
        </a:p>
      </dgm:t>
    </dgm:pt>
    <dgm:pt modelId="{D58EE098-2801-4C4B-B31A-004B1077D3E7}" type="pres">
      <dgm:prSet presAssocID="{4C48D762-93E0-2F4C-831B-07F07E93620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A19D7CF-D403-8944-8CDE-05A42F1535B2}" type="pres">
      <dgm:prSet presAssocID="{8DFB80D2-EFAE-AB46-B5F7-40E98CC8A6DA}" presName="root1" presStyleCnt="0"/>
      <dgm:spPr/>
    </dgm:pt>
    <dgm:pt modelId="{838AC033-C9F9-714F-8281-B71001AA72EB}" type="pres">
      <dgm:prSet presAssocID="{8DFB80D2-EFAE-AB46-B5F7-40E98CC8A6DA}" presName="LevelOneTextNode" presStyleLbl="node0" presStyleIdx="0" presStyleCnt="1">
        <dgm:presLayoutVars>
          <dgm:chPref val="3"/>
        </dgm:presLayoutVars>
      </dgm:prSet>
      <dgm:spPr/>
    </dgm:pt>
    <dgm:pt modelId="{FB09922A-1D04-724D-A5F3-786956506B98}" type="pres">
      <dgm:prSet presAssocID="{8DFB80D2-EFAE-AB46-B5F7-40E98CC8A6DA}" presName="level2hierChild" presStyleCnt="0"/>
      <dgm:spPr/>
    </dgm:pt>
    <dgm:pt modelId="{3DD878E7-CE92-2440-9F8C-185E93DA1B23}" type="pres">
      <dgm:prSet presAssocID="{C44768B8-5CD6-CA43-9B2C-AFE2AF7AA52F}" presName="conn2-1" presStyleLbl="parChTrans1D2" presStyleIdx="0" presStyleCnt="4"/>
      <dgm:spPr/>
    </dgm:pt>
    <dgm:pt modelId="{97DB0BB6-D1B7-5B43-B466-5D5F2FB4E299}" type="pres">
      <dgm:prSet presAssocID="{C44768B8-5CD6-CA43-9B2C-AFE2AF7AA52F}" presName="connTx" presStyleLbl="parChTrans1D2" presStyleIdx="0" presStyleCnt="4"/>
      <dgm:spPr/>
    </dgm:pt>
    <dgm:pt modelId="{6124664E-BAF6-1C45-A17F-B520A6351661}" type="pres">
      <dgm:prSet presAssocID="{7A439008-B3FB-3C4F-B41C-CFF5CB3B0F34}" presName="root2" presStyleCnt="0"/>
      <dgm:spPr/>
    </dgm:pt>
    <dgm:pt modelId="{C2EA264F-E214-0247-BA3F-BC2B68073F50}" type="pres">
      <dgm:prSet presAssocID="{7A439008-B3FB-3C4F-B41C-CFF5CB3B0F34}" presName="LevelTwoTextNode" presStyleLbl="node2" presStyleIdx="0" presStyleCnt="4">
        <dgm:presLayoutVars>
          <dgm:chPref val="3"/>
        </dgm:presLayoutVars>
      </dgm:prSet>
      <dgm:spPr/>
    </dgm:pt>
    <dgm:pt modelId="{E126507B-803B-2B47-B060-32E652F50A2E}" type="pres">
      <dgm:prSet presAssocID="{7A439008-B3FB-3C4F-B41C-CFF5CB3B0F34}" presName="level3hierChild" presStyleCnt="0"/>
      <dgm:spPr/>
    </dgm:pt>
    <dgm:pt modelId="{37325086-E9C4-4B40-AD77-8553CD59C4CD}" type="pres">
      <dgm:prSet presAssocID="{17BFDCC4-5A97-5C44-92E5-8BE21910F8E2}" presName="conn2-1" presStyleLbl="parChTrans1D3" presStyleIdx="0" presStyleCnt="4"/>
      <dgm:spPr/>
    </dgm:pt>
    <dgm:pt modelId="{53758253-20FB-AF41-8E72-0BCB0C26B700}" type="pres">
      <dgm:prSet presAssocID="{17BFDCC4-5A97-5C44-92E5-8BE21910F8E2}" presName="connTx" presStyleLbl="parChTrans1D3" presStyleIdx="0" presStyleCnt="4"/>
      <dgm:spPr/>
    </dgm:pt>
    <dgm:pt modelId="{0EF29BFF-ECF4-9948-A2B2-DBD3EEE04E0C}" type="pres">
      <dgm:prSet presAssocID="{895EEB15-2E4B-8C47-91C7-9C15B389554C}" presName="root2" presStyleCnt="0"/>
      <dgm:spPr/>
    </dgm:pt>
    <dgm:pt modelId="{6F210793-C30E-7147-834D-083DCB53E730}" type="pres">
      <dgm:prSet presAssocID="{895EEB15-2E4B-8C47-91C7-9C15B389554C}" presName="LevelTwoTextNode" presStyleLbl="node3" presStyleIdx="0" presStyleCnt="4">
        <dgm:presLayoutVars>
          <dgm:chPref val="3"/>
        </dgm:presLayoutVars>
      </dgm:prSet>
      <dgm:spPr/>
    </dgm:pt>
    <dgm:pt modelId="{8C305A66-7B1B-EE4E-845A-2D31CD9C6E7F}" type="pres">
      <dgm:prSet presAssocID="{895EEB15-2E4B-8C47-91C7-9C15B389554C}" presName="level3hierChild" presStyleCnt="0"/>
      <dgm:spPr/>
    </dgm:pt>
    <dgm:pt modelId="{A4FA0253-EA73-ED4B-B1D9-A6C4ACC21AEF}" type="pres">
      <dgm:prSet presAssocID="{E27CE1CC-07CE-5B47-A49C-20554B05B4D3}" presName="conn2-1" presStyleLbl="parChTrans1D2" presStyleIdx="1" presStyleCnt="4"/>
      <dgm:spPr/>
    </dgm:pt>
    <dgm:pt modelId="{5B1172E3-A18B-0449-9DA2-0FB995CE7F57}" type="pres">
      <dgm:prSet presAssocID="{E27CE1CC-07CE-5B47-A49C-20554B05B4D3}" presName="connTx" presStyleLbl="parChTrans1D2" presStyleIdx="1" presStyleCnt="4"/>
      <dgm:spPr/>
    </dgm:pt>
    <dgm:pt modelId="{47355C42-04EC-F64A-92FC-FFB5FBDF7324}" type="pres">
      <dgm:prSet presAssocID="{DD513A69-D3F6-4546-B76C-FC9C88425059}" presName="root2" presStyleCnt="0"/>
      <dgm:spPr/>
    </dgm:pt>
    <dgm:pt modelId="{B5362CCC-0187-D04A-AB93-F4A1A0B80A03}" type="pres">
      <dgm:prSet presAssocID="{DD513A69-D3F6-4546-B76C-FC9C88425059}" presName="LevelTwoTextNode" presStyleLbl="node2" presStyleIdx="1" presStyleCnt="4">
        <dgm:presLayoutVars>
          <dgm:chPref val="3"/>
        </dgm:presLayoutVars>
      </dgm:prSet>
      <dgm:spPr/>
    </dgm:pt>
    <dgm:pt modelId="{DD4F8A26-67B8-314E-9E93-34F5724FB5D3}" type="pres">
      <dgm:prSet presAssocID="{DD513A69-D3F6-4546-B76C-FC9C88425059}" presName="level3hierChild" presStyleCnt="0"/>
      <dgm:spPr/>
    </dgm:pt>
    <dgm:pt modelId="{2CF5A10A-9123-6C4A-B5FE-E8479A37E03B}" type="pres">
      <dgm:prSet presAssocID="{35244943-46DE-2046-8DE1-AD10D609894D}" presName="conn2-1" presStyleLbl="parChTrans1D3" presStyleIdx="1" presStyleCnt="4"/>
      <dgm:spPr/>
    </dgm:pt>
    <dgm:pt modelId="{E643A116-998D-E24D-BD1E-0C1CC68094E2}" type="pres">
      <dgm:prSet presAssocID="{35244943-46DE-2046-8DE1-AD10D609894D}" presName="connTx" presStyleLbl="parChTrans1D3" presStyleIdx="1" presStyleCnt="4"/>
      <dgm:spPr/>
    </dgm:pt>
    <dgm:pt modelId="{659C0718-9DEA-3147-BFA0-5AE5139E3416}" type="pres">
      <dgm:prSet presAssocID="{37725159-3166-C541-91B7-C773E43FBB10}" presName="root2" presStyleCnt="0"/>
      <dgm:spPr/>
    </dgm:pt>
    <dgm:pt modelId="{BD8501B0-9FDD-8D4C-A9A4-C165C01EC351}" type="pres">
      <dgm:prSet presAssocID="{37725159-3166-C541-91B7-C773E43FBB10}" presName="LevelTwoTextNode" presStyleLbl="node3" presStyleIdx="1" presStyleCnt="4">
        <dgm:presLayoutVars>
          <dgm:chPref val="3"/>
        </dgm:presLayoutVars>
      </dgm:prSet>
      <dgm:spPr/>
    </dgm:pt>
    <dgm:pt modelId="{CEBB6216-848B-B046-8696-16B4D451379B}" type="pres">
      <dgm:prSet presAssocID="{37725159-3166-C541-91B7-C773E43FBB10}" presName="level3hierChild" presStyleCnt="0"/>
      <dgm:spPr/>
    </dgm:pt>
    <dgm:pt modelId="{8BDE86DD-B8F7-E94D-9DBB-081C91894E62}" type="pres">
      <dgm:prSet presAssocID="{EA40DEE4-FDFD-0C4B-8F2C-521FD47CE0C1}" presName="conn2-1" presStyleLbl="parChTrans1D2" presStyleIdx="2" presStyleCnt="4"/>
      <dgm:spPr/>
    </dgm:pt>
    <dgm:pt modelId="{FBE4748F-1C51-F941-BE7B-3F1D25DD6AB7}" type="pres">
      <dgm:prSet presAssocID="{EA40DEE4-FDFD-0C4B-8F2C-521FD47CE0C1}" presName="connTx" presStyleLbl="parChTrans1D2" presStyleIdx="2" presStyleCnt="4"/>
      <dgm:spPr/>
    </dgm:pt>
    <dgm:pt modelId="{DD2A2144-5548-6A4A-A69D-82E019084CF4}" type="pres">
      <dgm:prSet presAssocID="{6E9843E0-0E28-2944-8953-5D6057B4BD23}" presName="root2" presStyleCnt="0"/>
      <dgm:spPr/>
    </dgm:pt>
    <dgm:pt modelId="{AE5513E4-618F-414F-88C1-D00B1DB22571}" type="pres">
      <dgm:prSet presAssocID="{6E9843E0-0E28-2944-8953-5D6057B4BD23}" presName="LevelTwoTextNode" presStyleLbl="node2" presStyleIdx="2" presStyleCnt="4">
        <dgm:presLayoutVars>
          <dgm:chPref val="3"/>
        </dgm:presLayoutVars>
      </dgm:prSet>
      <dgm:spPr/>
    </dgm:pt>
    <dgm:pt modelId="{09B80BAD-1BBE-9046-B757-346FE97CCE2B}" type="pres">
      <dgm:prSet presAssocID="{6E9843E0-0E28-2944-8953-5D6057B4BD23}" presName="level3hierChild" presStyleCnt="0"/>
      <dgm:spPr/>
    </dgm:pt>
    <dgm:pt modelId="{60CD7339-F77C-FD4B-AE8D-0BF05DF90B41}" type="pres">
      <dgm:prSet presAssocID="{AA82DC3D-93CB-664B-A328-EF1B3DDECC0B}" presName="conn2-1" presStyleLbl="parChTrans1D3" presStyleIdx="2" presStyleCnt="4"/>
      <dgm:spPr/>
    </dgm:pt>
    <dgm:pt modelId="{371B41C1-77B5-954A-B2E4-85BCE60C6E0C}" type="pres">
      <dgm:prSet presAssocID="{AA82DC3D-93CB-664B-A328-EF1B3DDECC0B}" presName="connTx" presStyleLbl="parChTrans1D3" presStyleIdx="2" presStyleCnt="4"/>
      <dgm:spPr/>
    </dgm:pt>
    <dgm:pt modelId="{7A105B5C-0411-B245-816A-3940F82A5923}" type="pres">
      <dgm:prSet presAssocID="{338E2E26-3064-094A-B972-BA6FA7BCB690}" presName="root2" presStyleCnt="0"/>
      <dgm:spPr/>
    </dgm:pt>
    <dgm:pt modelId="{FEF556C2-D00C-EA4C-A71D-C4767CC14763}" type="pres">
      <dgm:prSet presAssocID="{338E2E26-3064-094A-B972-BA6FA7BCB690}" presName="LevelTwoTextNode" presStyleLbl="node3" presStyleIdx="2" presStyleCnt="4">
        <dgm:presLayoutVars>
          <dgm:chPref val="3"/>
        </dgm:presLayoutVars>
      </dgm:prSet>
      <dgm:spPr/>
    </dgm:pt>
    <dgm:pt modelId="{73160769-09BA-654D-9AEC-73FA2B7DE9D3}" type="pres">
      <dgm:prSet presAssocID="{338E2E26-3064-094A-B972-BA6FA7BCB690}" presName="level3hierChild" presStyleCnt="0"/>
      <dgm:spPr/>
    </dgm:pt>
    <dgm:pt modelId="{BF3D5B84-E728-0F41-8F9F-699C333659AD}" type="pres">
      <dgm:prSet presAssocID="{3712AF0D-FB27-F041-9A5B-EB2D8A6C44D5}" presName="conn2-1" presStyleLbl="parChTrans1D2" presStyleIdx="3" presStyleCnt="4"/>
      <dgm:spPr/>
    </dgm:pt>
    <dgm:pt modelId="{7CAC68A1-9FDE-DA4A-92B4-9CEB2682C41C}" type="pres">
      <dgm:prSet presAssocID="{3712AF0D-FB27-F041-9A5B-EB2D8A6C44D5}" presName="connTx" presStyleLbl="parChTrans1D2" presStyleIdx="3" presStyleCnt="4"/>
      <dgm:spPr/>
    </dgm:pt>
    <dgm:pt modelId="{0B6D307C-E61B-AA40-B2E9-3793E0472836}" type="pres">
      <dgm:prSet presAssocID="{DCDCCD8D-5C7E-BE40-A82B-A6223C3A2CF0}" presName="root2" presStyleCnt="0"/>
      <dgm:spPr/>
    </dgm:pt>
    <dgm:pt modelId="{552BC727-5C0E-4C4B-9DAD-D10999DDFE7A}" type="pres">
      <dgm:prSet presAssocID="{DCDCCD8D-5C7E-BE40-A82B-A6223C3A2CF0}" presName="LevelTwoTextNode" presStyleLbl="node2" presStyleIdx="3" presStyleCnt="4">
        <dgm:presLayoutVars>
          <dgm:chPref val="3"/>
        </dgm:presLayoutVars>
      </dgm:prSet>
      <dgm:spPr/>
    </dgm:pt>
    <dgm:pt modelId="{D7C9EA24-E642-3548-A43A-0F40278CBA4A}" type="pres">
      <dgm:prSet presAssocID="{DCDCCD8D-5C7E-BE40-A82B-A6223C3A2CF0}" presName="level3hierChild" presStyleCnt="0"/>
      <dgm:spPr/>
    </dgm:pt>
    <dgm:pt modelId="{63928E23-532C-9240-AE14-E894AA571A6B}" type="pres">
      <dgm:prSet presAssocID="{97483B7A-7412-754D-8D57-EA3AFE2E9322}" presName="conn2-1" presStyleLbl="parChTrans1D3" presStyleIdx="3" presStyleCnt="4"/>
      <dgm:spPr/>
    </dgm:pt>
    <dgm:pt modelId="{08E70925-3FBD-924E-83C5-C57C4F7B5D36}" type="pres">
      <dgm:prSet presAssocID="{97483B7A-7412-754D-8D57-EA3AFE2E9322}" presName="connTx" presStyleLbl="parChTrans1D3" presStyleIdx="3" presStyleCnt="4"/>
      <dgm:spPr/>
    </dgm:pt>
    <dgm:pt modelId="{369CDF29-7CDF-3747-88FC-E7646B0B860B}" type="pres">
      <dgm:prSet presAssocID="{38A38ECA-F3B0-C541-9CA6-8CAF25D6113D}" presName="root2" presStyleCnt="0"/>
      <dgm:spPr/>
    </dgm:pt>
    <dgm:pt modelId="{5B0A484B-ED78-F145-8EC1-DACB87359B90}" type="pres">
      <dgm:prSet presAssocID="{38A38ECA-F3B0-C541-9CA6-8CAF25D6113D}" presName="LevelTwoTextNode" presStyleLbl="node3" presStyleIdx="3" presStyleCnt="4">
        <dgm:presLayoutVars>
          <dgm:chPref val="3"/>
        </dgm:presLayoutVars>
      </dgm:prSet>
      <dgm:spPr/>
    </dgm:pt>
    <dgm:pt modelId="{0DBEC5A5-6B28-A146-B8E5-124C482B30EF}" type="pres">
      <dgm:prSet presAssocID="{38A38ECA-F3B0-C541-9CA6-8CAF25D6113D}" presName="level3hierChild" presStyleCnt="0"/>
      <dgm:spPr/>
    </dgm:pt>
  </dgm:ptLst>
  <dgm:cxnLst>
    <dgm:cxn modelId="{BAB66605-BBEF-E74E-B48A-6B6481655E73}" type="presOf" srcId="{6E9843E0-0E28-2944-8953-5D6057B4BD23}" destId="{AE5513E4-618F-414F-88C1-D00B1DB22571}" srcOrd="0" destOrd="0" presId="urn:microsoft.com/office/officeart/2005/8/layout/hierarchy2"/>
    <dgm:cxn modelId="{9F43D409-A22C-7644-94C0-103ACF0F0B10}" type="presOf" srcId="{35244943-46DE-2046-8DE1-AD10D609894D}" destId="{E643A116-998D-E24D-BD1E-0C1CC68094E2}" srcOrd="1" destOrd="0" presId="urn:microsoft.com/office/officeart/2005/8/layout/hierarchy2"/>
    <dgm:cxn modelId="{E0411129-8D43-D449-AE5F-C4F04FD6071A}" type="presOf" srcId="{E27CE1CC-07CE-5B47-A49C-20554B05B4D3}" destId="{A4FA0253-EA73-ED4B-B1D9-A6C4ACC21AEF}" srcOrd="0" destOrd="0" presId="urn:microsoft.com/office/officeart/2005/8/layout/hierarchy2"/>
    <dgm:cxn modelId="{31822A2F-1C1D-BC44-86C7-89872697D7AD}" type="presOf" srcId="{338E2E26-3064-094A-B972-BA6FA7BCB690}" destId="{FEF556C2-D00C-EA4C-A71D-C4767CC14763}" srcOrd="0" destOrd="0" presId="urn:microsoft.com/office/officeart/2005/8/layout/hierarchy2"/>
    <dgm:cxn modelId="{A86B1031-DCCF-774A-A711-77F3292355F3}" type="presOf" srcId="{37725159-3166-C541-91B7-C773E43FBB10}" destId="{BD8501B0-9FDD-8D4C-A9A4-C165C01EC351}" srcOrd="0" destOrd="0" presId="urn:microsoft.com/office/officeart/2005/8/layout/hierarchy2"/>
    <dgm:cxn modelId="{5D6D0836-CA0E-2C4C-8DF2-D2242251BB68}" type="presOf" srcId="{E27CE1CC-07CE-5B47-A49C-20554B05B4D3}" destId="{5B1172E3-A18B-0449-9DA2-0FB995CE7F57}" srcOrd="1" destOrd="0" presId="urn:microsoft.com/office/officeart/2005/8/layout/hierarchy2"/>
    <dgm:cxn modelId="{83067B3D-5A17-9840-A31C-530127CF4F5D}" srcId="{8DFB80D2-EFAE-AB46-B5F7-40E98CC8A6DA}" destId="{DCDCCD8D-5C7E-BE40-A82B-A6223C3A2CF0}" srcOrd="3" destOrd="0" parTransId="{3712AF0D-FB27-F041-9A5B-EB2D8A6C44D5}" sibTransId="{F13A593E-A858-2148-AE02-109044FCF1AC}"/>
    <dgm:cxn modelId="{D1642C3F-129C-4949-BA6C-9E92CB8B59FA}" srcId="{6E9843E0-0E28-2944-8953-5D6057B4BD23}" destId="{338E2E26-3064-094A-B972-BA6FA7BCB690}" srcOrd="0" destOrd="0" parTransId="{AA82DC3D-93CB-664B-A328-EF1B3DDECC0B}" sibTransId="{5A5E7AC0-72D5-5A42-A6CF-DE71A088623A}"/>
    <dgm:cxn modelId="{41BA4142-C533-FE48-A0CC-B2588FEE63CB}" srcId="{7A439008-B3FB-3C4F-B41C-CFF5CB3B0F34}" destId="{895EEB15-2E4B-8C47-91C7-9C15B389554C}" srcOrd="0" destOrd="0" parTransId="{17BFDCC4-5A97-5C44-92E5-8BE21910F8E2}" sibTransId="{652EBDF8-F4F1-1241-A7E9-1C2A188848A1}"/>
    <dgm:cxn modelId="{61264743-11E4-2244-8E4F-D8BE6DE89B50}" type="presOf" srcId="{7A439008-B3FB-3C4F-B41C-CFF5CB3B0F34}" destId="{C2EA264F-E214-0247-BA3F-BC2B68073F50}" srcOrd="0" destOrd="0" presId="urn:microsoft.com/office/officeart/2005/8/layout/hierarchy2"/>
    <dgm:cxn modelId="{63148B46-EF20-CF4B-9993-7E7F4B3DFE6F}" type="presOf" srcId="{C44768B8-5CD6-CA43-9B2C-AFE2AF7AA52F}" destId="{3DD878E7-CE92-2440-9F8C-185E93DA1B23}" srcOrd="0" destOrd="0" presId="urn:microsoft.com/office/officeart/2005/8/layout/hierarchy2"/>
    <dgm:cxn modelId="{73C7BF48-0CF3-4A4B-B73A-80BEE2197A13}" type="presOf" srcId="{97483B7A-7412-754D-8D57-EA3AFE2E9322}" destId="{63928E23-532C-9240-AE14-E894AA571A6B}" srcOrd="0" destOrd="0" presId="urn:microsoft.com/office/officeart/2005/8/layout/hierarchy2"/>
    <dgm:cxn modelId="{6E635E55-D48E-F54D-90F5-01C5E6F28EA3}" type="presOf" srcId="{17BFDCC4-5A97-5C44-92E5-8BE21910F8E2}" destId="{53758253-20FB-AF41-8E72-0BCB0C26B700}" srcOrd="1" destOrd="0" presId="urn:microsoft.com/office/officeart/2005/8/layout/hierarchy2"/>
    <dgm:cxn modelId="{2A6E8A63-7460-7D41-9E66-6A08A9F31E30}" srcId="{8DFB80D2-EFAE-AB46-B5F7-40E98CC8A6DA}" destId="{6E9843E0-0E28-2944-8953-5D6057B4BD23}" srcOrd="2" destOrd="0" parTransId="{EA40DEE4-FDFD-0C4B-8F2C-521FD47CE0C1}" sibTransId="{8E2AE7AA-60DB-1C4B-A898-B740B5C7C9CB}"/>
    <dgm:cxn modelId="{7CC0986A-A519-6C4C-9709-5F728535356E}" type="presOf" srcId="{17BFDCC4-5A97-5C44-92E5-8BE21910F8E2}" destId="{37325086-E9C4-4B40-AD77-8553CD59C4CD}" srcOrd="0" destOrd="0" presId="urn:microsoft.com/office/officeart/2005/8/layout/hierarchy2"/>
    <dgm:cxn modelId="{F5BD9A6B-BCB0-DE43-8A6A-DA75F1872EDE}" type="presOf" srcId="{AA82DC3D-93CB-664B-A328-EF1B3DDECC0B}" destId="{371B41C1-77B5-954A-B2E4-85BCE60C6E0C}" srcOrd="1" destOrd="0" presId="urn:microsoft.com/office/officeart/2005/8/layout/hierarchy2"/>
    <dgm:cxn modelId="{891DF274-7CBD-D348-9B58-3A489727789C}" type="presOf" srcId="{8DFB80D2-EFAE-AB46-B5F7-40E98CC8A6DA}" destId="{838AC033-C9F9-714F-8281-B71001AA72EB}" srcOrd="0" destOrd="0" presId="urn:microsoft.com/office/officeart/2005/8/layout/hierarchy2"/>
    <dgm:cxn modelId="{B51C1FA8-F31A-0645-A0FF-FB53EE99F760}" srcId="{4C48D762-93E0-2F4C-831B-07F07E93620D}" destId="{8DFB80D2-EFAE-AB46-B5F7-40E98CC8A6DA}" srcOrd="0" destOrd="0" parTransId="{9785E3F6-3BF2-3E4A-A642-69747B423F0B}" sibTransId="{EAD261C8-477D-9140-B66A-1406EF4553A0}"/>
    <dgm:cxn modelId="{FAD381A9-B2D6-7C40-A522-630772CA3C60}" type="presOf" srcId="{C44768B8-5CD6-CA43-9B2C-AFE2AF7AA52F}" destId="{97DB0BB6-D1B7-5B43-B466-5D5F2FB4E299}" srcOrd="1" destOrd="0" presId="urn:microsoft.com/office/officeart/2005/8/layout/hierarchy2"/>
    <dgm:cxn modelId="{51B7E5AB-2B6F-B64A-B2A7-241E49795B01}" srcId="{8DFB80D2-EFAE-AB46-B5F7-40E98CC8A6DA}" destId="{7A439008-B3FB-3C4F-B41C-CFF5CB3B0F34}" srcOrd="0" destOrd="0" parTransId="{C44768B8-5CD6-CA43-9B2C-AFE2AF7AA52F}" sibTransId="{0C60B2ED-3A59-9241-95F7-B9A5744563A0}"/>
    <dgm:cxn modelId="{3A1AECAB-950B-A74E-ADF6-2EE4BB1E13D4}" srcId="{DCDCCD8D-5C7E-BE40-A82B-A6223C3A2CF0}" destId="{38A38ECA-F3B0-C541-9CA6-8CAF25D6113D}" srcOrd="0" destOrd="0" parTransId="{97483B7A-7412-754D-8D57-EA3AFE2E9322}" sibTransId="{BBC0E1F0-5E76-E74A-AF16-122DBE7A3DFC}"/>
    <dgm:cxn modelId="{B05358B3-C1D3-AD4A-95DF-BB7BD2151C46}" type="presOf" srcId="{97483B7A-7412-754D-8D57-EA3AFE2E9322}" destId="{08E70925-3FBD-924E-83C5-C57C4F7B5D36}" srcOrd="1" destOrd="0" presId="urn:microsoft.com/office/officeart/2005/8/layout/hierarchy2"/>
    <dgm:cxn modelId="{07C127B4-989E-CD44-8E91-4D85B94B2A5A}" srcId="{8DFB80D2-EFAE-AB46-B5F7-40E98CC8A6DA}" destId="{DD513A69-D3F6-4546-B76C-FC9C88425059}" srcOrd="1" destOrd="0" parTransId="{E27CE1CC-07CE-5B47-A49C-20554B05B4D3}" sibTransId="{2F84AA42-1289-BD42-B2DB-9859B9E13014}"/>
    <dgm:cxn modelId="{B6D8BAB7-BBD5-C34B-9C82-C90DB8BBE196}" type="presOf" srcId="{3712AF0D-FB27-F041-9A5B-EB2D8A6C44D5}" destId="{BF3D5B84-E728-0F41-8F9F-699C333659AD}" srcOrd="0" destOrd="0" presId="urn:microsoft.com/office/officeart/2005/8/layout/hierarchy2"/>
    <dgm:cxn modelId="{31F724B9-CD77-8B42-9180-F0ABDAE05C7D}" type="presOf" srcId="{35244943-46DE-2046-8DE1-AD10D609894D}" destId="{2CF5A10A-9123-6C4A-B5FE-E8479A37E03B}" srcOrd="0" destOrd="0" presId="urn:microsoft.com/office/officeart/2005/8/layout/hierarchy2"/>
    <dgm:cxn modelId="{08F31DCC-64A0-AC41-A9AA-668EC0FBFE74}" type="presOf" srcId="{895EEB15-2E4B-8C47-91C7-9C15B389554C}" destId="{6F210793-C30E-7147-834D-083DCB53E730}" srcOrd="0" destOrd="0" presId="urn:microsoft.com/office/officeart/2005/8/layout/hierarchy2"/>
    <dgm:cxn modelId="{96D87FD8-2074-5A47-9E65-50ACB70A9F58}" srcId="{DD513A69-D3F6-4546-B76C-FC9C88425059}" destId="{37725159-3166-C541-91B7-C773E43FBB10}" srcOrd="0" destOrd="0" parTransId="{35244943-46DE-2046-8DE1-AD10D609894D}" sibTransId="{3A6CE8AC-1D58-564F-B69B-7112E15B453D}"/>
    <dgm:cxn modelId="{48BE46DB-87DB-464B-BC73-9D9183B8445F}" type="presOf" srcId="{4C48D762-93E0-2F4C-831B-07F07E93620D}" destId="{D58EE098-2801-4C4B-B31A-004B1077D3E7}" srcOrd="0" destOrd="0" presId="urn:microsoft.com/office/officeart/2005/8/layout/hierarchy2"/>
    <dgm:cxn modelId="{3B4B3CE5-98E3-F041-9497-0A794F93B0D8}" type="presOf" srcId="{AA82DC3D-93CB-664B-A328-EF1B3DDECC0B}" destId="{60CD7339-F77C-FD4B-AE8D-0BF05DF90B41}" srcOrd="0" destOrd="0" presId="urn:microsoft.com/office/officeart/2005/8/layout/hierarchy2"/>
    <dgm:cxn modelId="{25012DEB-B121-0A45-8C3D-0AC834451D2A}" type="presOf" srcId="{EA40DEE4-FDFD-0C4B-8F2C-521FD47CE0C1}" destId="{FBE4748F-1C51-F941-BE7B-3F1D25DD6AB7}" srcOrd="1" destOrd="0" presId="urn:microsoft.com/office/officeart/2005/8/layout/hierarchy2"/>
    <dgm:cxn modelId="{83E48BEC-6F6A-A84B-A510-64E21F1A69EB}" type="presOf" srcId="{DD513A69-D3F6-4546-B76C-FC9C88425059}" destId="{B5362CCC-0187-D04A-AB93-F4A1A0B80A03}" srcOrd="0" destOrd="0" presId="urn:microsoft.com/office/officeart/2005/8/layout/hierarchy2"/>
    <dgm:cxn modelId="{C58CBEEE-6462-D044-A37D-2331F4960ECC}" type="presOf" srcId="{3712AF0D-FB27-F041-9A5B-EB2D8A6C44D5}" destId="{7CAC68A1-9FDE-DA4A-92B4-9CEB2682C41C}" srcOrd="1" destOrd="0" presId="urn:microsoft.com/office/officeart/2005/8/layout/hierarchy2"/>
    <dgm:cxn modelId="{DDD2C5EF-68DD-904A-9204-3A407550EF06}" type="presOf" srcId="{EA40DEE4-FDFD-0C4B-8F2C-521FD47CE0C1}" destId="{8BDE86DD-B8F7-E94D-9DBB-081C91894E62}" srcOrd="0" destOrd="0" presId="urn:microsoft.com/office/officeart/2005/8/layout/hierarchy2"/>
    <dgm:cxn modelId="{61BA10F5-076F-AD42-9841-2734FC040D1D}" type="presOf" srcId="{DCDCCD8D-5C7E-BE40-A82B-A6223C3A2CF0}" destId="{552BC727-5C0E-4C4B-9DAD-D10999DDFE7A}" srcOrd="0" destOrd="0" presId="urn:microsoft.com/office/officeart/2005/8/layout/hierarchy2"/>
    <dgm:cxn modelId="{96B5EAFF-35B7-F340-BC8D-69D9A75BD22D}" type="presOf" srcId="{38A38ECA-F3B0-C541-9CA6-8CAF25D6113D}" destId="{5B0A484B-ED78-F145-8EC1-DACB87359B90}" srcOrd="0" destOrd="0" presId="urn:microsoft.com/office/officeart/2005/8/layout/hierarchy2"/>
    <dgm:cxn modelId="{855F9BBA-4F60-A842-816D-CD5FCDB23467}" type="presParOf" srcId="{D58EE098-2801-4C4B-B31A-004B1077D3E7}" destId="{AA19D7CF-D403-8944-8CDE-05A42F1535B2}" srcOrd="0" destOrd="0" presId="urn:microsoft.com/office/officeart/2005/8/layout/hierarchy2"/>
    <dgm:cxn modelId="{44B8F63E-03A1-1343-8837-92DF7D23A446}" type="presParOf" srcId="{AA19D7CF-D403-8944-8CDE-05A42F1535B2}" destId="{838AC033-C9F9-714F-8281-B71001AA72EB}" srcOrd="0" destOrd="0" presId="urn:microsoft.com/office/officeart/2005/8/layout/hierarchy2"/>
    <dgm:cxn modelId="{D2B9C994-30EB-7E41-B2A8-9A4587AC96B7}" type="presParOf" srcId="{AA19D7CF-D403-8944-8CDE-05A42F1535B2}" destId="{FB09922A-1D04-724D-A5F3-786956506B98}" srcOrd="1" destOrd="0" presId="urn:microsoft.com/office/officeart/2005/8/layout/hierarchy2"/>
    <dgm:cxn modelId="{39E890D4-C2FE-9748-BCF9-077D6FFE057C}" type="presParOf" srcId="{FB09922A-1D04-724D-A5F3-786956506B98}" destId="{3DD878E7-CE92-2440-9F8C-185E93DA1B23}" srcOrd="0" destOrd="0" presId="urn:microsoft.com/office/officeart/2005/8/layout/hierarchy2"/>
    <dgm:cxn modelId="{0612A4B3-250F-4545-B967-37195FE7C402}" type="presParOf" srcId="{3DD878E7-CE92-2440-9F8C-185E93DA1B23}" destId="{97DB0BB6-D1B7-5B43-B466-5D5F2FB4E299}" srcOrd="0" destOrd="0" presId="urn:microsoft.com/office/officeart/2005/8/layout/hierarchy2"/>
    <dgm:cxn modelId="{5B71F240-8824-CE4F-9A51-87726E2AA701}" type="presParOf" srcId="{FB09922A-1D04-724D-A5F3-786956506B98}" destId="{6124664E-BAF6-1C45-A17F-B520A6351661}" srcOrd="1" destOrd="0" presId="urn:microsoft.com/office/officeart/2005/8/layout/hierarchy2"/>
    <dgm:cxn modelId="{8368D779-4DBE-FF4F-8183-DA74F7C653D6}" type="presParOf" srcId="{6124664E-BAF6-1C45-A17F-B520A6351661}" destId="{C2EA264F-E214-0247-BA3F-BC2B68073F50}" srcOrd="0" destOrd="0" presId="urn:microsoft.com/office/officeart/2005/8/layout/hierarchy2"/>
    <dgm:cxn modelId="{95358197-73EE-E644-B55F-725D701698AB}" type="presParOf" srcId="{6124664E-BAF6-1C45-A17F-B520A6351661}" destId="{E126507B-803B-2B47-B060-32E652F50A2E}" srcOrd="1" destOrd="0" presId="urn:microsoft.com/office/officeart/2005/8/layout/hierarchy2"/>
    <dgm:cxn modelId="{D45BF168-B9FB-C247-B397-BD67F270DE11}" type="presParOf" srcId="{E126507B-803B-2B47-B060-32E652F50A2E}" destId="{37325086-E9C4-4B40-AD77-8553CD59C4CD}" srcOrd="0" destOrd="0" presId="urn:microsoft.com/office/officeart/2005/8/layout/hierarchy2"/>
    <dgm:cxn modelId="{07CAA479-0747-6B45-A2FF-725C9FEB3A83}" type="presParOf" srcId="{37325086-E9C4-4B40-AD77-8553CD59C4CD}" destId="{53758253-20FB-AF41-8E72-0BCB0C26B700}" srcOrd="0" destOrd="0" presId="urn:microsoft.com/office/officeart/2005/8/layout/hierarchy2"/>
    <dgm:cxn modelId="{2C3D3D48-6355-CC44-B1BE-6B09F382718D}" type="presParOf" srcId="{E126507B-803B-2B47-B060-32E652F50A2E}" destId="{0EF29BFF-ECF4-9948-A2B2-DBD3EEE04E0C}" srcOrd="1" destOrd="0" presId="urn:microsoft.com/office/officeart/2005/8/layout/hierarchy2"/>
    <dgm:cxn modelId="{0F29E644-BA55-C444-B98B-A3C3D56896E4}" type="presParOf" srcId="{0EF29BFF-ECF4-9948-A2B2-DBD3EEE04E0C}" destId="{6F210793-C30E-7147-834D-083DCB53E730}" srcOrd="0" destOrd="0" presId="urn:microsoft.com/office/officeart/2005/8/layout/hierarchy2"/>
    <dgm:cxn modelId="{9914F18D-B5C9-974F-B7DE-AF42167E1AD7}" type="presParOf" srcId="{0EF29BFF-ECF4-9948-A2B2-DBD3EEE04E0C}" destId="{8C305A66-7B1B-EE4E-845A-2D31CD9C6E7F}" srcOrd="1" destOrd="0" presId="urn:microsoft.com/office/officeart/2005/8/layout/hierarchy2"/>
    <dgm:cxn modelId="{C2078296-4161-CC49-BE8B-AF8192D52682}" type="presParOf" srcId="{FB09922A-1D04-724D-A5F3-786956506B98}" destId="{A4FA0253-EA73-ED4B-B1D9-A6C4ACC21AEF}" srcOrd="2" destOrd="0" presId="urn:microsoft.com/office/officeart/2005/8/layout/hierarchy2"/>
    <dgm:cxn modelId="{7E31F60C-3D6C-9142-8CF4-79DA4FA5B659}" type="presParOf" srcId="{A4FA0253-EA73-ED4B-B1D9-A6C4ACC21AEF}" destId="{5B1172E3-A18B-0449-9DA2-0FB995CE7F57}" srcOrd="0" destOrd="0" presId="urn:microsoft.com/office/officeart/2005/8/layout/hierarchy2"/>
    <dgm:cxn modelId="{FFE6AEB6-F6AB-9C49-9403-3614923328B4}" type="presParOf" srcId="{FB09922A-1D04-724D-A5F3-786956506B98}" destId="{47355C42-04EC-F64A-92FC-FFB5FBDF7324}" srcOrd="3" destOrd="0" presId="urn:microsoft.com/office/officeart/2005/8/layout/hierarchy2"/>
    <dgm:cxn modelId="{66BF817A-EA82-0C49-B032-AA0DD628103E}" type="presParOf" srcId="{47355C42-04EC-F64A-92FC-FFB5FBDF7324}" destId="{B5362CCC-0187-D04A-AB93-F4A1A0B80A03}" srcOrd="0" destOrd="0" presId="urn:microsoft.com/office/officeart/2005/8/layout/hierarchy2"/>
    <dgm:cxn modelId="{31DC89CA-3F37-2647-A5EA-43E5917206B3}" type="presParOf" srcId="{47355C42-04EC-F64A-92FC-FFB5FBDF7324}" destId="{DD4F8A26-67B8-314E-9E93-34F5724FB5D3}" srcOrd="1" destOrd="0" presId="urn:microsoft.com/office/officeart/2005/8/layout/hierarchy2"/>
    <dgm:cxn modelId="{79CE11FE-7BBB-B043-99AA-09E04C2F3F55}" type="presParOf" srcId="{DD4F8A26-67B8-314E-9E93-34F5724FB5D3}" destId="{2CF5A10A-9123-6C4A-B5FE-E8479A37E03B}" srcOrd="0" destOrd="0" presId="urn:microsoft.com/office/officeart/2005/8/layout/hierarchy2"/>
    <dgm:cxn modelId="{33D79667-7107-DC4A-B06B-EC7285D0CDED}" type="presParOf" srcId="{2CF5A10A-9123-6C4A-B5FE-E8479A37E03B}" destId="{E643A116-998D-E24D-BD1E-0C1CC68094E2}" srcOrd="0" destOrd="0" presId="urn:microsoft.com/office/officeart/2005/8/layout/hierarchy2"/>
    <dgm:cxn modelId="{F044D90E-174A-ED48-A476-65B970AE2387}" type="presParOf" srcId="{DD4F8A26-67B8-314E-9E93-34F5724FB5D3}" destId="{659C0718-9DEA-3147-BFA0-5AE5139E3416}" srcOrd="1" destOrd="0" presId="urn:microsoft.com/office/officeart/2005/8/layout/hierarchy2"/>
    <dgm:cxn modelId="{B7D53277-71E8-DC4E-BFDF-6B38368E6097}" type="presParOf" srcId="{659C0718-9DEA-3147-BFA0-5AE5139E3416}" destId="{BD8501B0-9FDD-8D4C-A9A4-C165C01EC351}" srcOrd="0" destOrd="0" presId="urn:microsoft.com/office/officeart/2005/8/layout/hierarchy2"/>
    <dgm:cxn modelId="{3B6AE68C-1613-AA44-AD2F-9569EC1A5877}" type="presParOf" srcId="{659C0718-9DEA-3147-BFA0-5AE5139E3416}" destId="{CEBB6216-848B-B046-8696-16B4D451379B}" srcOrd="1" destOrd="0" presId="urn:microsoft.com/office/officeart/2005/8/layout/hierarchy2"/>
    <dgm:cxn modelId="{638911B8-2CD4-2444-9CC9-3FBF19AFC825}" type="presParOf" srcId="{FB09922A-1D04-724D-A5F3-786956506B98}" destId="{8BDE86DD-B8F7-E94D-9DBB-081C91894E62}" srcOrd="4" destOrd="0" presId="urn:microsoft.com/office/officeart/2005/8/layout/hierarchy2"/>
    <dgm:cxn modelId="{C97232D6-B359-FB46-BDDC-ADBA9E2D46D7}" type="presParOf" srcId="{8BDE86DD-B8F7-E94D-9DBB-081C91894E62}" destId="{FBE4748F-1C51-F941-BE7B-3F1D25DD6AB7}" srcOrd="0" destOrd="0" presId="urn:microsoft.com/office/officeart/2005/8/layout/hierarchy2"/>
    <dgm:cxn modelId="{BD5A310B-C4D9-4844-BC97-E385F8305843}" type="presParOf" srcId="{FB09922A-1D04-724D-A5F3-786956506B98}" destId="{DD2A2144-5548-6A4A-A69D-82E019084CF4}" srcOrd="5" destOrd="0" presId="urn:microsoft.com/office/officeart/2005/8/layout/hierarchy2"/>
    <dgm:cxn modelId="{61D32DC7-EB8C-AB49-B674-D91D4A9AFB53}" type="presParOf" srcId="{DD2A2144-5548-6A4A-A69D-82E019084CF4}" destId="{AE5513E4-618F-414F-88C1-D00B1DB22571}" srcOrd="0" destOrd="0" presId="urn:microsoft.com/office/officeart/2005/8/layout/hierarchy2"/>
    <dgm:cxn modelId="{DE5E1067-2A0C-7448-AF98-80E1B0933A7B}" type="presParOf" srcId="{DD2A2144-5548-6A4A-A69D-82E019084CF4}" destId="{09B80BAD-1BBE-9046-B757-346FE97CCE2B}" srcOrd="1" destOrd="0" presId="urn:microsoft.com/office/officeart/2005/8/layout/hierarchy2"/>
    <dgm:cxn modelId="{1C6B9F3D-15C9-F948-842E-FB4A14B53C0A}" type="presParOf" srcId="{09B80BAD-1BBE-9046-B757-346FE97CCE2B}" destId="{60CD7339-F77C-FD4B-AE8D-0BF05DF90B41}" srcOrd="0" destOrd="0" presId="urn:microsoft.com/office/officeart/2005/8/layout/hierarchy2"/>
    <dgm:cxn modelId="{B6F6C6FE-1AEC-B64A-A670-13EC3B61C012}" type="presParOf" srcId="{60CD7339-F77C-FD4B-AE8D-0BF05DF90B41}" destId="{371B41C1-77B5-954A-B2E4-85BCE60C6E0C}" srcOrd="0" destOrd="0" presId="urn:microsoft.com/office/officeart/2005/8/layout/hierarchy2"/>
    <dgm:cxn modelId="{BA76D0F3-8474-CA4F-B6B6-C09D2408312D}" type="presParOf" srcId="{09B80BAD-1BBE-9046-B757-346FE97CCE2B}" destId="{7A105B5C-0411-B245-816A-3940F82A5923}" srcOrd="1" destOrd="0" presId="urn:microsoft.com/office/officeart/2005/8/layout/hierarchy2"/>
    <dgm:cxn modelId="{798A45C2-2897-4640-B1A1-376396254B0C}" type="presParOf" srcId="{7A105B5C-0411-B245-816A-3940F82A5923}" destId="{FEF556C2-D00C-EA4C-A71D-C4767CC14763}" srcOrd="0" destOrd="0" presId="urn:microsoft.com/office/officeart/2005/8/layout/hierarchy2"/>
    <dgm:cxn modelId="{218EC779-06CD-504D-9622-DDD6EBBC5408}" type="presParOf" srcId="{7A105B5C-0411-B245-816A-3940F82A5923}" destId="{73160769-09BA-654D-9AEC-73FA2B7DE9D3}" srcOrd="1" destOrd="0" presId="urn:microsoft.com/office/officeart/2005/8/layout/hierarchy2"/>
    <dgm:cxn modelId="{1FAC168F-C0A9-3C4D-B32E-ACB0E503983A}" type="presParOf" srcId="{FB09922A-1D04-724D-A5F3-786956506B98}" destId="{BF3D5B84-E728-0F41-8F9F-699C333659AD}" srcOrd="6" destOrd="0" presId="urn:microsoft.com/office/officeart/2005/8/layout/hierarchy2"/>
    <dgm:cxn modelId="{981F6EAD-7D61-BE46-AFAF-A8537DEC7C5E}" type="presParOf" srcId="{BF3D5B84-E728-0F41-8F9F-699C333659AD}" destId="{7CAC68A1-9FDE-DA4A-92B4-9CEB2682C41C}" srcOrd="0" destOrd="0" presId="urn:microsoft.com/office/officeart/2005/8/layout/hierarchy2"/>
    <dgm:cxn modelId="{C8267F28-DCCB-9441-AEF5-2776BE3FCFFA}" type="presParOf" srcId="{FB09922A-1D04-724D-A5F3-786956506B98}" destId="{0B6D307C-E61B-AA40-B2E9-3793E0472836}" srcOrd="7" destOrd="0" presId="urn:microsoft.com/office/officeart/2005/8/layout/hierarchy2"/>
    <dgm:cxn modelId="{140DC7B0-51F4-CD43-B2DE-76C883233153}" type="presParOf" srcId="{0B6D307C-E61B-AA40-B2E9-3793E0472836}" destId="{552BC727-5C0E-4C4B-9DAD-D10999DDFE7A}" srcOrd="0" destOrd="0" presId="urn:microsoft.com/office/officeart/2005/8/layout/hierarchy2"/>
    <dgm:cxn modelId="{9E5BCD1F-EB7A-AF48-BEE9-4B183C891E61}" type="presParOf" srcId="{0B6D307C-E61B-AA40-B2E9-3793E0472836}" destId="{D7C9EA24-E642-3548-A43A-0F40278CBA4A}" srcOrd="1" destOrd="0" presId="urn:microsoft.com/office/officeart/2005/8/layout/hierarchy2"/>
    <dgm:cxn modelId="{6D377C62-5CC3-C046-B055-0A8F445C42F6}" type="presParOf" srcId="{D7C9EA24-E642-3548-A43A-0F40278CBA4A}" destId="{63928E23-532C-9240-AE14-E894AA571A6B}" srcOrd="0" destOrd="0" presId="urn:microsoft.com/office/officeart/2005/8/layout/hierarchy2"/>
    <dgm:cxn modelId="{1D05E658-C828-DD4B-BAB2-9D6D0CAC2AD5}" type="presParOf" srcId="{63928E23-532C-9240-AE14-E894AA571A6B}" destId="{08E70925-3FBD-924E-83C5-C57C4F7B5D36}" srcOrd="0" destOrd="0" presId="urn:microsoft.com/office/officeart/2005/8/layout/hierarchy2"/>
    <dgm:cxn modelId="{A097B2C4-DAA4-834E-AE00-B324F44A4D34}" type="presParOf" srcId="{D7C9EA24-E642-3548-A43A-0F40278CBA4A}" destId="{369CDF29-7CDF-3747-88FC-E7646B0B860B}" srcOrd="1" destOrd="0" presId="urn:microsoft.com/office/officeart/2005/8/layout/hierarchy2"/>
    <dgm:cxn modelId="{D356291E-5971-6B48-B9AE-2C74A762231A}" type="presParOf" srcId="{369CDF29-7CDF-3747-88FC-E7646B0B860B}" destId="{5B0A484B-ED78-F145-8EC1-DACB87359B90}" srcOrd="0" destOrd="0" presId="urn:microsoft.com/office/officeart/2005/8/layout/hierarchy2"/>
    <dgm:cxn modelId="{CE6973A7-695D-0343-9290-001661E4EA29}" type="presParOf" srcId="{369CDF29-7CDF-3747-88FC-E7646B0B860B}" destId="{0DBEC5A5-6B28-A146-B8E5-124C482B30E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48D762-93E0-2F4C-831B-07F07E93620D}" type="doc">
      <dgm:prSet loTypeId="urn:microsoft.com/office/officeart/2005/8/layout/hierarchy2" loCatId="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fr-FR"/>
        </a:p>
      </dgm:t>
    </dgm:pt>
    <dgm:pt modelId="{DD513A69-D3F6-4546-B76C-FC9C88425059}">
      <dgm:prSet phldrT="[Texte]"/>
      <dgm:spPr/>
      <dgm:t>
        <a:bodyPr/>
        <a:lstStyle/>
        <a:p>
          <a:r>
            <a:rPr lang="fr-FR" dirty="0"/>
            <a:t>EU-TIRADS 3</a:t>
          </a:r>
        </a:p>
      </dgm:t>
    </dgm:pt>
    <dgm:pt modelId="{E27CE1CC-07CE-5B47-A49C-20554B05B4D3}" type="parTrans" cxnId="{07C127B4-989E-CD44-8E91-4D85B94B2A5A}">
      <dgm:prSet/>
      <dgm:spPr/>
      <dgm:t>
        <a:bodyPr/>
        <a:lstStyle/>
        <a:p>
          <a:endParaRPr lang="fr-FR"/>
        </a:p>
      </dgm:t>
    </dgm:pt>
    <dgm:pt modelId="{2F84AA42-1289-BD42-B2DB-9859B9E13014}" type="sibTrans" cxnId="{07C127B4-989E-CD44-8E91-4D85B94B2A5A}">
      <dgm:prSet/>
      <dgm:spPr/>
      <dgm:t>
        <a:bodyPr/>
        <a:lstStyle/>
        <a:p>
          <a:endParaRPr lang="fr-FR"/>
        </a:p>
      </dgm:t>
    </dgm:pt>
    <dgm:pt modelId="{37725159-3166-C541-91B7-C773E43FBB10}">
      <dgm:prSet phldrT="[Texte]"/>
      <dgm:spPr/>
      <dgm:t>
        <a:bodyPr/>
        <a:lstStyle/>
        <a:p>
          <a:pPr algn="ctr">
            <a:buNone/>
          </a:pPr>
          <a:r>
            <a:rPr lang="fr-FR" dirty="0"/>
            <a:t>Taille nodule &gt;20mm</a:t>
          </a:r>
        </a:p>
      </dgm:t>
    </dgm:pt>
    <dgm:pt modelId="{35244943-46DE-2046-8DE1-AD10D609894D}" type="parTrans" cxnId="{96D87FD8-2074-5A47-9E65-50ACB70A9F58}">
      <dgm:prSet/>
      <dgm:spPr/>
      <dgm:t>
        <a:bodyPr/>
        <a:lstStyle/>
        <a:p>
          <a:endParaRPr lang="fr-FR"/>
        </a:p>
      </dgm:t>
    </dgm:pt>
    <dgm:pt modelId="{3A6CE8AC-1D58-564F-B69B-7112E15B453D}" type="sibTrans" cxnId="{96D87FD8-2074-5A47-9E65-50ACB70A9F58}">
      <dgm:prSet/>
      <dgm:spPr/>
      <dgm:t>
        <a:bodyPr/>
        <a:lstStyle/>
        <a:p>
          <a:endParaRPr lang="fr-FR"/>
        </a:p>
      </dgm:t>
    </dgm:pt>
    <dgm:pt modelId="{6E9843E0-0E28-2944-8953-5D6057B4BD23}">
      <dgm:prSet phldrT="[Texte]"/>
      <dgm:spPr/>
      <dgm:t>
        <a:bodyPr/>
        <a:lstStyle/>
        <a:p>
          <a:r>
            <a:rPr lang="fr-FR" dirty="0"/>
            <a:t>EU-TIRADS  4-5</a:t>
          </a:r>
        </a:p>
      </dgm:t>
    </dgm:pt>
    <dgm:pt modelId="{EA40DEE4-FDFD-0C4B-8F2C-521FD47CE0C1}" type="parTrans" cxnId="{2A6E8A63-7460-7D41-9E66-6A08A9F31E30}">
      <dgm:prSet/>
      <dgm:spPr/>
      <dgm:t>
        <a:bodyPr/>
        <a:lstStyle/>
        <a:p>
          <a:endParaRPr lang="fr-FR"/>
        </a:p>
      </dgm:t>
    </dgm:pt>
    <dgm:pt modelId="{8E2AE7AA-60DB-1C4B-A898-B740B5C7C9CB}" type="sibTrans" cxnId="{2A6E8A63-7460-7D41-9E66-6A08A9F31E30}">
      <dgm:prSet/>
      <dgm:spPr/>
      <dgm:t>
        <a:bodyPr/>
        <a:lstStyle/>
        <a:p>
          <a:endParaRPr lang="fr-FR"/>
        </a:p>
      </dgm:t>
    </dgm:pt>
    <dgm:pt modelId="{338E2E26-3064-094A-B972-BA6FA7BCB690}">
      <dgm:prSet/>
      <dgm:spPr/>
      <dgm:t>
        <a:bodyPr/>
        <a:lstStyle/>
        <a:p>
          <a:pPr algn="ctr">
            <a:buNone/>
          </a:pPr>
          <a:r>
            <a:rPr lang="fr-FR" dirty="0"/>
            <a:t>Taille nodule &gt;10mm</a:t>
          </a:r>
        </a:p>
      </dgm:t>
    </dgm:pt>
    <dgm:pt modelId="{AA82DC3D-93CB-664B-A328-EF1B3DDECC0B}" type="parTrans" cxnId="{D1642C3F-129C-4949-BA6C-9E92CB8B59FA}">
      <dgm:prSet/>
      <dgm:spPr/>
      <dgm:t>
        <a:bodyPr/>
        <a:lstStyle/>
        <a:p>
          <a:endParaRPr lang="fr-FR"/>
        </a:p>
      </dgm:t>
    </dgm:pt>
    <dgm:pt modelId="{5A5E7AC0-72D5-5A42-A6CF-DE71A088623A}" type="sibTrans" cxnId="{D1642C3F-129C-4949-BA6C-9E92CB8B59FA}">
      <dgm:prSet/>
      <dgm:spPr/>
      <dgm:t>
        <a:bodyPr/>
        <a:lstStyle/>
        <a:p>
          <a:endParaRPr lang="fr-FR"/>
        </a:p>
      </dgm:t>
    </dgm:pt>
    <dgm:pt modelId="{8DFB80D2-EFAE-AB46-B5F7-40E98CC8A6DA}">
      <dgm:prSet phldrT="[Texte]"/>
      <dgm:spPr/>
      <dgm:t>
        <a:bodyPr/>
        <a:lstStyle/>
        <a:p>
          <a:r>
            <a:rPr lang="fr-FR" dirty="0"/>
            <a:t>Cytoponction</a:t>
          </a:r>
        </a:p>
      </dgm:t>
    </dgm:pt>
    <dgm:pt modelId="{9785E3F6-3BF2-3E4A-A642-69747B423F0B}" type="parTrans" cxnId="{B51C1FA8-F31A-0645-A0FF-FB53EE99F760}">
      <dgm:prSet/>
      <dgm:spPr/>
      <dgm:t>
        <a:bodyPr/>
        <a:lstStyle/>
        <a:p>
          <a:endParaRPr lang="fr-FR"/>
        </a:p>
      </dgm:t>
    </dgm:pt>
    <dgm:pt modelId="{EAD261C8-477D-9140-B66A-1406EF4553A0}" type="sibTrans" cxnId="{B51C1FA8-F31A-0645-A0FF-FB53EE99F760}">
      <dgm:prSet/>
      <dgm:spPr/>
      <dgm:t>
        <a:bodyPr/>
        <a:lstStyle/>
        <a:p>
          <a:endParaRPr lang="fr-FR"/>
        </a:p>
      </dgm:t>
    </dgm:pt>
    <dgm:pt modelId="{D58EE098-2801-4C4B-B31A-004B1077D3E7}" type="pres">
      <dgm:prSet presAssocID="{4C48D762-93E0-2F4C-831B-07F07E93620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A19D7CF-D403-8944-8CDE-05A42F1535B2}" type="pres">
      <dgm:prSet presAssocID="{8DFB80D2-EFAE-AB46-B5F7-40E98CC8A6DA}" presName="root1" presStyleCnt="0"/>
      <dgm:spPr/>
    </dgm:pt>
    <dgm:pt modelId="{838AC033-C9F9-714F-8281-B71001AA72EB}" type="pres">
      <dgm:prSet presAssocID="{8DFB80D2-EFAE-AB46-B5F7-40E98CC8A6DA}" presName="LevelOneTextNode" presStyleLbl="node0" presStyleIdx="0" presStyleCnt="1">
        <dgm:presLayoutVars>
          <dgm:chPref val="3"/>
        </dgm:presLayoutVars>
      </dgm:prSet>
      <dgm:spPr/>
    </dgm:pt>
    <dgm:pt modelId="{FB09922A-1D04-724D-A5F3-786956506B98}" type="pres">
      <dgm:prSet presAssocID="{8DFB80D2-EFAE-AB46-B5F7-40E98CC8A6DA}" presName="level2hierChild" presStyleCnt="0"/>
      <dgm:spPr/>
    </dgm:pt>
    <dgm:pt modelId="{A4FA0253-EA73-ED4B-B1D9-A6C4ACC21AEF}" type="pres">
      <dgm:prSet presAssocID="{E27CE1CC-07CE-5B47-A49C-20554B05B4D3}" presName="conn2-1" presStyleLbl="parChTrans1D2" presStyleIdx="0" presStyleCnt="2"/>
      <dgm:spPr/>
    </dgm:pt>
    <dgm:pt modelId="{5B1172E3-A18B-0449-9DA2-0FB995CE7F57}" type="pres">
      <dgm:prSet presAssocID="{E27CE1CC-07CE-5B47-A49C-20554B05B4D3}" presName="connTx" presStyleLbl="parChTrans1D2" presStyleIdx="0" presStyleCnt="2"/>
      <dgm:spPr/>
    </dgm:pt>
    <dgm:pt modelId="{47355C42-04EC-F64A-92FC-FFB5FBDF7324}" type="pres">
      <dgm:prSet presAssocID="{DD513A69-D3F6-4546-B76C-FC9C88425059}" presName="root2" presStyleCnt="0"/>
      <dgm:spPr/>
    </dgm:pt>
    <dgm:pt modelId="{B5362CCC-0187-D04A-AB93-F4A1A0B80A03}" type="pres">
      <dgm:prSet presAssocID="{DD513A69-D3F6-4546-B76C-FC9C88425059}" presName="LevelTwoTextNode" presStyleLbl="node2" presStyleIdx="0" presStyleCnt="2">
        <dgm:presLayoutVars>
          <dgm:chPref val="3"/>
        </dgm:presLayoutVars>
      </dgm:prSet>
      <dgm:spPr/>
    </dgm:pt>
    <dgm:pt modelId="{DD4F8A26-67B8-314E-9E93-34F5724FB5D3}" type="pres">
      <dgm:prSet presAssocID="{DD513A69-D3F6-4546-B76C-FC9C88425059}" presName="level3hierChild" presStyleCnt="0"/>
      <dgm:spPr/>
    </dgm:pt>
    <dgm:pt modelId="{2CF5A10A-9123-6C4A-B5FE-E8479A37E03B}" type="pres">
      <dgm:prSet presAssocID="{35244943-46DE-2046-8DE1-AD10D609894D}" presName="conn2-1" presStyleLbl="parChTrans1D3" presStyleIdx="0" presStyleCnt="2"/>
      <dgm:spPr/>
    </dgm:pt>
    <dgm:pt modelId="{E643A116-998D-E24D-BD1E-0C1CC68094E2}" type="pres">
      <dgm:prSet presAssocID="{35244943-46DE-2046-8DE1-AD10D609894D}" presName="connTx" presStyleLbl="parChTrans1D3" presStyleIdx="0" presStyleCnt="2"/>
      <dgm:spPr/>
    </dgm:pt>
    <dgm:pt modelId="{659C0718-9DEA-3147-BFA0-5AE5139E3416}" type="pres">
      <dgm:prSet presAssocID="{37725159-3166-C541-91B7-C773E43FBB10}" presName="root2" presStyleCnt="0"/>
      <dgm:spPr/>
    </dgm:pt>
    <dgm:pt modelId="{BD8501B0-9FDD-8D4C-A9A4-C165C01EC351}" type="pres">
      <dgm:prSet presAssocID="{37725159-3166-C541-91B7-C773E43FBB10}" presName="LevelTwoTextNode" presStyleLbl="node3" presStyleIdx="0" presStyleCnt="2">
        <dgm:presLayoutVars>
          <dgm:chPref val="3"/>
        </dgm:presLayoutVars>
      </dgm:prSet>
      <dgm:spPr/>
    </dgm:pt>
    <dgm:pt modelId="{CEBB6216-848B-B046-8696-16B4D451379B}" type="pres">
      <dgm:prSet presAssocID="{37725159-3166-C541-91B7-C773E43FBB10}" presName="level3hierChild" presStyleCnt="0"/>
      <dgm:spPr/>
    </dgm:pt>
    <dgm:pt modelId="{8BDE86DD-B8F7-E94D-9DBB-081C91894E62}" type="pres">
      <dgm:prSet presAssocID="{EA40DEE4-FDFD-0C4B-8F2C-521FD47CE0C1}" presName="conn2-1" presStyleLbl="parChTrans1D2" presStyleIdx="1" presStyleCnt="2"/>
      <dgm:spPr/>
    </dgm:pt>
    <dgm:pt modelId="{FBE4748F-1C51-F941-BE7B-3F1D25DD6AB7}" type="pres">
      <dgm:prSet presAssocID="{EA40DEE4-FDFD-0C4B-8F2C-521FD47CE0C1}" presName="connTx" presStyleLbl="parChTrans1D2" presStyleIdx="1" presStyleCnt="2"/>
      <dgm:spPr/>
    </dgm:pt>
    <dgm:pt modelId="{DD2A2144-5548-6A4A-A69D-82E019084CF4}" type="pres">
      <dgm:prSet presAssocID="{6E9843E0-0E28-2944-8953-5D6057B4BD23}" presName="root2" presStyleCnt="0"/>
      <dgm:spPr/>
    </dgm:pt>
    <dgm:pt modelId="{AE5513E4-618F-414F-88C1-D00B1DB22571}" type="pres">
      <dgm:prSet presAssocID="{6E9843E0-0E28-2944-8953-5D6057B4BD23}" presName="LevelTwoTextNode" presStyleLbl="node2" presStyleIdx="1" presStyleCnt="2">
        <dgm:presLayoutVars>
          <dgm:chPref val="3"/>
        </dgm:presLayoutVars>
      </dgm:prSet>
      <dgm:spPr/>
    </dgm:pt>
    <dgm:pt modelId="{09B80BAD-1BBE-9046-B757-346FE97CCE2B}" type="pres">
      <dgm:prSet presAssocID="{6E9843E0-0E28-2944-8953-5D6057B4BD23}" presName="level3hierChild" presStyleCnt="0"/>
      <dgm:spPr/>
    </dgm:pt>
    <dgm:pt modelId="{F07956F3-C635-E944-A018-D8181FE0960F}" type="pres">
      <dgm:prSet presAssocID="{AA82DC3D-93CB-664B-A328-EF1B3DDECC0B}" presName="conn2-1" presStyleLbl="parChTrans1D3" presStyleIdx="1" presStyleCnt="2"/>
      <dgm:spPr/>
    </dgm:pt>
    <dgm:pt modelId="{623B6A45-C2C5-2942-8DB0-F13BACE74364}" type="pres">
      <dgm:prSet presAssocID="{AA82DC3D-93CB-664B-A328-EF1B3DDECC0B}" presName="connTx" presStyleLbl="parChTrans1D3" presStyleIdx="1" presStyleCnt="2"/>
      <dgm:spPr/>
    </dgm:pt>
    <dgm:pt modelId="{3C63AD4E-5A68-A74B-B835-29FF196D0732}" type="pres">
      <dgm:prSet presAssocID="{338E2E26-3064-094A-B972-BA6FA7BCB690}" presName="root2" presStyleCnt="0"/>
      <dgm:spPr/>
    </dgm:pt>
    <dgm:pt modelId="{F36C3F67-30C9-9A4F-9DC8-5CC1709CAEE7}" type="pres">
      <dgm:prSet presAssocID="{338E2E26-3064-094A-B972-BA6FA7BCB690}" presName="LevelTwoTextNode" presStyleLbl="node3" presStyleIdx="1" presStyleCnt="2">
        <dgm:presLayoutVars>
          <dgm:chPref val="3"/>
        </dgm:presLayoutVars>
      </dgm:prSet>
      <dgm:spPr/>
    </dgm:pt>
    <dgm:pt modelId="{18BB48A4-26C5-6E47-BE88-F0845C95AA0C}" type="pres">
      <dgm:prSet presAssocID="{338E2E26-3064-094A-B972-BA6FA7BCB690}" presName="level3hierChild" presStyleCnt="0"/>
      <dgm:spPr/>
    </dgm:pt>
  </dgm:ptLst>
  <dgm:cxnLst>
    <dgm:cxn modelId="{745B2F0C-8C43-4044-B93F-08F4BD8169C6}" type="presOf" srcId="{35244943-46DE-2046-8DE1-AD10D609894D}" destId="{E643A116-998D-E24D-BD1E-0C1CC68094E2}" srcOrd="1" destOrd="0" presId="urn:microsoft.com/office/officeart/2005/8/layout/hierarchy2"/>
    <dgm:cxn modelId="{76AD371D-22AB-2C4B-9E1F-86DF9AB019E7}" type="presOf" srcId="{6E9843E0-0E28-2944-8953-5D6057B4BD23}" destId="{AE5513E4-618F-414F-88C1-D00B1DB22571}" srcOrd="0" destOrd="0" presId="urn:microsoft.com/office/officeart/2005/8/layout/hierarchy2"/>
    <dgm:cxn modelId="{D1642C3F-129C-4949-BA6C-9E92CB8B59FA}" srcId="{6E9843E0-0E28-2944-8953-5D6057B4BD23}" destId="{338E2E26-3064-094A-B972-BA6FA7BCB690}" srcOrd="0" destOrd="0" parTransId="{AA82DC3D-93CB-664B-A328-EF1B3DDECC0B}" sibTransId="{5A5E7AC0-72D5-5A42-A6CF-DE71A088623A}"/>
    <dgm:cxn modelId="{0E478443-0DE2-F342-83E7-86E0384C5E1F}" type="presOf" srcId="{EA40DEE4-FDFD-0C4B-8F2C-521FD47CE0C1}" destId="{8BDE86DD-B8F7-E94D-9DBB-081C91894E62}" srcOrd="0" destOrd="0" presId="urn:microsoft.com/office/officeart/2005/8/layout/hierarchy2"/>
    <dgm:cxn modelId="{2A6E8A63-7460-7D41-9E66-6A08A9F31E30}" srcId="{8DFB80D2-EFAE-AB46-B5F7-40E98CC8A6DA}" destId="{6E9843E0-0E28-2944-8953-5D6057B4BD23}" srcOrd="1" destOrd="0" parTransId="{EA40DEE4-FDFD-0C4B-8F2C-521FD47CE0C1}" sibTransId="{8E2AE7AA-60DB-1C4B-A898-B740B5C7C9CB}"/>
    <dgm:cxn modelId="{FAFC9E6C-2502-3A45-B26E-3345955EE68C}" type="presOf" srcId="{E27CE1CC-07CE-5B47-A49C-20554B05B4D3}" destId="{5B1172E3-A18B-0449-9DA2-0FB995CE7F57}" srcOrd="1" destOrd="0" presId="urn:microsoft.com/office/officeart/2005/8/layout/hierarchy2"/>
    <dgm:cxn modelId="{891DF274-7CBD-D348-9B58-3A489727789C}" type="presOf" srcId="{8DFB80D2-EFAE-AB46-B5F7-40E98CC8A6DA}" destId="{838AC033-C9F9-714F-8281-B71001AA72EB}" srcOrd="0" destOrd="0" presId="urn:microsoft.com/office/officeart/2005/8/layout/hierarchy2"/>
    <dgm:cxn modelId="{8663C076-074C-3540-B85A-169EA92EF830}" type="presOf" srcId="{EA40DEE4-FDFD-0C4B-8F2C-521FD47CE0C1}" destId="{FBE4748F-1C51-F941-BE7B-3F1D25DD6AB7}" srcOrd="1" destOrd="0" presId="urn:microsoft.com/office/officeart/2005/8/layout/hierarchy2"/>
    <dgm:cxn modelId="{298BD97F-86AC-C746-B890-489D6F6D590D}" type="presOf" srcId="{AA82DC3D-93CB-664B-A328-EF1B3DDECC0B}" destId="{F07956F3-C635-E944-A018-D8181FE0960F}" srcOrd="0" destOrd="0" presId="urn:microsoft.com/office/officeart/2005/8/layout/hierarchy2"/>
    <dgm:cxn modelId="{A0DBC783-9E25-4341-8A21-194B1BA34AD9}" type="presOf" srcId="{DD513A69-D3F6-4546-B76C-FC9C88425059}" destId="{B5362CCC-0187-D04A-AB93-F4A1A0B80A03}" srcOrd="0" destOrd="0" presId="urn:microsoft.com/office/officeart/2005/8/layout/hierarchy2"/>
    <dgm:cxn modelId="{87A90E8C-4BC7-424C-89EA-010BB7D80CB1}" type="presOf" srcId="{35244943-46DE-2046-8DE1-AD10D609894D}" destId="{2CF5A10A-9123-6C4A-B5FE-E8479A37E03B}" srcOrd="0" destOrd="0" presId="urn:microsoft.com/office/officeart/2005/8/layout/hierarchy2"/>
    <dgm:cxn modelId="{D4A9EE94-63DC-834F-BB42-9BCA06A22642}" type="presOf" srcId="{AA82DC3D-93CB-664B-A328-EF1B3DDECC0B}" destId="{623B6A45-C2C5-2942-8DB0-F13BACE74364}" srcOrd="1" destOrd="0" presId="urn:microsoft.com/office/officeart/2005/8/layout/hierarchy2"/>
    <dgm:cxn modelId="{73B543A7-C310-7F4C-897A-94C61615A93F}" type="presOf" srcId="{37725159-3166-C541-91B7-C773E43FBB10}" destId="{BD8501B0-9FDD-8D4C-A9A4-C165C01EC351}" srcOrd="0" destOrd="0" presId="urn:microsoft.com/office/officeart/2005/8/layout/hierarchy2"/>
    <dgm:cxn modelId="{B51C1FA8-F31A-0645-A0FF-FB53EE99F760}" srcId="{4C48D762-93E0-2F4C-831B-07F07E93620D}" destId="{8DFB80D2-EFAE-AB46-B5F7-40E98CC8A6DA}" srcOrd="0" destOrd="0" parTransId="{9785E3F6-3BF2-3E4A-A642-69747B423F0B}" sibTransId="{EAD261C8-477D-9140-B66A-1406EF4553A0}"/>
    <dgm:cxn modelId="{CB8A57AA-DB6C-F340-A1EC-3620CB7D8475}" type="presOf" srcId="{338E2E26-3064-094A-B972-BA6FA7BCB690}" destId="{F36C3F67-30C9-9A4F-9DC8-5CC1709CAEE7}" srcOrd="0" destOrd="0" presId="urn:microsoft.com/office/officeart/2005/8/layout/hierarchy2"/>
    <dgm:cxn modelId="{F021C4B3-40C4-D447-B7F9-05D883D03E18}" type="presOf" srcId="{E27CE1CC-07CE-5B47-A49C-20554B05B4D3}" destId="{A4FA0253-EA73-ED4B-B1D9-A6C4ACC21AEF}" srcOrd="0" destOrd="0" presId="urn:microsoft.com/office/officeart/2005/8/layout/hierarchy2"/>
    <dgm:cxn modelId="{07C127B4-989E-CD44-8E91-4D85B94B2A5A}" srcId="{8DFB80D2-EFAE-AB46-B5F7-40E98CC8A6DA}" destId="{DD513A69-D3F6-4546-B76C-FC9C88425059}" srcOrd="0" destOrd="0" parTransId="{E27CE1CC-07CE-5B47-A49C-20554B05B4D3}" sibTransId="{2F84AA42-1289-BD42-B2DB-9859B9E13014}"/>
    <dgm:cxn modelId="{96D87FD8-2074-5A47-9E65-50ACB70A9F58}" srcId="{DD513A69-D3F6-4546-B76C-FC9C88425059}" destId="{37725159-3166-C541-91B7-C773E43FBB10}" srcOrd="0" destOrd="0" parTransId="{35244943-46DE-2046-8DE1-AD10D609894D}" sibTransId="{3A6CE8AC-1D58-564F-B69B-7112E15B453D}"/>
    <dgm:cxn modelId="{48BE46DB-87DB-464B-BC73-9D9183B8445F}" type="presOf" srcId="{4C48D762-93E0-2F4C-831B-07F07E93620D}" destId="{D58EE098-2801-4C4B-B31A-004B1077D3E7}" srcOrd="0" destOrd="0" presId="urn:microsoft.com/office/officeart/2005/8/layout/hierarchy2"/>
    <dgm:cxn modelId="{855F9BBA-4F60-A842-816D-CD5FCDB23467}" type="presParOf" srcId="{D58EE098-2801-4C4B-B31A-004B1077D3E7}" destId="{AA19D7CF-D403-8944-8CDE-05A42F1535B2}" srcOrd="0" destOrd="0" presId="urn:microsoft.com/office/officeart/2005/8/layout/hierarchy2"/>
    <dgm:cxn modelId="{44B8F63E-03A1-1343-8837-92DF7D23A446}" type="presParOf" srcId="{AA19D7CF-D403-8944-8CDE-05A42F1535B2}" destId="{838AC033-C9F9-714F-8281-B71001AA72EB}" srcOrd="0" destOrd="0" presId="urn:microsoft.com/office/officeart/2005/8/layout/hierarchy2"/>
    <dgm:cxn modelId="{D2B9C994-30EB-7E41-B2A8-9A4587AC96B7}" type="presParOf" srcId="{AA19D7CF-D403-8944-8CDE-05A42F1535B2}" destId="{FB09922A-1D04-724D-A5F3-786956506B98}" srcOrd="1" destOrd="0" presId="urn:microsoft.com/office/officeart/2005/8/layout/hierarchy2"/>
    <dgm:cxn modelId="{DB3BDB95-1513-6349-B0CE-FA115C469BC1}" type="presParOf" srcId="{FB09922A-1D04-724D-A5F3-786956506B98}" destId="{A4FA0253-EA73-ED4B-B1D9-A6C4ACC21AEF}" srcOrd="0" destOrd="0" presId="urn:microsoft.com/office/officeart/2005/8/layout/hierarchy2"/>
    <dgm:cxn modelId="{690CBADD-7768-7644-9F6C-92EA0B119DCA}" type="presParOf" srcId="{A4FA0253-EA73-ED4B-B1D9-A6C4ACC21AEF}" destId="{5B1172E3-A18B-0449-9DA2-0FB995CE7F57}" srcOrd="0" destOrd="0" presId="urn:microsoft.com/office/officeart/2005/8/layout/hierarchy2"/>
    <dgm:cxn modelId="{CB9E7F41-CDB5-1646-B3AB-169DA48833E0}" type="presParOf" srcId="{FB09922A-1D04-724D-A5F3-786956506B98}" destId="{47355C42-04EC-F64A-92FC-FFB5FBDF7324}" srcOrd="1" destOrd="0" presId="urn:microsoft.com/office/officeart/2005/8/layout/hierarchy2"/>
    <dgm:cxn modelId="{C5964172-3465-D647-9D80-1D08C21FEED6}" type="presParOf" srcId="{47355C42-04EC-F64A-92FC-FFB5FBDF7324}" destId="{B5362CCC-0187-D04A-AB93-F4A1A0B80A03}" srcOrd="0" destOrd="0" presId="urn:microsoft.com/office/officeart/2005/8/layout/hierarchy2"/>
    <dgm:cxn modelId="{AF65F276-53A2-6840-8A9F-4C5CAFD7D7BC}" type="presParOf" srcId="{47355C42-04EC-F64A-92FC-FFB5FBDF7324}" destId="{DD4F8A26-67B8-314E-9E93-34F5724FB5D3}" srcOrd="1" destOrd="0" presId="urn:microsoft.com/office/officeart/2005/8/layout/hierarchy2"/>
    <dgm:cxn modelId="{A89ABB1D-65C1-7745-B6E5-41236CA0E979}" type="presParOf" srcId="{DD4F8A26-67B8-314E-9E93-34F5724FB5D3}" destId="{2CF5A10A-9123-6C4A-B5FE-E8479A37E03B}" srcOrd="0" destOrd="0" presId="urn:microsoft.com/office/officeart/2005/8/layout/hierarchy2"/>
    <dgm:cxn modelId="{2E589516-5754-5246-A8C7-2B89140C33F2}" type="presParOf" srcId="{2CF5A10A-9123-6C4A-B5FE-E8479A37E03B}" destId="{E643A116-998D-E24D-BD1E-0C1CC68094E2}" srcOrd="0" destOrd="0" presId="urn:microsoft.com/office/officeart/2005/8/layout/hierarchy2"/>
    <dgm:cxn modelId="{D091E6A5-D39B-1C4D-B52C-B4669E93FFAE}" type="presParOf" srcId="{DD4F8A26-67B8-314E-9E93-34F5724FB5D3}" destId="{659C0718-9DEA-3147-BFA0-5AE5139E3416}" srcOrd="1" destOrd="0" presId="urn:microsoft.com/office/officeart/2005/8/layout/hierarchy2"/>
    <dgm:cxn modelId="{0DD306B5-19FF-4B46-A6A1-72DAB7BB68F0}" type="presParOf" srcId="{659C0718-9DEA-3147-BFA0-5AE5139E3416}" destId="{BD8501B0-9FDD-8D4C-A9A4-C165C01EC351}" srcOrd="0" destOrd="0" presId="urn:microsoft.com/office/officeart/2005/8/layout/hierarchy2"/>
    <dgm:cxn modelId="{36BC23DF-CCA0-1447-A79A-B49B6C729BE7}" type="presParOf" srcId="{659C0718-9DEA-3147-BFA0-5AE5139E3416}" destId="{CEBB6216-848B-B046-8696-16B4D451379B}" srcOrd="1" destOrd="0" presId="urn:microsoft.com/office/officeart/2005/8/layout/hierarchy2"/>
    <dgm:cxn modelId="{F12842C3-738C-C649-AE7D-58B9E36EEA74}" type="presParOf" srcId="{FB09922A-1D04-724D-A5F3-786956506B98}" destId="{8BDE86DD-B8F7-E94D-9DBB-081C91894E62}" srcOrd="2" destOrd="0" presId="urn:microsoft.com/office/officeart/2005/8/layout/hierarchy2"/>
    <dgm:cxn modelId="{03115379-88BD-EB4E-8200-B7584BA801FD}" type="presParOf" srcId="{8BDE86DD-B8F7-E94D-9DBB-081C91894E62}" destId="{FBE4748F-1C51-F941-BE7B-3F1D25DD6AB7}" srcOrd="0" destOrd="0" presId="urn:microsoft.com/office/officeart/2005/8/layout/hierarchy2"/>
    <dgm:cxn modelId="{B2572792-19B4-C14B-92B4-13EC25D898EA}" type="presParOf" srcId="{FB09922A-1D04-724D-A5F3-786956506B98}" destId="{DD2A2144-5548-6A4A-A69D-82E019084CF4}" srcOrd="3" destOrd="0" presId="urn:microsoft.com/office/officeart/2005/8/layout/hierarchy2"/>
    <dgm:cxn modelId="{A1E8FD14-5E9C-DB4C-8724-F578283EBBBD}" type="presParOf" srcId="{DD2A2144-5548-6A4A-A69D-82E019084CF4}" destId="{AE5513E4-618F-414F-88C1-D00B1DB22571}" srcOrd="0" destOrd="0" presId="urn:microsoft.com/office/officeart/2005/8/layout/hierarchy2"/>
    <dgm:cxn modelId="{7570C8E0-9CF2-514E-9F49-6FD75B291A9D}" type="presParOf" srcId="{DD2A2144-5548-6A4A-A69D-82E019084CF4}" destId="{09B80BAD-1BBE-9046-B757-346FE97CCE2B}" srcOrd="1" destOrd="0" presId="urn:microsoft.com/office/officeart/2005/8/layout/hierarchy2"/>
    <dgm:cxn modelId="{13B2B7D1-D2CD-E845-AE2C-8C6208F5B1DE}" type="presParOf" srcId="{09B80BAD-1BBE-9046-B757-346FE97CCE2B}" destId="{F07956F3-C635-E944-A018-D8181FE0960F}" srcOrd="0" destOrd="0" presId="urn:microsoft.com/office/officeart/2005/8/layout/hierarchy2"/>
    <dgm:cxn modelId="{1AE46892-7D13-834C-ACBF-D9A77F078727}" type="presParOf" srcId="{F07956F3-C635-E944-A018-D8181FE0960F}" destId="{623B6A45-C2C5-2942-8DB0-F13BACE74364}" srcOrd="0" destOrd="0" presId="urn:microsoft.com/office/officeart/2005/8/layout/hierarchy2"/>
    <dgm:cxn modelId="{1E53B803-C546-D446-A113-B9C416B0CCA7}" type="presParOf" srcId="{09B80BAD-1BBE-9046-B757-346FE97CCE2B}" destId="{3C63AD4E-5A68-A74B-B835-29FF196D0732}" srcOrd="1" destOrd="0" presId="urn:microsoft.com/office/officeart/2005/8/layout/hierarchy2"/>
    <dgm:cxn modelId="{5ADE5FFE-FE9D-A840-A386-018033290323}" type="presParOf" srcId="{3C63AD4E-5A68-A74B-B835-29FF196D0732}" destId="{F36C3F67-30C9-9A4F-9DC8-5CC1709CAEE7}" srcOrd="0" destOrd="0" presId="urn:microsoft.com/office/officeart/2005/8/layout/hierarchy2"/>
    <dgm:cxn modelId="{14B33740-59A0-3244-AC59-0B03E1F2F16D}" type="presParOf" srcId="{3C63AD4E-5A68-A74B-B835-29FF196D0732}" destId="{18BB48A4-26C5-6E47-BE88-F0845C95AA0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FDD4A-8478-5E4F-BF07-5CEDC4E13F99}">
      <dsp:nvSpPr>
        <dsp:cNvPr id="0" name=""/>
        <dsp:cNvSpPr/>
      </dsp:nvSpPr>
      <dsp:spPr>
        <a:xfrm>
          <a:off x="4890" y="2557451"/>
          <a:ext cx="1839284" cy="459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Apparition brutale</a:t>
          </a:r>
        </a:p>
      </dsp:txBody>
      <dsp:txXfrm>
        <a:off x="18358" y="2570919"/>
        <a:ext cx="1812348" cy="432885"/>
      </dsp:txXfrm>
    </dsp:sp>
    <dsp:sp modelId="{B3E9DA07-CC86-4E47-9F93-3CAFB2A9E5BC}">
      <dsp:nvSpPr>
        <dsp:cNvPr id="0" name=""/>
        <dsp:cNvSpPr/>
      </dsp:nvSpPr>
      <dsp:spPr>
        <a:xfrm rot="5400000">
          <a:off x="884298" y="3057507"/>
          <a:ext cx="80468" cy="80468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05BE747-73A9-5848-965B-881E034D46E4}">
      <dsp:nvSpPr>
        <dsp:cNvPr id="0" name=""/>
        <dsp:cNvSpPr/>
      </dsp:nvSpPr>
      <dsp:spPr>
        <a:xfrm>
          <a:off x="4890" y="3178210"/>
          <a:ext cx="1839284" cy="459821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Hématocèle</a:t>
          </a:r>
        </a:p>
      </dsp:txBody>
      <dsp:txXfrm>
        <a:off x="18358" y="3191678"/>
        <a:ext cx="1812348" cy="432885"/>
      </dsp:txXfrm>
    </dsp:sp>
    <dsp:sp modelId="{6F9EA18A-8DDB-8246-8A3E-00B1E269F59F}">
      <dsp:nvSpPr>
        <dsp:cNvPr id="0" name=""/>
        <dsp:cNvSpPr/>
      </dsp:nvSpPr>
      <dsp:spPr>
        <a:xfrm>
          <a:off x="2101674" y="2557451"/>
          <a:ext cx="1839284" cy="459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Douloureux et T°C</a:t>
          </a:r>
        </a:p>
      </dsp:txBody>
      <dsp:txXfrm>
        <a:off x="2115142" y="2570919"/>
        <a:ext cx="1812348" cy="432885"/>
      </dsp:txXfrm>
    </dsp:sp>
    <dsp:sp modelId="{FF26E1A9-37D5-D745-8864-E66CED690E37}">
      <dsp:nvSpPr>
        <dsp:cNvPr id="0" name=""/>
        <dsp:cNvSpPr/>
      </dsp:nvSpPr>
      <dsp:spPr>
        <a:xfrm rot="5400000">
          <a:off x="2981081" y="3057507"/>
          <a:ext cx="80468" cy="80468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B5C18C-9000-F141-B667-FDED1F51CDDC}">
      <dsp:nvSpPr>
        <dsp:cNvPr id="0" name=""/>
        <dsp:cNvSpPr/>
      </dsp:nvSpPr>
      <dsp:spPr>
        <a:xfrm>
          <a:off x="2101674" y="3178210"/>
          <a:ext cx="1839284" cy="459821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Thyroïdite subaiguë</a:t>
          </a:r>
        </a:p>
      </dsp:txBody>
      <dsp:txXfrm>
        <a:off x="2115142" y="3191678"/>
        <a:ext cx="1812348" cy="432885"/>
      </dsp:txXfrm>
    </dsp:sp>
    <dsp:sp modelId="{BF20E5A1-6DCD-F74B-82FD-53EAA87EEFFA}">
      <dsp:nvSpPr>
        <dsp:cNvPr id="0" name=""/>
        <dsp:cNvSpPr/>
      </dsp:nvSpPr>
      <dsp:spPr>
        <a:xfrm>
          <a:off x="4198457" y="2557451"/>
          <a:ext cx="1839284" cy="459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Hyperthyroïdie</a:t>
          </a:r>
        </a:p>
      </dsp:txBody>
      <dsp:txXfrm>
        <a:off x="4211925" y="2570919"/>
        <a:ext cx="1812348" cy="432885"/>
      </dsp:txXfrm>
    </dsp:sp>
    <dsp:sp modelId="{027CEED7-585E-9C45-A2AA-579F8BBF4E04}">
      <dsp:nvSpPr>
        <dsp:cNvPr id="0" name=""/>
        <dsp:cNvSpPr/>
      </dsp:nvSpPr>
      <dsp:spPr>
        <a:xfrm rot="5400000">
          <a:off x="5077865" y="3057507"/>
          <a:ext cx="80468" cy="80468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68177A0-C62B-634A-B406-23591808355D}">
      <dsp:nvSpPr>
        <dsp:cNvPr id="0" name=""/>
        <dsp:cNvSpPr/>
      </dsp:nvSpPr>
      <dsp:spPr>
        <a:xfrm>
          <a:off x="4198457" y="3178210"/>
          <a:ext cx="1839284" cy="459821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Nodule toxique</a:t>
          </a:r>
        </a:p>
      </dsp:txBody>
      <dsp:txXfrm>
        <a:off x="4211925" y="3191678"/>
        <a:ext cx="1812348" cy="432885"/>
      </dsp:txXfrm>
    </dsp:sp>
    <dsp:sp modelId="{D295E3ED-FA9E-CD4D-82E4-B5C40390F689}">
      <dsp:nvSpPr>
        <dsp:cNvPr id="0" name=""/>
        <dsp:cNvSpPr/>
      </dsp:nvSpPr>
      <dsp:spPr>
        <a:xfrm>
          <a:off x="6295241" y="2557451"/>
          <a:ext cx="1839284" cy="459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Hypothyroïdie </a:t>
          </a:r>
        </a:p>
      </dsp:txBody>
      <dsp:txXfrm>
        <a:off x="6308709" y="2570919"/>
        <a:ext cx="1812348" cy="432885"/>
      </dsp:txXfrm>
    </dsp:sp>
    <dsp:sp modelId="{8DCE6CBC-9049-AB4A-B23C-9B8F2E083F46}">
      <dsp:nvSpPr>
        <dsp:cNvPr id="0" name=""/>
        <dsp:cNvSpPr/>
      </dsp:nvSpPr>
      <dsp:spPr>
        <a:xfrm rot="5400000">
          <a:off x="7174649" y="3057507"/>
          <a:ext cx="80468" cy="80468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B0979D7-86A0-514E-A061-6B2ED83575A5}">
      <dsp:nvSpPr>
        <dsp:cNvPr id="0" name=""/>
        <dsp:cNvSpPr/>
      </dsp:nvSpPr>
      <dsp:spPr>
        <a:xfrm>
          <a:off x="6295241" y="3178210"/>
          <a:ext cx="1839284" cy="459821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Thyroïdite lymphocytaire</a:t>
          </a:r>
        </a:p>
      </dsp:txBody>
      <dsp:txXfrm>
        <a:off x="6308709" y="3191678"/>
        <a:ext cx="1812348" cy="432885"/>
      </dsp:txXfrm>
    </dsp:sp>
    <dsp:sp modelId="{81AF8553-0496-DE4D-AA4D-ED20CA8D60CB}">
      <dsp:nvSpPr>
        <dsp:cNvPr id="0" name=""/>
        <dsp:cNvSpPr/>
      </dsp:nvSpPr>
      <dsp:spPr>
        <a:xfrm>
          <a:off x="8392025" y="2557451"/>
          <a:ext cx="1839284" cy="4598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Compressif et ADP</a:t>
          </a:r>
        </a:p>
      </dsp:txBody>
      <dsp:txXfrm>
        <a:off x="8405493" y="2570919"/>
        <a:ext cx="1812348" cy="432885"/>
      </dsp:txXfrm>
    </dsp:sp>
    <dsp:sp modelId="{164C67CB-D4E0-D843-8180-45061EE39A0D}">
      <dsp:nvSpPr>
        <dsp:cNvPr id="0" name=""/>
        <dsp:cNvSpPr/>
      </dsp:nvSpPr>
      <dsp:spPr>
        <a:xfrm rot="5400000">
          <a:off x="9271433" y="3057507"/>
          <a:ext cx="80468" cy="80468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9774FC7-ABFA-DF4D-B2A9-525879BED0BD}">
      <dsp:nvSpPr>
        <dsp:cNvPr id="0" name=""/>
        <dsp:cNvSpPr/>
      </dsp:nvSpPr>
      <dsp:spPr>
        <a:xfrm>
          <a:off x="8392025" y="3178210"/>
          <a:ext cx="1839284" cy="459821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kern="1200" dirty="0"/>
            <a:t>Cancer </a:t>
          </a:r>
        </a:p>
      </dsp:txBody>
      <dsp:txXfrm>
        <a:off x="8405493" y="3191678"/>
        <a:ext cx="1812348" cy="432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AC033-C9F9-714F-8281-B71001AA72EB}">
      <dsp:nvSpPr>
        <dsp:cNvPr id="0" name=""/>
        <dsp:cNvSpPr/>
      </dsp:nvSpPr>
      <dsp:spPr>
        <a:xfrm>
          <a:off x="5675" y="2462823"/>
          <a:ext cx="2641245" cy="1320622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Cytoponction</a:t>
          </a:r>
        </a:p>
      </dsp:txBody>
      <dsp:txXfrm>
        <a:off x="44355" y="2501503"/>
        <a:ext cx="2563885" cy="1243262"/>
      </dsp:txXfrm>
    </dsp:sp>
    <dsp:sp modelId="{3DD878E7-CE92-2440-9F8C-185E93DA1B23}">
      <dsp:nvSpPr>
        <dsp:cNvPr id="0" name=""/>
        <dsp:cNvSpPr/>
      </dsp:nvSpPr>
      <dsp:spPr>
        <a:xfrm rot="17692822">
          <a:off x="1919601" y="1965069"/>
          <a:ext cx="2511136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2511136" y="1902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/>
        </a:p>
      </dsp:txBody>
      <dsp:txXfrm>
        <a:off x="3112391" y="1921319"/>
        <a:ext cx="125556" cy="125556"/>
      </dsp:txXfrm>
    </dsp:sp>
    <dsp:sp modelId="{C2EA264F-E214-0247-BA3F-BC2B68073F50}">
      <dsp:nvSpPr>
        <dsp:cNvPr id="0" name=""/>
        <dsp:cNvSpPr/>
      </dsp:nvSpPr>
      <dsp:spPr>
        <a:xfrm>
          <a:off x="3703418" y="184749"/>
          <a:ext cx="2641245" cy="1320622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EU-TIRADS 2</a:t>
          </a:r>
        </a:p>
      </dsp:txBody>
      <dsp:txXfrm>
        <a:off x="3742098" y="223429"/>
        <a:ext cx="2563885" cy="1243262"/>
      </dsp:txXfrm>
    </dsp:sp>
    <dsp:sp modelId="{37325086-E9C4-4B40-AD77-8553CD59C4CD}">
      <dsp:nvSpPr>
        <dsp:cNvPr id="0" name=""/>
        <dsp:cNvSpPr/>
      </dsp:nvSpPr>
      <dsp:spPr>
        <a:xfrm>
          <a:off x="6344663" y="826032"/>
          <a:ext cx="1056498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056498" y="19028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46500" y="818648"/>
        <a:ext cx="52824" cy="52824"/>
      </dsp:txXfrm>
    </dsp:sp>
    <dsp:sp modelId="{6F210793-C30E-7147-834D-083DCB53E730}">
      <dsp:nvSpPr>
        <dsp:cNvPr id="0" name=""/>
        <dsp:cNvSpPr/>
      </dsp:nvSpPr>
      <dsp:spPr>
        <a:xfrm>
          <a:off x="7401161" y="184749"/>
          <a:ext cx="2641245" cy="132062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Compression</a:t>
          </a:r>
        </a:p>
      </dsp:txBody>
      <dsp:txXfrm>
        <a:off x="7439841" y="223429"/>
        <a:ext cx="2563885" cy="1243262"/>
      </dsp:txXfrm>
    </dsp:sp>
    <dsp:sp modelId="{A4FA0253-EA73-ED4B-B1D9-A6C4ACC21AEF}">
      <dsp:nvSpPr>
        <dsp:cNvPr id="0" name=""/>
        <dsp:cNvSpPr/>
      </dsp:nvSpPr>
      <dsp:spPr>
        <a:xfrm rot="19457599">
          <a:off x="2524628" y="2724427"/>
          <a:ext cx="1301081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301081" y="1902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142642" y="2710928"/>
        <a:ext cx="65054" cy="65054"/>
      </dsp:txXfrm>
    </dsp:sp>
    <dsp:sp modelId="{B5362CCC-0187-D04A-AB93-F4A1A0B80A03}">
      <dsp:nvSpPr>
        <dsp:cNvPr id="0" name=""/>
        <dsp:cNvSpPr/>
      </dsp:nvSpPr>
      <dsp:spPr>
        <a:xfrm>
          <a:off x="3703418" y="1703465"/>
          <a:ext cx="2641245" cy="1320622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EU-TIRADS 3</a:t>
          </a:r>
        </a:p>
      </dsp:txBody>
      <dsp:txXfrm>
        <a:off x="3742098" y="1742145"/>
        <a:ext cx="2563885" cy="1243262"/>
      </dsp:txXfrm>
    </dsp:sp>
    <dsp:sp modelId="{2CF5A10A-9123-6C4A-B5FE-E8479A37E03B}">
      <dsp:nvSpPr>
        <dsp:cNvPr id="0" name=""/>
        <dsp:cNvSpPr/>
      </dsp:nvSpPr>
      <dsp:spPr>
        <a:xfrm>
          <a:off x="6344663" y="2344748"/>
          <a:ext cx="1056498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056498" y="19028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46500" y="2337364"/>
        <a:ext cx="52824" cy="52824"/>
      </dsp:txXfrm>
    </dsp:sp>
    <dsp:sp modelId="{BD8501B0-9FDD-8D4C-A9A4-C165C01EC351}">
      <dsp:nvSpPr>
        <dsp:cNvPr id="0" name=""/>
        <dsp:cNvSpPr/>
      </dsp:nvSpPr>
      <dsp:spPr>
        <a:xfrm>
          <a:off x="7401161" y="1703465"/>
          <a:ext cx="2641245" cy="132062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Taille nodule &gt;20mm</a:t>
          </a:r>
        </a:p>
      </dsp:txBody>
      <dsp:txXfrm>
        <a:off x="7439841" y="1742145"/>
        <a:ext cx="2563885" cy="1243262"/>
      </dsp:txXfrm>
    </dsp:sp>
    <dsp:sp modelId="{8BDE86DD-B8F7-E94D-9DBB-081C91894E62}">
      <dsp:nvSpPr>
        <dsp:cNvPr id="0" name=""/>
        <dsp:cNvSpPr/>
      </dsp:nvSpPr>
      <dsp:spPr>
        <a:xfrm rot="2142401">
          <a:off x="2524628" y="3483785"/>
          <a:ext cx="1301081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301081" y="1902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142642" y="3470286"/>
        <a:ext cx="65054" cy="65054"/>
      </dsp:txXfrm>
    </dsp:sp>
    <dsp:sp modelId="{AE5513E4-618F-414F-88C1-D00B1DB22571}">
      <dsp:nvSpPr>
        <dsp:cNvPr id="0" name=""/>
        <dsp:cNvSpPr/>
      </dsp:nvSpPr>
      <dsp:spPr>
        <a:xfrm>
          <a:off x="3703418" y="3222181"/>
          <a:ext cx="2641245" cy="1320622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EU-TIRADS 4</a:t>
          </a:r>
        </a:p>
      </dsp:txBody>
      <dsp:txXfrm>
        <a:off x="3742098" y="3260861"/>
        <a:ext cx="2563885" cy="1243262"/>
      </dsp:txXfrm>
    </dsp:sp>
    <dsp:sp modelId="{60CD7339-F77C-FD4B-AE8D-0BF05DF90B41}">
      <dsp:nvSpPr>
        <dsp:cNvPr id="0" name=""/>
        <dsp:cNvSpPr/>
      </dsp:nvSpPr>
      <dsp:spPr>
        <a:xfrm>
          <a:off x="6344663" y="3863464"/>
          <a:ext cx="1056498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056498" y="19028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46500" y="3856080"/>
        <a:ext cx="52824" cy="52824"/>
      </dsp:txXfrm>
    </dsp:sp>
    <dsp:sp modelId="{FEF556C2-D00C-EA4C-A71D-C4767CC14763}">
      <dsp:nvSpPr>
        <dsp:cNvPr id="0" name=""/>
        <dsp:cNvSpPr/>
      </dsp:nvSpPr>
      <dsp:spPr>
        <a:xfrm>
          <a:off x="7401161" y="3222181"/>
          <a:ext cx="2641245" cy="132062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Taille nodule &gt;15mm</a:t>
          </a:r>
        </a:p>
      </dsp:txBody>
      <dsp:txXfrm>
        <a:off x="7439841" y="3260861"/>
        <a:ext cx="2563885" cy="1243262"/>
      </dsp:txXfrm>
    </dsp:sp>
    <dsp:sp modelId="{BF3D5B84-E728-0F41-8F9F-699C333659AD}">
      <dsp:nvSpPr>
        <dsp:cNvPr id="0" name=""/>
        <dsp:cNvSpPr/>
      </dsp:nvSpPr>
      <dsp:spPr>
        <a:xfrm rot="3907178">
          <a:off x="1919601" y="4243143"/>
          <a:ext cx="2511136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2511136" y="1902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/>
        </a:p>
      </dsp:txBody>
      <dsp:txXfrm>
        <a:off x="3112391" y="4199393"/>
        <a:ext cx="125556" cy="125556"/>
      </dsp:txXfrm>
    </dsp:sp>
    <dsp:sp modelId="{552BC727-5C0E-4C4B-9DAD-D10999DDFE7A}">
      <dsp:nvSpPr>
        <dsp:cNvPr id="0" name=""/>
        <dsp:cNvSpPr/>
      </dsp:nvSpPr>
      <dsp:spPr>
        <a:xfrm>
          <a:off x="3703418" y="4740897"/>
          <a:ext cx="2641245" cy="1320622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EU-TIARDS 5</a:t>
          </a:r>
        </a:p>
      </dsp:txBody>
      <dsp:txXfrm>
        <a:off x="3742098" y="4779577"/>
        <a:ext cx="2563885" cy="1243262"/>
      </dsp:txXfrm>
    </dsp:sp>
    <dsp:sp modelId="{63928E23-532C-9240-AE14-E894AA571A6B}">
      <dsp:nvSpPr>
        <dsp:cNvPr id="0" name=""/>
        <dsp:cNvSpPr/>
      </dsp:nvSpPr>
      <dsp:spPr>
        <a:xfrm>
          <a:off x="6344663" y="5382180"/>
          <a:ext cx="1056498" cy="38056"/>
        </a:xfrm>
        <a:custGeom>
          <a:avLst/>
          <a:gdLst/>
          <a:ahLst/>
          <a:cxnLst/>
          <a:rect l="0" t="0" r="0" b="0"/>
          <a:pathLst>
            <a:path>
              <a:moveTo>
                <a:pt x="0" y="19028"/>
              </a:moveTo>
              <a:lnTo>
                <a:pt x="1056498" y="19028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46500" y="5374796"/>
        <a:ext cx="52824" cy="52824"/>
      </dsp:txXfrm>
    </dsp:sp>
    <dsp:sp modelId="{5B0A484B-ED78-F145-8EC1-DACB87359B90}">
      <dsp:nvSpPr>
        <dsp:cNvPr id="0" name=""/>
        <dsp:cNvSpPr/>
      </dsp:nvSpPr>
      <dsp:spPr>
        <a:xfrm>
          <a:off x="7401161" y="4740897"/>
          <a:ext cx="2641245" cy="1320622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Taille nodule &gt;10mm</a:t>
          </a:r>
        </a:p>
      </dsp:txBody>
      <dsp:txXfrm>
        <a:off x="7439841" y="4779577"/>
        <a:ext cx="2563885" cy="12432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AC033-C9F9-714F-8281-B71001AA72EB}">
      <dsp:nvSpPr>
        <dsp:cNvPr id="0" name=""/>
        <dsp:cNvSpPr/>
      </dsp:nvSpPr>
      <dsp:spPr>
        <a:xfrm>
          <a:off x="308" y="2091844"/>
          <a:ext cx="2210640" cy="1105320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Cytoponction</a:t>
          </a:r>
        </a:p>
      </dsp:txBody>
      <dsp:txXfrm>
        <a:off x="32682" y="2124218"/>
        <a:ext cx="2145892" cy="1040572"/>
      </dsp:txXfrm>
    </dsp:sp>
    <dsp:sp modelId="{A4FA0253-EA73-ED4B-B1D9-A6C4ACC21AEF}">
      <dsp:nvSpPr>
        <dsp:cNvPr id="0" name=""/>
        <dsp:cNvSpPr/>
      </dsp:nvSpPr>
      <dsp:spPr>
        <a:xfrm rot="19457599">
          <a:off x="2108594" y="2307916"/>
          <a:ext cx="1088964" cy="37617"/>
        </a:xfrm>
        <a:custGeom>
          <a:avLst/>
          <a:gdLst/>
          <a:ahLst/>
          <a:cxnLst/>
          <a:rect l="0" t="0" r="0" b="0"/>
          <a:pathLst>
            <a:path>
              <a:moveTo>
                <a:pt x="0" y="18808"/>
              </a:moveTo>
              <a:lnTo>
                <a:pt x="1088964" y="1880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2625852" y="2299500"/>
        <a:ext cx="54448" cy="54448"/>
      </dsp:txXfrm>
    </dsp:sp>
    <dsp:sp modelId="{B5362CCC-0187-D04A-AB93-F4A1A0B80A03}">
      <dsp:nvSpPr>
        <dsp:cNvPr id="0" name=""/>
        <dsp:cNvSpPr/>
      </dsp:nvSpPr>
      <dsp:spPr>
        <a:xfrm>
          <a:off x="3095204" y="1456285"/>
          <a:ext cx="2210640" cy="1105320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EU-TIRADS 3</a:t>
          </a:r>
        </a:p>
      </dsp:txBody>
      <dsp:txXfrm>
        <a:off x="3127578" y="1488659"/>
        <a:ext cx="2145892" cy="1040572"/>
      </dsp:txXfrm>
    </dsp:sp>
    <dsp:sp modelId="{2CF5A10A-9123-6C4A-B5FE-E8479A37E03B}">
      <dsp:nvSpPr>
        <dsp:cNvPr id="0" name=""/>
        <dsp:cNvSpPr/>
      </dsp:nvSpPr>
      <dsp:spPr>
        <a:xfrm>
          <a:off x="5305845" y="1990136"/>
          <a:ext cx="884256" cy="37617"/>
        </a:xfrm>
        <a:custGeom>
          <a:avLst/>
          <a:gdLst/>
          <a:ahLst/>
          <a:cxnLst/>
          <a:rect l="0" t="0" r="0" b="0"/>
          <a:pathLst>
            <a:path>
              <a:moveTo>
                <a:pt x="0" y="18808"/>
              </a:moveTo>
              <a:lnTo>
                <a:pt x="884256" y="18808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725866" y="1986838"/>
        <a:ext cx="44212" cy="44212"/>
      </dsp:txXfrm>
    </dsp:sp>
    <dsp:sp modelId="{BD8501B0-9FDD-8D4C-A9A4-C165C01EC351}">
      <dsp:nvSpPr>
        <dsp:cNvPr id="0" name=""/>
        <dsp:cNvSpPr/>
      </dsp:nvSpPr>
      <dsp:spPr>
        <a:xfrm>
          <a:off x="6190101" y="1456285"/>
          <a:ext cx="2210640" cy="1105320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Taille nodule &gt;20mm</a:t>
          </a:r>
        </a:p>
      </dsp:txBody>
      <dsp:txXfrm>
        <a:off x="6222475" y="1488659"/>
        <a:ext cx="2145892" cy="1040572"/>
      </dsp:txXfrm>
    </dsp:sp>
    <dsp:sp modelId="{8BDE86DD-B8F7-E94D-9DBB-081C91894E62}">
      <dsp:nvSpPr>
        <dsp:cNvPr id="0" name=""/>
        <dsp:cNvSpPr/>
      </dsp:nvSpPr>
      <dsp:spPr>
        <a:xfrm rot="2142401">
          <a:off x="2108594" y="2943475"/>
          <a:ext cx="1088964" cy="37617"/>
        </a:xfrm>
        <a:custGeom>
          <a:avLst/>
          <a:gdLst/>
          <a:ahLst/>
          <a:cxnLst/>
          <a:rect l="0" t="0" r="0" b="0"/>
          <a:pathLst>
            <a:path>
              <a:moveTo>
                <a:pt x="0" y="18808"/>
              </a:moveTo>
              <a:lnTo>
                <a:pt x="1088964" y="1880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2625852" y="2935059"/>
        <a:ext cx="54448" cy="54448"/>
      </dsp:txXfrm>
    </dsp:sp>
    <dsp:sp modelId="{AE5513E4-618F-414F-88C1-D00B1DB22571}">
      <dsp:nvSpPr>
        <dsp:cNvPr id="0" name=""/>
        <dsp:cNvSpPr/>
      </dsp:nvSpPr>
      <dsp:spPr>
        <a:xfrm>
          <a:off x="3095204" y="2727403"/>
          <a:ext cx="2210640" cy="1105320"/>
        </a:xfrm>
        <a:prstGeom prst="roundRect">
          <a:avLst>
            <a:gd name="adj" fmla="val 10000"/>
          </a:avLst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EU-TIRADS  4-5</a:t>
          </a:r>
        </a:p>
      </dsp:txBody>
      <dsp:txXfrm>
        <a:off x="3127578" y="2759777"/>
        <a:ext cx="2145892" cy="1040572"/>
      </dsp:txXfrm>
    </dsp:sp>
    <dsp:sp modelId="{F07956F3-C635-E944-A018-D8181FE0960F}">
      <dsp:nvSpPr>
        <dsp:cNvPr id="0" name=""/>
        <dsp:cNvSpPr/>
      </dsp:nvSpPr>
      <dsp:spPr>
        <a:xfrm>
          <a:off x="5305845" y="3261255"/>
          <a:ext cx="884256" cy="37617"/>
        </a:xfrm>
        <a:custGeom>
          <a:avLst/>
          <a:gdLst/>
          <a:ahLst/>
          <a:cxnLst/>
          <a:rect l="0" t="0" r="0" b="0"/>
          <a:pathLst>
            <a:path>
              <a:moveTo>
                <a:pt x="0" y="18808"/>
              </a:moveTo>
              <a:lnTo>
                <a:pt x="884256" y="18808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725866" y="3257957"/>
        <a:ext cx="44212" cy="44212"/>
      </dsp:txXfrm>
    </dsp:sp>
    <dsp:sp modelId="{F36C3F67-30C9-9A4F-9DC8-5CC1709CAEE7}">
      <dsp:nvSpPr>
        <dsp:cNvPr id="0" name=""/>
        <dsp:cNvSpPr/>
      </dsp:nvSpPr>
      <dsp:spPr>
        <a:xfrm>
          <a:off x="6190101" y="2727403"/>
          <a:ext cx="2210640" cy="1105320"/>
        </a:xfrm>
        <a:prstGeom prst="roundRect">
          <a:avLst>
            <a:gd name="adj" fmla="val 10000"/>
          </a:avLst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kern="1200" dirty="0"/>
            <a:t>Taille nodule &gt;10mm</a:t>
          </a:r>
        </a:p>
      </dsp:txBody>
      <dsp:txXfrm>
        <a:off x="6222475" y="2759777"/>
        <a:ext cx="2145892" cy="1040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5083C-93A8-D544-BB67-5FD76C3C910D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95815-AA2E-2D48-9FD9-D3966CB0BC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3989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395815-AA2E-2D48-9FD9-D3966CB0BC31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048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6D5C23-D683-9EAC-7753-DEA61CC4B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0100D2D-DCA3-7934-ADE0-410183DA43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15B26E-E3BE-CEC0-4150-10A68F902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83AF63-959E-430B-74DF-87CCA86FA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BAB49A-B11D-D960-FF8E-6C67E0DEC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629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A3F03A-92E0-A1AE-8CF0-F4E18B61D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085864-2160-7071-FE3E-F1719E01D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9A308-9069-60B1-7156-2AEA108C2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45EC9E-27B5-C89E-B31C-07C3005D5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EE3898-22B3-DF44-E614-45D10DC25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57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B0053D-D010-6B30-6F4C-3F0918825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84BF48-6785-3C9F-1A16-7F4C87719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E750B8-BAC8-1B78-39FD-42AF02BAA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7E4A68-696A-8148-6A76-7C1B7C36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5AC6B9-A4BC-01BB-9C3F-AF36245AA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74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F59264-3A7B-C3AA-B503-EAF41013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44A256-77BE-AFCC-DB26-AC1B37DB48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FE12B2-4920-A026-8A33-5B7910529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FAE41FF-52B0-1341-44A7-052C705B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4380A21-B223-96AF-5646-0310F0210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6A0CAE-3692-3B51-5876-8B4C8F7E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52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1B26D4-0006-4020-D05D-4A2D62D6D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45738F-6D2E-D89A-5425-959AE1297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724EB4-B4E8-E34E-FB83-47632CA75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18754D3-A3E8-4314-B0FD-1E3C4982B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9AEB0A3-93F5-6957-BB41-54C9AFA6B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B8A1855-E5C5-5924-3388-D1938C610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B80AC50-EEE0-59B7-BEB1-6515E0E93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6A486AA-E381-0A8A-E27D-5EADB8018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196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B8360C-9319-4A78-DA18-9F13D8AA4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280F755-1B56-AD74-7743-070F0C731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12EE5C3-0C73-2378-BC8D-9124D634B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801DBA-85EF-8339-3ECD-966538ED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53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BE0003-1E4C-E34F-63D1-F36DF7A27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88F4231-781C-3B37-4AF4-C23447FD9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48564C-6FF2-1FE8-CE86-3967D8F7E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525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2639A-6D9D-E626-B04E-E391A8D37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4D23D5-137A-6F4A-5DE6-12CA436F7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F9B897B-8E9D-9C22-D746-381CC1640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1C4137-FD44-ECD2-1A4F-EEBDD8549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3AFF07-A0B6-A6A3-BCE0-BB8B6692F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80E454-3245-B44F-2284-D031EB23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915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69A073-5EF9-9275-A523-B8DFFC33B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A427E1B-DBDB-15AF-AFAF-FFD484181C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CF4120-4CAD-99E0-E036-2E48B65B5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C380A3B-EB8F-2BA3-878E-294D6E08D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1278CA-0D9B-9869-007C-246403DD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3649DF-60CC-9ADC-2AC3-EEE0544EF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38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24D65C-E126-24E5-5BA3-E2111A835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94BC4D1-1B3A-CAC7-9237-406C37949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EAF738-DA9E-C87A-50C6-8462146B3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2B4E5A-2947-B219-EC20-225369F48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6B4D26-7D8F-289E-448C-744B4E9F0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60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95CF112-E7DF-C290-31FD-BF6EE367BF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5570FC-B586-52E3-E6AC-082916CF38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437933-88F5-2E0E-3CF0-69FE1D36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A70D4F-75A4-65CF-DF8C-45F169225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1A622D-5329-8FDE-1FA9-8A7433796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865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39BD5D0-A9CE-C878-87D3-8220D8032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BAD70B-2755-401E-F722-226EC71B1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01995C-D275-5AB5-63DB-8AA29EAB1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1B76B-2DC3-E847-93A9-A2399A426C91}" type="datetimeFigureOut">
              <a:rPr lang="fr-FR" smtClean="0"/>
              <a:t>10/03/2023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2B7959-9D82-0068-1A2E-2F55CEE62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99D98F-7261-0063-C156-BBC36734A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D172E-A1BA-4A4C-8F3A-0001301295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83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F8A502-BE2A-0282-19EE-1DBC631F11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9711" y="274623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Prise en charge des nodules thyroïdiens selon les classifications </a:t>
            </a:r>
            <a:r>
              <a:rPr lang="fr-FR" dirty="0" err="1"/>
              <a:t>Tirads</a:t>
            </a:r>
            <a:r>
              <a:rPr lang="fr-FR" dirty="0"/>
              <a:t> et Bethesda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034121-0946-99CB-96D1-8EB9C723F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380"/>
            <a:ext cx="1431235" cy="177329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8C705C-3C9B-58DE-9052-80140F30973A}"/>
              </a:ext>
            </a:extLst>
          </p:cNvPr>
          <p:cNvSpPr txBox="1"/>
          <p:nvPr/>
        </p:nvSpPr>
        <p:spPr>
          <a:xfrm>
            <a:off x="119269" y="5776981"/>
            <a:ext cx="5300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Samuel Dos Santos </a:t>
            </a:r>
          </a:p>
          <a:p>
            <a:r>
              <a:rPr lang="fr-FR" sz="1600" dirty="0"/>
              <a:t>Interne Chirurgie Hépato-Biliaire et Digestive</a:t>
            </a:r>
          </a:p>
          <a:p>
            <a:r>
              <a:rPr lang="fr-FR" sz="1600" dirty="0"/>
              <a:t>5</a:t>
            </a:r>
            <a:r>
              <a:rPr lang="fr-FR" sz="1600" baseline="30000" dirty="0"/>
              <a:t>ème</a:t>
            </a:r>
            <a:r>
              <a:rPr lang="fr-FR" sz="1600" dirty="0"/>
              <a:t> semestre  </a:t>
            </a:r>
          </a:p>
          <a:p>
            <a:r>
              <a:rPr lang="fr-FR" sz="1600" dirty="0"/>
              <a:t>CHU Rennes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1B42F0D-57B8-CAE4-142D-E89FA99A6D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2"/>
          <a:stretch/>
        </p:blipFill>
        <p:spPr>
          <a:xfrm>
            <a:off x="1569711" y="0"/>
            <a:ext cx="2399986" cy="172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2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A61B72-28E6-7E1A-5F9A-AF59F914C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7567DD-8EEE-8A3C-3E38-63EDD0292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86360" cy="4351338"/>
          </a:xfrm>
        </p:spPr>
        <p:txBody>
          <a:bodyPr/>
          <a:lstStyle/>
          <a:p>
            <a:r>
              <a:rPr lang="fr-FR" dirty="0"/>
              <a:t>Lésion focale radiologiquement distincte du parenchyme thyroïdien normal </a:t>
            </a:r>
          </a:p>
          <a:p>
            <a:endParaRPr lang="fr-FR" dirty="0"/>
          </a:p>
          <a:p>
            <a:r>
              <a:rPr lang="fr-FR" dirty="0"/>
              <a:t>Prévalence à 4% adultes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26" descr="Thyroid nodules - Symptoms and causes - Mayo Clinic">
            <a:extLst>
              <a:ext uri="{FF2B5EF4-FFF2-40B4-BE49-F238E27FC236}">
                <a16:creationId xmlns:a16="http://schemas.microsoft.com/office/drawing/2014/main" id="{2C1D9624-3E4B-DD8B-94D4-6309092D0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" t="61836" r="51395" b="12778"/>
          <a:stretch>
            <a:fillRect/>
          </a:stretch>
        </p:blipFill>
        <p:spPr bwMode="auto">
          <a:xfrm>
            <a:off x="8668371" y="1035844"/>
            <a:ext cx="2794000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e 1">
            <a:extLst>
              <a:ext uri="{FF2B5EF4-FFF2-40B4-BE49-F238E27FC236}">
                <a16:creationId xmlns:a16="http://schemas.microsoft.com/office/drawing/2014/main" id="{D8D723B8-6A23-F00D-DFC6-426793D9D2C2}"/>
              </a:ext>
            </a:extLst>
          </p:cNvPr>
          <p:cNvGrpSpPr>
            <a:grpSpLocks/>
          </p:cNvGrpSpPr>
          <p:nvPr/>
        </p:nvGrpSpPr>
        <p:grpSpPr bwMode="auto">
          <a:xfrm>
            <a:off x="5791410" y="3729733"/>
            <a:ext cx="2381250" cy="2171700"/>
            <a:chOff x="1017468" y="2500756"/>
            <a:chExt cx="2522537" cy="2193471"/>
          </a:xfrm>
        </p:grpSpPr>
        <p:grpSp>
          <p:nvGrpSpPr>
            <p:cNvPr id="15" name="Group 33">
              <a:extLst>
                <a:ext uri="{FF2B5EF4-FFF2-40B4-BE49-F238E27FC236}">
                  <a16:creationId xmlns:a16="http://schemas.microsoft.com/office/drawing/2014/main" id="{364BDE25-5AD2-70B2-1DD2-DA4B0D8AD9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84246" y="3127372"/>
              <a:ext cx="2016315" cy="1566855"/>
              <a:chOff x="543" y="1865"/>
              <a:chExt cx="1043" cy="835"/>
            </a:xfrm>
          </p:grpSpPr>
          <p:pic>
            <p:nvPicPr>
              <p:cNvPr id="17" name="Picture 22" descr="echo thyr">
                <a:extLst>
                  <a:ext uri="{FF2B5EF4-FFF2-40B4-BE49-F238E27FC236}">
                    <a16:creationId xmlns:a16="http://schemas.microsoft.com/office/drawing/2014/main" id="{0E2E4666-878D-7B78-1D01-958DAEE750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3" y="1865"/>
                <a:ext cx="1043" cy="83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Rectangle 27">
                <a:extLst>
                  <a:ext uri="{FF2B5EF4-FFF2-40B4-BE49-F238E27FC236}">
                    <a16:creationId xmlns:a16="http://schemas.microsoft.com/office/drawing/2014/main" id="{3A8CDA14-7616-C076-1625-2AADB7D952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9" y="2627"/>
                <a:ext cx="244" cy="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ndara" panose="020E0502030303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ndara" panose="020E0502030303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ndara" panose="020E0502030303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ndara" panose="020E0502030303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ndara" panose="020E0502030303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ndara" panose="020E0502030303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ndara" panose="020E0502030303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ndara" panose="020E0502030303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ndara" panose="020E0502030303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fr-FR" altLang="fr-FR" sz="1800"/>
              </a:p>
            </p:txBody>
          </p:sp>
          <p:sp>
            <p:nvSpPr>
              <p:cNvPr id="19" name="AutoShape 32">
                <a:extLst>
                  <a:ext uri="{FF2B5EF4-FFF2-40B4-BE49-F238E27FC236}">
                    <a16:creationId xmlns:a16="http://schemas.microsoft.com/office/drawing/2014/main" id="{0DC16002-1F48-D445-A2E5-77923C1F10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3" y="2121"/>
                <a:ext cx="198" cy="1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73 w 21600"/>
                  <a:gd name="T13" fmla="*/ 4508 h 21600"/>
                  <a:gd name="T14" fmla="*/ 17127 w 21600"/>
                  <a:gd name="T15" fmla="*/ 17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16" name="Text Box 73">
              <a:extLst>
                <a:ext uri="{FF2B5EF4-FFF2-40B4-BE49-F238E27FC236}">
                  <a16:creationId xmlns:a16="http://schemas.microsoft.com/office/drawing/2014/main" id="{9676FABA-C9CC-8B9F-C753-367BD47290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468" y="2500756"/>
              <a:ext cx="2522537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3600" b="1" dirty="0">
                  <a:solidFill>
                    <a:srgbClr val="0070C0"/>
                  </a:solidFill>
                </a:rPr>
                <a:t>11 - 55 %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BD9E0503-443A-983E-9D9B-049F639471BB}"/>
              </a:ext>
            </a:extLst>
          </p:cNvPr>
          <p:cNvGrpSpPr>
            <a:grpSpLocks/>
          </p:cNvGrpSpPr>
          <p:nvPr/>
        </p:nvGrpSpPr>
        <p:grpSpPr bwMode="auto">
          <a:xfrm>
            <a:off x="2962024" y="3558283"/>
            <a:ext cx="1932631" cy="2343150"/>
            <a:chOff x="268288" y="1438275"/>
            <a:chExt cx="1446441" cy="147320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24FA928-0217-BEC4-041D-B482192E90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288" y="1879600"/>
              <a:ext cx="1350962" cy="1031875"/>
            </a:xfrm>
            <a:prstGeom prst="rect">
              <a:avLst/>
            </a:prstGeom>
            <a:solidFill>
              <a:srgbClr val="EDEDE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2" name="Text Box 80">
              <a:extLst>
                <a:ext uri="{FF2B5EF4-FFF2-40B4-BE49-F238E27FC236}">
                  <a16:creationId xmlns:a16="http://schemas.microsoft.com/office/drawing/2014/main" id="{D000FD36-ED77-EF3B-C243-618931AC0D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6638" y="1438275"/>
              <a:ext cx="678091" cy="406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ndara" panose="020E050203030302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ndara" panose="020E050203030302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ndara" panose="020E050203030302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ndara" panose="020E0502030303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3600" b="1" dirty="0">
                  <a:solidFill>
                    <a:srgbClr val="0070C0"/>
                  </a:solidFill>
                </a:rPr>
                <a:t>1-5%</a:t>
              </a: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947BC26D-648E-E2B8-3800-9C0EF823BB5C}"/>
              </a:ext>
            </a:extLst>
          </p:cNvPr>
          <p:cNvSpPr txBox="1"/>
          <p:nvPr/>
        </p:nvSpPr>
        <p:spPr>
          <a:xfrm>
            <a:off x="354599" y="6352687"/>
            <a:ext cx="85655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 err="1">
                <a:effectLst/>
                <a:latin typeface="Times"/>
              </a:rPr>
              <a:t>Mazzaferri</a:t>
            </a:r>
            <a:r>
              <a:rPr lang="fr-FR" sz="1800" dirty="0">
                <a:effectLst/>
                <a:latin typeface="Times"/>
              </a:rPr>
              <a:t> EL. Management of a </a:t>
            </a:r>
            <a:r>
              <a:rPr lang="fr-FR" sz="1800" dirty="0" err="1">
                <a:effectLst/>
                <a:latin typeface="Times"/>
              </a:rPr>
              <a:t>solitary</a:t>
            </a:r>
            <a:r>
              <a:rPr lang="fr-FR" sz="1800" dirty="0">
                <a:effectLst/>
                <a:latin typeface="Times"/>
              </a:rPr>
              <a:t> </a:t>
            </a:r>
            <a:r>
              <a:rPr lang="fr-FR" sz="1800" dirty="0" err="1">
                <a:effectLst/>
                <a:latin typeface="Times"/>
              </a:rPr>
              <a:t>thyroid</a:t>
            </a:r>
            <a:r>
              <a:rPr lang="fr-FR" sz="1800" dirty="0">
                <a:effectLst/>
                <a:latin typeface="Times"/>
              </a:rPr>
              <a:t> nodule. </a:t>
            </a:r>
            <a:r>
              <a:rPr lang="fr-FR" sz="1800" i="1" dirty="0">
                <a:effectLst/>
                <a:latin typeface="Times"/>
              </a:rPr>
              <a:t>N </a:t>
            </a:r>
            <a:r>
              <a:rPr lang="fr-FR" sz="1800" i="1" dirty="0" err="1">
                <a:effectLst/>
                <a:latin typeface="Times"/>
              </a:rPr>
              <a:t>Engl</a:t>
            </a:r>
            <a:r>
              <a:rPr lang="fr-FR" sz="1800" i="1" dirty="0">
                <a:effectLst/>
                <a:latin typeface="Times"/>
              </a:rPr>
              <a:t> J Med </a:t>
            </a:r>
            <a:r>
              <a:rPr lang="fr-FR" sz="1800" dirty="0">
                <a:effectLst/>
                <a:latin typeface="Times"/>
              </a:rPr>
              <a:t>1993;</a:t>
            </a:r>
            <a:r>
              <a:rPr lang="fr-FR" sz="1800" b="1" dirty="0">
                <a:effectLst/>
                <a:latin typeface="Times"/>
              </a:rPr>
              <a:t>328</a:t>
            </a:r>
            <a:r>
              <a:rPr lang="fr-FR" sz="1800" dirty="0">
                <a:effectLst/>
                <a:latin typeface="Times"/>
              </a:rPr>
              <a:t>:553–9. </a:t>
            </a:r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482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642EF-D76F-EEE3-DD2A-41125DA0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Facteurs de risques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C952644-F3D0-1AE1-2965-FAA58046EAC9}"/>
              </a:ext>
            </a:extLst>
          </p:cNvPr>
          <p:cNvSpPr txBox="1"/>
          <p:nvPr/>
        </p:nvSpPr>
        <p:spPr>
          <a:xfrm>
            <a:off x="838200" y="6176963"/>
            <a:ext cx="1028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Times"/>
              </a:rPr>
              <a:t>Fiore E, </a:t>
            </a:r>
            <a:r>
              <a:rPr lang="fr-FR" sz="1800" dirty="0" err="1">
                <a:effectLst/>
                <a:latin typeface="Times"/>
              </a:rPr>
              <a:t>Vitti</a:t>
            </a:r>
            <a:r>
              <a:rPr lang="fr-FR" sz="1800" dirty="0">
                <a:effectLst/>
                <a:latin typeface="Times"/>
              </a:rPr>
              <a:t> P. </a:t>
            </a:r>
            <a:r>
              <a:rPr lang="fr-FR" sz="1800" dirty="0" err="1">
                <a:effectLst/>
                <a:latin typeface="Times"/>
              </a:rPr>
              <a:t>Serum</a:t>
            </a:r>
            <a:r>
              <a:rPr lang="fr-FR" sz="1800" dirty="0">
                <a:effectLst/>
                <a:latin typeface="Times"/>
              </a:rPr>
              <a:t> TSH and </a:t>
            </a:r>
            <a:r>
              <a:rPr lang="fr-FR" sz="1800" dirty="0" err="1">
                <a:effectLst/>
                <a:latin typeface="Times"/>
              </a:rPr>
              <a:t>risk</a:t>
            </a:r>
            <a:r>
              <a:rPr lang="fr-FR" sz="1800" dirty="0">
                <a:effectLst/>
                <a:latin typeface="Times"/>
              </a:rPr>
              <a:t> of </a:t>
            </a:r>
            <a:r>
              <a:rPr lang="fr-FR" sz="1800" dirty="0" err="1">
                <a:effectLst/>
                <a:latin typeface="Times"/>
              </a:rPr>
              <a:t>papillary</a:t>
            </a:r>
            <a:r>
              <a:rPr lang="fr-FR" sz="1800" dirty="0">
                <a:effectLst/>
                <a:latin typeface="Times"/>
              </a:rPr>
              <a:t> </a:t>
            </a:r>
            <a:r>
              <a:rPr lang="fr-FR" sz="1800" dirty="0" err="1">
                <a:effectLst/>
                <a:latin typeface="Times"/>
              </a:rPr>
              <a:t>thyroid</a:t>
            </a:r>
            <a:r>
              <a:rPr lang="fr-FR" sz="1800" dirty="0">
                <a:effectLst/>
                <a:latin typeface="Times"/>
              </a:rPr>
              <a:t> cancer in </a:t>
            </a:r>
            <a:r>
              <a:rPr lang="fr-FR" sz="1800" dirty="0" err="1">
                <a:effectLst/>
                <a:latin typeface="Times"/>
              </a:rPr>
              <a:t>nodular</a:t>
            </a:r>
            <a:r>
              <a:rPr lang="fr-FR" sz="1800" dirty="0">
                <a:effectLst/>
                <a:latin typeface="Times"/>
              </a:rPr>
              <a:t> </a:t>
            </a:r>
            <a:r>
              <a:rPr lang="fr-FR" sz="1800" dirty="0" err="1">
                <a:effectLst/>
                <a:latin typeface="Times"/>
              </a:rPr>
              <a:t>thyroid</a:t>
            </a:r>
            <a:r>
              <a:rPr lang="fr-FR" sz="1800" dirty="0">
                <a:effectLst/>
                <a:latin typeface="Times"/>
              </a:rPr>
              <a:t> </a:t>
            </a:r>
            <a:r>
              <a:rPr lang="fr-FR" sz="1800" dirty="0" err="1">
                <a:effectLst/>
                <a:latin typeface="Times"/>
              </a:rPr>
              <a:t>disease</a:t>
            </a:r>
            <a:r>
              <a:rPr lang="fr-FR" sz="1800" dirty="0">
                <a:effectLst/>
                <a:latin typeface="Times"/>
              </a:rPr>
              <a:t>. </a:t>
            </a:r>
            <a:r>
              <a:rPr lang="fr-FR" sz="1800" i="1" dirty="0">
                <a:effectLst/>
                <a:latin typeface="Times"/>
              </a:rPr>
              <a:t>J Clin </a:t>
            </a:r>
            <a:r>
              <a:rPr lang="fr-FR" sz="1800" i="1" dirty="0" err="1">
                <a:effectLst/>
                <a:latin typeface="Times"/>
              </a:rPr>
              <a:t>Endocrinol</a:t>
            </a:r>
            <a:r>
              <a:rPr lang="fr-FR" sz="1800" i="1" dirty="0">
                <a:effectLst/>
                <a:latin typeface="Times"/>
              </a:rPr>
              <a:t> </a:t>
            </a:r>
            <a:r>
              <a:rPr lang="fr-FR" sz="1800" i="1" dirty="0" err="1">
                <a:effectLst/>
                <a:latin typeface="Times"/>
              </a:rPr>
              <a:t>Metab</a:t>
            </a:r>
            <a:r>
              <a:rPr lang="fr-FR" sz="1800" i="1" dirty="0">
                <a:effectLst/>
                <a:latin typeface="Times"/>
              </a:rPr>
              <a:t> </a:t>
            </a:r>
            <a:r>
              <a:rPr lang="fr-FR" sz="1800" dirty="0">
                <a:effectLst/>
                <a:latin typeface="Times"/>
              </a:rPr>
              <a:t>2012;</a:t>
            </a:r>
            <a:r>
              <a:rPr lang="fr-FR" sz="1800" b="1" dirty="0">
                <a:effectLst/>
                <a:latin typeface="Times"/>
              </a:rPr>
              <a:t>97</a:t>
            </a:r>
            <a:r>
              <a:rPr lang="fr-FR" sz="1800" dirty="0">
                <a:effectLst/>
                <a:latin typeface="Times"/>
              </a:rPr>
              <a:t>:1134–45. </a:t>
            </a:r>
            <a:endParaRPr lang="fr-FR" dirty="0">
              <a:effectLst/>
            </a:endParaRPr>
          </a:p>
        </p:txBody>
      </p: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5277A1EE-F682-15FF-3DD2-F2F6A50F2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889554"/>
              </p:ext>
            </p:extLst>
          </p:nvPr>
        </p:nvGraphicFramePr>
        <p:xfrm>
          <a:off x="1492249" y="1862694"/>
          <a:ext cx="9207501" cy="3132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9167">
                  <a:extLst>
                    <a:ext uri="{9D8B030D-6E8A-4147-A177-3AD203B41FA5}">
                      <a16:colId xmlns:a16="http://schemas.microsoft.com/office/drawing/2014/main" val="2395995924"/>
                    </a:ext>
                  </a:extLst>
                </a:gridCol>
                <a:gridCol w="3069167">
                  <a:extLst>
                    <a:ext uri="{9D8B030D-6E8A-4147-A177-3AD203B41FA5}">
                      <a16:colId xmlns:a16="http://schemas.microsoft.com/office/drawing/2014/main" val="2752715927"/>
                    </a:ext>
                  </a:extLst>
                </a:gridCol>
                <a:gridCol w="3069167">
                  <a:extLst>
                    <a:ext uri="{9D8B030D-6E8A-4147-A177-3AD203B41FA5}">
                      <a16:colId xmlns:a16="http://schemas.microsoft.com/office/drawing/2014/main" val="1871004835"/>
                    </a:ext>
                  </a:extLst>
                </a:gridCol>
              </a:tblGrid>
              <a:tr h="522102">
                <a:tc>
                  <a:txBody>
                    <a:bodyPr/>
                    <a:lstStyle/>
                    <a:p>
                      <a:r>
                        <a:rPr lang="fr-FR" dirty="0"/>
                        <a:t>Constitutionnelles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Pathologies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Environnementaux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96494"/>
                  </a:ext>
                </a:extLst>
              </a:tr>
              <a:tr h="522102">
                <a:tc>
                  <a:txBody>
                    <a:bodyPr/>
                    <a:lstStyle/>
                    <a:p>
                      <a:r>
                        <a:rPr lang="fr-FR" dirty="0"/>
                        <a:t>Femme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Acromégalie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Carence iodé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242188"/>
                  </a:ext>
                </a:extLst>
              </a:tr>
              <a:tr h="522102">
                <a:tc>
                  <a:txBody>
                    <a:bodyPr/>
                    <a:lstStyle/>
                    <a:p>
                      <a:pPr marL="0" indent="0">
                        <a:buFont typeface="Wingdings" pitchFamily="2" charset="2"/>
                        <a:buNone/>
                      </a:pPr>
                      <a:r>
                        <a:rPr lang="fr-FR" dirty="0"/>
                        <a:t>&gt;40 ans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NEM2/PTEN/APC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Irradiation externe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075197"/>
                  </a:ext>
                </a:extLst>
              </a:tr>
              <a:tr h="522102">
                <a:tc>
                  <a:txBody>
                    <a:bodyPr/>
                    <a:lstStyle/>
                    <a:p>
                      <a:r>
                        <a:rPr lang="fr-FR" dirty="0"/>
                        <a:t>Grossesse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Tabac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95677"/>
                  </a:ext>
                </a:extLst>
              </a:tr>
              <a:tr h="522102">
                <a:tc>
                  <a:txBody>
                    <a:bodyPr/>
                    <a:lstStyle/>
                    <a:p>
                      <a:r>
                        <a:rPr lang="fr-FR" dirty="0"/>
                        <a:t>Surpoids /</a:t>
                      </a:r>
                      <a:r>
                        <a:rPr lang="fr-FR" dirty="0" err="1"/>
                        <a:t>Sd</a:t>
                      </a:r>
                      <a:r>
                        <a:rPr lang="fr-FR" dirty="0"/>
                        <a:t> métabolique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Perturbateurs endocriniens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971065"/>
                  </a:ext>
                </a:extLst>
              </a:tr>
              <a:tr h="522102">
                <a:tc>
                  <a:txBody>
                    <a:bodyPr/>
                    <a:lstStyle/>
                    <a:p>
                      <a:r>
                        <a:rPr lang="fr-FR" i="1" dirty="0"/>
                        <a:t>TSH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390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157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C262B6-F694-C00B-65DB-4ADE06B2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 bénins </a:t>
            </a:r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18468DE8-85F4-5909-4A31-F914E92D1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0" t="20216" r="6091" b="13934"/>
          <a:stretch>
            <a:fillRect/>
          </a:stretch>
        </p:blipFill>
        <p:spPr bwMode="auto">
          <a:xfrm>
            <a:off x="3165442" y="3706095"/>
            <a:ext cx="2279420" cy="182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5">
            <a:extLst>
              <a:ext uri="{FF2B5EF4-FFF2-40B4-BE49-F238E27FC236}">
                <a16:creationId xmlns:a16="http://schemas.microsoft.com/office/drawing/2014/main" id="{5B4D9FF2-D154-9BEA-214B-69FFABB9D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8" t="24200" r="12724" b="19937"/>
          <a:stretch>
            <a:fillRect/>
          </a:stretch>
        </p:blipFill>
        <p:spPr bwMode="auto">
          <a:xfrm>
            <a:off x="6169007" y="3706095"/>
            <a:ext cx="2265549" cy="182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 descr="C:\Users\christine\Documents\Professionnel\Activité clinique\Archivage Linquette\sauvegarde 11oct07\photos patients\lymphome thyr_alexandre catherine\lymphome-Alexandre catherine\echo-alexadre-catherine-lymphome\A------------------_20090327125802_1305000.bmp">
            <a:extLst>
              <a:ext uri="{FF2B5EF4-FFF2-40B4-BE49-F238E27FC236}">
                <a16:creationId xmlns:a16="http://schemas.microsoft.com/office/drawing/2014/main" id="{90030C92-BB01-1D1C-248A-EA0B7EA15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0" t="20549" r="5519" b="10150"/>
          <a:stretch>
            <a:fillRect/>
          </a:stretch>
        </p:blipFill>
        <p:spPr bwMode="auto">
          <a:xfrm>
            <a:off x="9046992" y="3706095"/>
            <a:ext cx="2404647" cy="182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christine\Documents\Professionnel\Activité clinique\échographie\Echo thyroïde\MyLabExport1\WILLIATTE_PELLITERI_20100120131107_1314090.bmp">
            <a:extLst>
              <a:ext uri="{FF2B5EF4-FFF2-40B4-BE49-F238E27FC236}">
                <a16:creationId xmlns:a16="http://schemas.microsoft.com/office/drawing/2014/main" id="{6437E559-271B-54F4-7538-2D8D00B1C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0" t="24649" r="4800" b="38219"/>
          <a:stretch>
            <a:fillRect/>
          </a:stretch>
        </p:blipFill>
        <p:spPr bwMode="auto">
          <a:xfrm>
            <a:off x="225764" y="3706095"/>
            <a:ext cx="2327242" cy="182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713C2A4F-EFF5-1E98-A2A4-DC2C9DCA2793}"/>
              </a:ext>
            </a:extLst>
          </p:cNvPr>
          <p:cNvSpPr/>
          <p:nvPr/>
        </p:nvSpPr>
        <p:spPr>
          <a:xfrm>
            <a:off x="9304851" y="535879"/>
            <a:ext cx="2146788" cy="984054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95%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3BA1E39-A4BE-ACF9-B674-08A0CB8F673E}"/>
              </a:ext>
            </a:extLst>
          </p:cNvPr>
          <p:cNvSpPr txBox="1"/>
          <p:nvPr/>
        </p:nvSpPr>
        <p:spPr>
          <a:xfrm>
            <a:off x="225764" y="3067050"/>
            <a:ext cx="2327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Adénome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7F6EB7-E288-CEB6-5ACB-DCD3A790D6C6}"/>
              </a:ext>
            </a:extLst>
          </p:cNvPr>
          <p:cNvSpPr txBox="1"/>
          <p:nvPr/>
        </p:nvSpPr>
        <p:spPr>
          <a:xfrm>
            <a:off x="3141531" y="3011173"/>
            <a:ext cx="2327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Kyste simple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288B433-FCB7-418B-C5D5-585701699E7D}"/>
              </a:ext>
            </a:extLst>
          </p:cNvPr>
          <p:cNvSpPr txBox="1"/>
          <p:nvPr/>
        </p:nvSpPr>
        <p:spPr>
          <a:xfrm>
            <a:off x="6138160" y="3011173"/>
            <a:ext cx="2327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Hématocèle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E33413D-C23A-E918-D44F-E6C3C6758599}"/>
              </a:ext>
            </a:extLst>
          </p:cNvPr>
          <p:cNvSpPr txBox="1"/>
          <p:nvPr/>
        </p:nvSpPr>
        <p:spPr>
          <a:xfrm>
            <a:off x="9085694" y="2967239"/>
            <a:ext cx="2327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Pseudonodule de thyroïdite </a:t>
            </a:r>
          </a:p>
        </p:txBody>
      </p:sp>
    </p:spTree>
    <p:extLst>
      <p:ext uri="{BB962C8B-B14F-4D97-AF65-F5344CB8AC3E}">
        <p14:creationId xmlns:p14="http://schemas.microsoft.com/office/powerpoint/2010/main" val="2222614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851BD-705F-779E-8531-8D8463009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Nodules malins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79C327-288B-D9EC-EE67-551DB4E2F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Cancers papillaires, vésiculaires, médullaires ou anaplasiques</a:t>
            </a:r>
          </a:p>
          <a:p>
            <a:endParaRPr lang="fr-FR" dirty="0"/>
          </a:p>
          <a:p>
            <a:r>
              <a:rPr lang="fr-FR" dirty="0"/>
              <a:t>Lymphomes </a:t>
            </a:r>
          </a:p>
          <a:p>
            <a:endParaRPr lang="fr-FR" dirty="0"/>
          </a:p>
          <a:p>
            <a:r>
              <a:rPr lang="fr-FR" dirty="0"/>
              <a:t>Métastases (Reins, Seins, Poumons)</a:t>
            </a:r>
          </a:p>
        </p:txBody>
      </p:sp>
      <p:pic>
        <p:nvPicPr>
          <p:cNvPr id="4" name="Picture 2" descr="C:\Users\christine\Documents\Professionnel\Archivage Linquette\sauvegarde 11oct07\photos patients\Kthyrdiff_echo_Warme Dufosse papillaire et ADP\WARME_DUFOSSE_20070209145237_1506480.bmp">
            <a:extLst>
              <a:ext uri="{FF2B5EF4-FFF2-40B4-BE49-F238E27FC236}">
                <a16:creationId xmlns:a16="http://schemas.microsoft.com/office/drawing/2014/main" id="{E6A7AF4C-ACEC-EA90-389D-653301B64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0" t="29601" r="17201" b="23730"/>
          <a:stretch>
            <a:fillRect/>
          </a:stretch>
        </p:blipFill>
        <p:spPr bwMode="auto">
          <a:xfrm>
            <a:off x="9624715" y="4178301"/>
            <a:ext cx="256728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89F28ED-BD66-B266-783F-F0820FFA34DD}"/>
              </a:ext>
            </a:extLst>
          </p:cNvPr>
          <p:cNvSpPr/>
          <p:nvPr/>
        </p:nvSpPr>
        <p:spPr>
          <a:xfrm>
            <a:off x="10150722" y="365125"/>
            <a:ext cx="1679328" cy="9203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5%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4B2DEC-2839-F988-88AE-AD6C9ACD9DF1}"/>
              </a:ext>
            </a:extLst>
          </p:cNvPr>
          <p:cNvSpPr txBox="1"/>
          <p:nvPr/>
        </p:nvSpPr>
        <p:spPr>
          <a:xfrm>
            <a:off x="542925" y="6492875"/>
            <a:ext cx="11106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/>
              <a:t>F.Ménégaux</a:t>
            </a:r>
            <a:r>
              <a:rPr lang="fr-FR" sz="1400" dirty="0"/>
              <a:t>, J.P </a:t>
            </a:r>
            <a:r>
              <a:rPr lang="fr-FR" sz="1400" dirty="0" err="1"/>
              <a:t>Chigot</a:t>
            </a:r>
            <a:r>
              <a:rPr lang="fr-FR" sz="1400" dirty="0"/>
              <a:t>. </a:t>
            </a:r>
            <a:r>
              <a:rPr lang="fr-FR" sz="1400" dirty="0" err="1"/>
              <a:t>Secondary</a:t>
            </a:r>
            <a:r>
              <a:rPr lang="fr-FR" sz="1400" dirty="0"/>
              <a:t> </a:t>
            </a:r>
            <a:r>
              <a:rPr lang="fr-FR" sz="1400" dirty="0" err="1"/>
              <a:t>maignant</a:t>
            </a:r>
            <a:r>
              <a:rPr lang="fr-FR" sz="1400" dirty="0"/>
              <a:t> </a:t>
            </a:r>
            <a:r>
              <a:rPr lang="fr-FR" sz="1400" dirty="0" err="1"/>
              <a:t>tumors</a:t>
            </a:r>
            <a:r>
              <a:rPr lang="fr-FR" sz="1400" dirty="0"/>
              <a:t> of the </a:t>
            </a:r>
            <a:r>
              <a:rPr lang="fr-FR" sz="1400" dirty="0" err="1"/>
              <a:t>thyroid</a:t>
            </a:r>
            <a:r>
              <a:rPr lang="fr-FR" sz="1400" dirty="0"/>
              <a:t> gland. Annales of </a:t>
            </a:r>
            <a:r>
              <a:rPr lang="fr-FR" sz="1400" dirty="0" err="1"/>
              <a:t>Surg.Volume</a:t>
            </a:r>
            <a:r>
              <a:rPr lang="fr-FR" sz="1400" dirty="0"/>
              <a:t> 126, Issue 10, </a:t>
            </a:r>
            <a:r>
              <a:rPr lang="fr-FR" sz="1400" dirty="0" err="1"/>
              <a:t>December</a:t>
            </a:r>
            <a:r>
              <a:rPr lang="fr-FR" sz="1400" dirty="0"/>
              <a:t> 2001, Pages 981-984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5637BDA-B349-29EF-230D-3505BFF2E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439" y="4178300"/>
            <a:ext cx="3036711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12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14570-571E-BBE5-F6C8-49F87E69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Evaluation clinique initiale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090359-E592-54C8-96D1-56E52519D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Âge </a:t>
            </a:r>
          </a:p>
          <a:p>
            <a:r>
              <a:rPr lang="fr-FR" dirty="0"/>
              <a:t>Sexe </a:t>
            </a:r>
          </a:p>
          <a:p>
            <a:r>
              <a:rPr lang="fr-FR" dirty="0"/>
              <a:t>Comorbidités</a:t>
            </a:r>
          </a:p>
          <a:p>
            <a:r>
              <a:rPr lang="fr-FR" dirty="0"/>
              <a:t>ATCD personnels d’irradiation cervicale </a:t>
            </a:r>
          </a:p>
          <a:p>
            <a:r>
              <a:rPr lang="fr-FR" dirty="0"/>
              <a:t>ATCD familiaux de nodules/cancer thyroïdien/maladies génétiques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CA82938-4F9F-2828-0A41-42B9A49B2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800" y="0"/>
            <a:ext cx="1828800" cy="1838060"/>
          </a:xfrm>
          <a:prstGeom prst="rect">
            <a:avLst/>
          </a:prstGeom>
        </p:spPr>
      </p:pic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0BDC5924-C661-91C7-D62A-A83EB71DCC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7404437"/>
              </p:ext>
            </p:extLst>
          </p:nvPr>
        </p:nvGraphicFramePr>
        <p:xfrm>
          <a:off x="838200" y="2495550"/>
          <a:ext cx="10236200" cy="6195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1066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15090F-8524-5CE7-138F-19407DBA0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Evaluation clinique initiale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4B85D2-8889-8259-906D-910708A9D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fr-FR" dirty="0"/>
          </a:p>
          <a:p>
            <a:r>
              <a:rPr lang="fr-FR" dirty="0"/>
              <a:t>Volume thyroïdien </a:t>
            </a:r>
          </a:p>
          <a:p>
            <a:r>
              <a:rPr lang="fr-FR" dirty="0"/>
              <a:t>Consistance nodule(s)</a:t>
            </a:r>
          </a:p>
          <a:p>
            <a:r>
              <a:rPr lang="fr-FR" dirty="0"/>
              <a:t>Taille/topographie/mobilité par rapport aux plans profonds</a:t>
            </a:r>
          </a:p>
          <a:p>
            <a:r>
              <a:rPr lang="fr-FR" dirty="0"/>
              <a:t>Cervicalgies/signes compressifs/évolution</a:t>
            </a:r>
          </a:p>
          <a:p>
            <a:r>
              <a:rPr lang="fr-FR" dirty="0"/>
              <a:t>Adénopathies </a:t>
            </a:r>
          </a:p>
          <a:p>
            <a:r>
              <a:rPr lang="fr-FR" dirty="0"/>
              <a:t>Signes de dysthyroïdie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Taille du nodule n’a pas d’influence sur le risque de cancer cependant la taille du cancer influence le pronostic </a:t>
            </a:r>
            <a:r>
              <a:rPr lang="fr-FR" dirty="0">
                <a:sym typeface="Wingdings" pitchFamily="2" charset="2"/>
              </a:rPr>
              <a:t> </a:t>
            </a:r>
            <a:r>
              <a:rPr lang="fr-FR" u="sng" dirty="0">
                <a:solidFill>
                  <a:srgbClr val="FF0000"/>
                </a:solidFill>
                <a:sym typeface="Wingdings" pitchFamily="2" charset="2"/>
              </a:rPr>
              <a:t>Prudence avec les nodules &gt;3-4cm </a:t>
            </a:r>
            <a:endParaRPr lang="fr-FR" u="sng" dirty="0">
              <a:solidFill>
                <a:srgbClr val="FF0000"/>
              </a:solidFill>
            </a:endParaRP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3643C3-2B51-2255-39D6-F03A663F9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700" y="379413"/>
            <a:ext cx="4200094" cy="214312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5216072-4EEC-AC04-9FBB-7B0D5AB1E734}"/>
              </a:ext>
            </a:extLst>
          </p:cNvPr>
          <p:cNvSpPr txBox="1"/>
          <p:nvPr/>
        </p:nvSpPr>
        <p:spPr>
          <a:xfrm>
            <a:off x="971550" y="6362998"/>
            <a:ext cx="998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effectLst/>
                <a:latin typeface="Times"/>
              </a:rPr>
              <a:t>American </a:t>
            </a:r>
            <a:r>
              <a:rPr lang="fr-FR" sz="1200" dirty="0" err="1">
                <a:effectLst/>
                <a:latin typeface="Times"/>
              </a:rPr>
              <a:t>Thyroid</a:t>
            </a:r>
            <a:r>
              <a:rPr lang="fr-FR" sz="1200" dirty="0">
                <a:effectLst/>
                <a:latin typeface="Times"/>
              </a:rPr>
              <a:t> Association Guidelines Taskforce on </a:t>
            </a:r>
            <a:r>
              <a:rPr lang="fr-FR" sz="1200" dirty="0" err="1">
                <a:effectLst/>
                <a:latin typeface="Times"/>
              </a:rPr>
              <a:t>Thyroid</a:t>
            </a:r>
            <a:r>
              <a:rPr lang="fr-FR" sz="1200" dirty="0">
                <a:effectLst/>
                <a:latin typeface="Times"/>
              </a:rPr>
              <a:t> N, </a:t>
            </a:r>
            <a:r>
              <a:rPr lang="fr-FR" sz="1200" dirty="0" err="1">
                <a:effectLst/>
                <a:latin typeface="Times"/>
              </a:rPr>
              <a:t>Differentiated</a:t>
            </a:r>
            <a:r>
              <a:rPr lang="fr-FR" sz="1200" dirty="0">
                <a:effectLst/>
                <a:latin typeface="Times"/>
              </a:rPr>
              <a:t> </a:t>
            </a:r>
            <a:r>
              <a:rPr lang="fr-FR" sz="1200" dirty="0" err="1">
                <a:effectLst/>
                <a:latin typeface="Times"/>
              </a:rPr>
              <a:t>Thyroid</a:t>
            </a:r>
            <a:r>
              <a:rPr lang="fr-FR" sz="1200" dirty="0">
                <a:effectLst/>
                <a:latin typeface="Times"/>
              </a:rPr>
              <a:t> C, Cooper DS, Doherty GM, </a:t>
            </a:r>
            <a:r>
              <a:rPr lang="fr-FR" sz="1200" dirty="0" err="1">
                <a:effectLst/>
                <a:latin typeface="Times"/>
              </a:rPr>
              <a:t>Haugen</a:t>
            </a:r>
            <a:r>
              <a:rPr lang="fr-FR" sz="1200" dirty="0">
                <a:effectLst/>
                <a:latin typeface="Times"/>
              </a:rPr>
              <a:t> BR, </a:t>
            </a:r>
            <a:r>
              <a:rPr lang="fr-FR" sz="1200" dirty="0" err="1">
                <a:effectLst/>
                <a:latin typeface="Times"/>
              </a:rPr>
              <a:t>Kloos</a:t>
            </a:r>
            <a:r>
              <a:rPr lang="fr-FR" sz="1200" dirty="0">
                <a:effectLst/>
                <a:latin typeface="Times"/>
              </a:rPr>
              <a:t> RT, et al. </a:t>
            </a:r>
            <a:r>
              <a:rPr lang="fr-FR" sz="1200" dirty="0" err="1">
                <a:effectLst/>
                <a:latin typeface="Times"/>
              </a:rPr>
              <a:t>Revised</a:t>
            </a:r>
            <a:r>
              <a:rPr lang="fr-FR" sz="1200" dirty="0">
                <a:effectLst/>
                <a:latin typeface="Times"/>
              </a:rPr>
              <a:t> American </a:t>
            </a:r>
            <a:r>
              <a:rPr lang="fr-FR" sz="1200" dirty="0" err="1">
                <a:effectLst/>
                <a:latin typeface="Times"/>
              </a:rPr>
              <a:t>Thyroid</a:t>
            </a:r>
            <a:r>
              <a:rPr lang="fr-FR" sz="1200" dirty="0">
                <a:effectLst/>
                <a:latin typeface="Times"/>
              </a:rPr>
              <a:t> Association management guidelines for patients </a:t>
            </a:r>
            <a:r>
              <a:rPr lang="fr-FR" sz="1200" dirty="0" err="1">
                <a:effectLst/>
                <a:latin typeface="Times"/>
              </a:rPr>
              <a:t>with</a:t>
            </a:r>
            <a:r>
              <a:rPr lang="fr-FR" sz="1200" dirty="0">
                <a:effectLst/>
                <a:latin typeface="Times"/>
              </a:rPr>
              <a:t> </a:t>
            </a:r>
            <a:r>
              <a:rPr lang="fr-FR" sz="1200" dirty="0" err="1">
                <a:effectLst/>
                <a:latin typeface="Times"/>
              </a:rPr>
              <a:t>thyroid</a:t>
            </a:r>
            <a:r>
              <a:rPr lang="fr-FR" sz="1200" dirty="0">
                <a:effectLst/>
                <a:latin typeface="Times"/>
              </a:rPr>
              <a:t> nodules and </a:t>
            </a:r>
            <a:r>
              <a:rPr lang="fr-FR" sz="1200" dirty="0" err="1">
                <a:effectLst/>
                <a:latin typeface="Times"/>
              </a:rPr>
              <a:t>differentiated</a:t>
            </a:r>
            <a:r>
              <a:rPr lang="fr-FR" sz="1200" dirty="0">
                <a:effectLst/>
                <a:latin typeface="Times"/>
              </a:rPr>
              <a:t> </a:t>
            </a:r>
            <a:r>
              <a:rPr lang="fr-FR" sz="1200" dirty="0" err="1">
                <a:effectLst/>
                <a:latin typeface="Times"/>
              </a:rPr>
              <a:t>thyroid</a:t>
            </a:r>
            <a:r>
              <a:rPr lang="fr-FR" sz="1200" dirty="0">
                <a:effectLst/>
                <a:latin typeface="Times"/>
              </a:rPr>
              <a:t> cancer. </a:t>
            </a:r>
            <a:r>
              <a:rPr lang="fr-FR" sz="1200" i="1" dirty="0" err="1">
                <a:effectLst/>
                <a:latin typeface="Times"/>
              </a:rPr>
              <a:t>Thyroid</a:t>
            </a:r>
            <a:r>
              <a:rPr lang="fr-FR" sz="1200" i="1" dirty="0">
                <a:effectLst/>
                <a:latin typeface="Times"/>
              </a:rPr>
              <a:t> </a:t>
            </a:r>
            <a:r>
              <a:rPr lang="fr-FR" sz="1200" dirty="0">
                <a:effectLst/>
                <a:latin typeface="Times"/>
              </a:rPr>
              <a:t>2009;</a:t>
            </a:r>
            <a:r>
              <a:rPr lang="fr-FR" sz="1200" b="1" dirty="0">
                <a:effectLst/>
                <a:latin typeface="Times"/>
              </a:rPr>
              <a:t>19</a:t>
            </a:r>
            <a:r>
              <a:rPr lang="fr-FR" sz="1200" dirty="0">
                <a:effectLst/>
                <a:latin typeface="Times"/>
              </a:rPr>
              <a:t>:1167–214. </a:t>
            </a:r>
            <a:endParaRPr lang="fr-FR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33997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05305A-C9B1-8968-D1AE-EF349F00A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Quels dosages biologiques doivent être réalisés devant un nodule thyroïdien? </a:t>
            </a:r>
          </a:p>
        </p:txBody>
      </p:sp>
    </p:spTree>
    <p:extLst>
      <p:ext uri="{BB962C8B-B14F-4D97-AF65-F5344CB8AC3E}">
        <p14:creationId xmlns:p14="http://schemas.microsoft.com/office/powerpoint/2010/main" val="3166918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CB5EF-9498-1465-CC7A-D2D1755BE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TSH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94C1E9-BB08-125F-6F35-29203ACBA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1ère intention à la recherche d’une dysthyroïdie </a:t>
            </a:r>
          </a:p>
          <a:p>
            <a:endParaRPr lang="fr-FR" dirty="0"/>
          </a:p>
          <a:p>
            <a:r>
              <a:rPr lang="fr-FR" u="sng" dirty="0"/>
              <a:t>Hyperthyroïdie</a:t>
            </a:r>
            <a:r>
              <a:rPr lang="fr-FR" dirty="0"/>
              <a:t>: </a:t>
            </a:r>
          </a:p>
          <a:p>
            <a:pPr lvl="1"/>
            <a:r>
              <a:rPr lang="fr-FR" dirty="0"/>
              <a:t>0.1-0.4 </a:t>
            </a:r>
            <a:r>
              <a:rPr lang="fr-FR" dirty="0" err="1"/>
              <a:t>mUI</a:t>
            </a:r>
            <a:r>
              <a:rPr lang="fr-FR" dirty="0"/>
              <a:t>/L: contrôle à quelques semaines </a:t>
            </a:r>
          </a:p>
          <a:p>
            <a:pPr lvl="1"/>
            <a:r>
              <a:rPr lang="fr-FR" dirty="0"/>
              <a:t>&lt;0.1 </a:t>
            </a:r>
            <a:r>
              <a:rPr lang="fr-FR" dirty="0" err="1"/>
              <a:t>mUI</a:t>
            </a:r>
            <a:r>
              <a:rPr lang="fr-FR" dirty="0"/>
              <a:t>/L ou en cas de confirmation </a:t>
            </a:r>
            <a:r>
              <a:rPr lang="fr-FR" dirty="0">
                <a:sym typeface="Wingdings" pitchFamily="2" charset="2"/>
              </a:rPr>
              <a:t> Dosage T4L +/- T3L = quantifier l’hyperthyroïdie </a:t>
            </a:r>
          </a:p>
          <a:p>
            <a:pPr lvl="1"/>
            <a:endParaRPr lang="fr-FR" dirty="0">
              <a:sym typeface="Wingdings" pitchFamily="2" charset="2"/>
            </a:endParaRPr>
          </a:p>
          <a:p>
            <a:r>
              <a:rPr lang="fr-FR" dirty="0"/>
              <a:t> </a:t>
            </a:r>
            <a:r>
              <a:rPr lang="fr-FR" u="sng" dirty="0"/>
              <a:t>Hypothyroïdie</a:t>
            </a:r>
            <a:r>
              <a:rPr lang="fr-FR" dirty="0"/>
              <a:t>: </a:t>
            </a:r>
          </a:p>
          <a:p>
            <a:pPr lvl="1"/>
            <a:r>
              <a:rPr lang="fr-FR" dirty="0"/>
              <a:t>TSH modérément augmenté (&lt;10mUI/L) : contrôle à </a:t>
            </a:r>
            <a:r>
              <a:rPr lang="fr-FR" dirty="0" err="1"/>
              <a:t>qql</a:t>
            </a:r>
            <a:r>
              <a:rPr lang="fr-FR" dirty="0"/>
              <a:t> semaines </a:t>
            </a:r>
          </a:p>
          <a:p>
            <a:pPr lvl="1"/>
            <a:r>
              <a:rPr lang="fr-FR" dirty="0"/>
              <a:t>TSH &gt; 10mUI/L </a:t>
            </a:r>
            <a:r>
              <a:rPr lang="fr-FR" dirty="0">
                <a:sym typeface="Wingdings" pitchFamily="2" charset="2"/>
              </a:rPr>
              <a:t> Dosage T4L = quantifier l’hypothyroïdie ou distinguer une hypothyroïdie frustre d’une hypothyroïdie avérée </a:t>
            </a:r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A5EC02F-A07E-4518-7E29-396323DAE5C6}"/>
              </a:ext>
            </a:extLst>
          </p:cNvPr>
          <p:cNvSpPr txBox="1"/>
          <p:nvPr/>
        </p:nvSpPr>
        <p:spPr>
          <a:xfrm>
            <a:off x="838200" y="6492875"/>
            <a:ext cx="109183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>
                <a:effectLst/>
                <a:latin typeface="Times"/>
              </a:rPr>
              <a:t>Gharib</a:t>
            </a:r>
            <a:r>
              <a:rPr lang="fr-FR" sz="1200" dirty="0">
                <a:effectLst/>
                <a:latin typeface="Times"/>
              </a:rPr>
              <a:t> H, Papini E, </a:t>
            </a:r>
            <a:r>
              <a:rPr lang="fr-FR" sz="1200" dirty="0" err="1">
                <a:effectLst/>
                <a:latin typeface="Times"/>
              </a:rPr>
              <a:t>Paschke</a:t>
            </a:r>
            <a:r>
              <a:rPr lang="fr-FR" sz="1200" dirty="0">
                <a:effectLst/>
                <a:latin typeface="Times"/>
              </a:rPr>
              <a:t> R. </a:t>
            </a:r>
            <a:r>
              <a:rPr lang="fr-FR" sz="1200" dirty="0" err="1">
                <a:effectLst/>
                <a:latin typeface="Times"/>
              </a:rPr>
              <a:t>Thyroid</a:t>
            </a:r>
            <a:r>
              <a:rPr lang="fr-FR" sz="1200" dirty="0">
                <a:effectLst/>
                <a:latin typeface="Times"/>
              </a:rPr>
              <a:t> nodules: a </a:t>
            </a:r>
            <a:r>
              <a:rPr lang="fr-FR" sz="1200" dirty="0" err="1">
                <a:effectLst/>
                <a:latin typeface="Times"/>
              </a:rPr>
              <a:t>review</a:t>
            </a:r>
            <a:r>
              <a:rPr lang="fr-FR" sz="1200" dirty="0">
                <a:effectLst/>
                <a:latin typeface="Times"/>
              </a:rPr>
              <a:t> of </a:t>
            </a:r>
            <a:r>
              <a:rPr lang="fr-FR" sz="1200" dirty="0" err="1">
                <a:effectLst/>
                <a:latin typeface="Times"/>
              </a:rPr>
              <a:t>current</a:t>
            </a:r>
            <a:r>
              <a:rPr lang="fr-FR" sz="1200" dirty="0">
                <a:effectLst/>
                <a:latin typeface="Times"/>
              </a:rPr>
              <a:t> guidelines, practices, and prospects. </a:t>
            </a:r>
            <a:r>
              <a:rPr lang="fr-FR" sz="1200" i="1" dirty="0" err="1">
                <a:effectLst/>
                <a:latin typeface="Times"/>
              </a:rPr>
              <a:t>Eur</a:t>
            </a:r>
            <a:r>
              <a:rPr lang="fr-FR" sz="1200" i="1" dirty="0">
                <a:effectLst/>
                <a:latin typeface="Times"/>
              </a:rPr>
              <a:t> J </a:t>
            </a:r>
            <a:r>
              <a:rPr lang="fr-FR" sz="1200" i="1" dirty="0" err="1">
                <a:effectLst/>
                <a:latin typeface="Times"/>
              </a:rPr>
              <a:t>Endocrinol</a:t>
            </a:r>
            <a:r>
              <a:rPr lang="fr-FR" sz="1200" i="1" dirty="0">
                <a:effectLst/>
                <a:latin typeface="Times"/>
              </a:rPr>
              <a:t> </a:t>
            </a:r>
            <a:r>
              <a:rPr lang="fr-FR" sz="1200" dirty="0">
                <a:effectLst/>
                <a:latin typeface="Times"/>
              </a:rPr>
              <a:t>2008;</a:t>
            </a:r>
            <a:r>
              <a:rPr lang="fr-FR" sz="1200" b="1" dirty="0">
                <a:effectLst/>
                <a:latin typeface="Times"/>
              </a:rPr>
              <a:t>159</a:t>
            </a:r>
            <a:r>
              <a:rPr lang="fr-FR" sz="1200" dirty="0">
                <a:effectLst/>
                <a:latin typeface="Times"/>
              </a:rPr>
              <a:t>:493–505. </a:t>
            </a:r>
            <a:endParaRPr lang="fr-FR" sz="1200" dirty="0">
              <a:effectLst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808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B2706-BFD0-8540-3938-2B56E184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Calcitonine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E39852-E22A-03C5-75DD-8367E5F15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Il n’est pas recommandé de faire un dosage systématique devant tout nodule</a:t>
            </a:r>
          </a:p>
          <a:p>
            <a:endParaRPr lang="fr-FR" dirty="0"/>
          </a:p>
          <a:p>
            <a:r>
              <a:rPr lang="fr-FR" dirty="0"/>
              <a:t>Réaliser devant :</a:t>
            </a:r>
          </a:p>
          <a:p>
            <a:pPr lvl="1"/>
            <a:r>
              <a:rPr lang="fr-FR" dirty="0"/>
              <a:t>ATCD perso/</a:t>
            </a:r>
            <a:r>
              <a:rPr lang="fr-FR" dirty="0" err="1"/>
              <a:t>fam</a:t>
            </a:r>
            <a:r>
              <a:rPr lang="fr-FR" dirty="0"/>
              <a:t>: CMT ou NEM2</a:t>
            </a:r>
          </a:p>
          <a:p>
            <a:pPr lvl="1"/>
            <a:r>
              <a:rPr lang="fr-FR" dirty="0"/>
              <a:t>Nodule associé à une diarrhée motrice/flush/ADP</a:t>
            </a:r>
          </a:p>
          <a:p>
            <a:pPr lvl="1"/>
            <a:r>
              <a:rPr lang="fr-FR" dirty="0"/>
              <a:t>Nodule suspect de cancer </a:t>
            </a:r>
          </a:p>
          <a:p>
            <a:pPr lvl="1"/>
            <a:r>
              <a:rPr lang="fr-FR" dirty="0"/>
              <a:t>Avant toute chirurgie ou thermoablation </a:t>
            </a:r>
          </a:p>
          <a:p>
            <a:pPr lvl="1"/>
            <a:endParaRPr lang="fr-FR" dirty="0"/>
          </a:p>
          <a:p>
            <a:r>
              <a:rPr lang="fr-FR" dirty="0"/>
              <a:t>Un dosage normal n’est pas à répéter en l’absence de prédisposition génétique au CMT </a:t>
            </a:r>
          </a:p>
        </p:txBody>
      </p:sp>
    </p:spTree>
    <p:extLst>
      <p:ext uri="{BB962C8B-B14F-4D97-AF65-F5344CB8AC3E}">
        <p14:creationId xmlns:p14="http://schemas.microsoft.com/office/powerpoint/2010/main" val="374534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FC655-4931-53E8-7FF9-34950D293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Autres dosages biologiques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89B301-E985-6531-D727-0568D9829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Pas de dosage systématique de la calcémie, calcémie corrigée et/ou PTH devant la présence d’un nodule.</a:t>
            </a:r>
          </a:p>
          <a:p>
            <a:endParaRPr lang="fr-FR" dirty="0"/>
          </a:p>
          <a:p>
            <a:r>
              <a:rPr lang="fr-FR" dirty="0"/>
              <a:t>Cependant, intérêt de réaliser un dosage avant une chirurgie. </a:t>
            </a:r>
          </a:p>
          <a:p>
            <a:endParaRPr lang="fr-FR" dirty="0"/>
          </a:p>
          <a:p>
            <a:r>
              <a:rPr lang="fr-FR" dirty="0"/>
              <a:t>La thyroglobuline sérique pour l’évaluation initiale n’est pas recommandée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17FFDEA-47C7-A69D-009A-505B94076402}"/>
              </a:ext>
            </a:extLst>
          </p:cNvPr>
          <p:cNvSpPr txBox="1"/>
          <p:nvPr/>
        </p:nvSpPr>
        <p:spPr>
          <a:xfrm>
            <a:off x="838200" y="6354375"/>
            <a:ext cx="10937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/>
                <a:latin typeface="TimesNewRomanPSMT"/>
              </a:rPr>
              <a:t>F </a:t>
            </a:r>
            <a:r>
              <a:rPr lang="fr-FR" sz="1200" dirty="0" err="1">
                <a:effectLst/>
                <a:latin typeface="TimesNewRomanPSMT"/>
              </a:rPr>
              <a:t>Borson</a:t>
            </a:r>
            <a:r>
              <a:rPr lang="fr-FR" sz="1200" dirty="0">
                <a:effectLst/>
                <a:latin typeface="TimesNewRomanPSMT"/>
              </a:rPr>
              <a:t>-Chazot et al. </a:t>
            </a:r>
            <a:r>
              <a:rPr lang="fr-FR" sz="1200" dirty="0">
                <a:effectLst/>
                <a:latin typeface="TimesNewRomanPS"/>
              </a:rPr>
              <a:t>Consensus SFE-AFCE-SFMN 2022 sur la prise en charge des nodules </a:t>
            </a:r>
            <a:r>
              <a:rPr lang="fr-FR" sz="1200" dirty="0" err="1">
                <a:effectLst/>
                <a:latin typeface="TimesNewRomanPS"/>
              </a:rPr>
              <a:t>thyroïdiens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150201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05305A-C9B1-8968-D1AE-EF349F00A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Quelles imageries doivent être réalisés devant un nodule thyroïdien? </a:t>
            </a:r>
          </a:p>
        </p:txBody>
      </p:sp>
    </p:spTree>
    <p:extLst>
      <p:ext uri="{BB962C8B-B14F-4D97-AF65-F5344CB8AC3E}">
        <p14:creationId xmlns:p14="http://schemas.microsoft.com/office/powerpoint/2010/main" val="479716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CAA000-0186-812A-68D5-A32F732B2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Echographie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C08483-0F2F-5191-058B-E91457490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Référence dans l’exploration des nodules palpables et des incidentalomes</a:t>
            </a:r>
          </a:p>
          <a:p>
            <a:endParaRPr lang="fr-FR" dirty="0"/>
          </a:p>
          <a:p>
            <a:r>
              <a:rPr lang="fr-FR" dirty="0"/>
              <a:t>Compte rendu doit comprendre:</a:t>
            </a:r>
          </a:p>
          <a:p>
            <a:pPr lvl="1"/>
            <a:r>
              <a:rPr lang="fr-FR" dirty="0"/>
              <a:t>Localisation </a:t>
            </a:r>
          </a:p>
          <a:p>
            <a:pPr lvl="1"/>
            <a:r>
              <a:rPr lang="fr-FR" dirty="0"/>
              <a:t>Score EU-TIRADS</a:t>
            </a:r>
          </a:p>
          <a:p>
            <a:pPr lvl="1"/>
            <a:r>
              <a:rPr lang="fr-FR" dirty="0"/>
              <a:t>Ganglions cervicaux et région tractus </a:t>
            </a:r>
            <a:r>
              <a:rPr lang="fr-FR" dirty="0" err="1"/>
              <a:t>thyréoglosse</a:t>
            </a:r>
            <a:r>
              <a:rPr lang="fr-FR" dirty="0"/>
              <a:t> et médiastin supérieur </a:t>
            </a:r>
          </a:p>
          <a:p>
            <a:pPr lvl="1"/>
            <a:endParaRPr lang="fr-FR" dirty="0"/>
          </a:p>
          <a:p>
            <a:r>
              <a:rPr lang="fr-FR" dirty="0"/>
              <a:t>Elle doit être réalisée devant un incidentalome lors d’une TEP au </a:t>
            </a:r>
            <a:r>
              <a:rPr lang="fr-FR" baseline="30000" dirty="0"/>
              <a:t>18</a:t>
            </a:r>
            <a:r>
              <a:rPr lang="fr-FR" dirty="0"/>
              <a:t>F-FDG</a:t>
            </a:r>
          </a:p>
        </p:txBody>
      </p:sp>
    </p:spTree>
    <p:extLst>
      <p:ext uri="{BB962C8B-B14F-4D97-AF65-F5344CB8AC3E}">
        <p14:creationId xmlns:p14="http://schemas.microsoft.com/office/powerpoint/2010/main" val="1459373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6752C98-77AF-647A-C8C7-11330164E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400" y="438127"/>
            <a:ext cx="8585200" cy="598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58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D93749-4E7C-5012-34B1-46E130081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Echographie 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68E64B2-FAFB-32BE-51BA-F82E4AAA86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5900455"/>
              </p:ext>
            </p:extLst>
          </p:nvPr>
        </p:nvGraphicFramePr>
        <p:xfrm>
          <a:off x="838200" y="1825625"/>
          <a:ext cx="10515600" cy="4450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2382207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9652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Bénin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Malin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53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Liquidien 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Solide fortement hypoéchogène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18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Tissulaire homogène hyperéchogène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Contours flous/festonnés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47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Microkystique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Plus épais que large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94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Halo hypoéchogène périphérique fin et continu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Microcalcifications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66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Calcification périphérique complète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Macrocalcifications</a:t>
                      </a:r>
                      <a:r>
                        <a:rPr lang="fr-FR" dirty="0"/>
                        <a:t> périphériques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discontinues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07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Vascularisation </a:t>
                      </a:r>
                      <a:r>
                        <a:rPr lang="fr-FR" dirty="0" err="1"/>
                        <a:t>périnodulaire</a:t>
                      </a:r>
                      <a:r>
                        <a:rPr lang="fr-FR" dirty="0"/>
                        <a:t> prédominante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Effraction capsulaire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27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Index de dureté faible à l’élastographie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Envahissement des tissus adjacents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94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Vascularisation </a:t>
                      </a:r>
                      <a:r>
                        <a:rPr lang="fr-FR" b="0" dirty="0" err="1">
                          <a:solidFill>
                            <a:srgbClr val="FF0000"/>
                          </a:solidFill>
                        </a:rPr>
                        <a:t>intranodulaire</a:t>
                      </a:r>
                      <a:r>
                        <a:rPr lang="fr-FR" dirty="0"/>
                        <a:t> prédominante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8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Index de dureté élevé à l’élastographie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6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ADP suspecte dans le territoire de drainage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54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Augmentation rapide du volume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612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2286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CCBD29-DA12-8D78-8749-37D05478B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Thyroid</a:t>
            </a:r>
            <a:r>
              <a:rPr lang="fr-FR" dirty="0"/>
              <a:t> Imaging </a:t>
            </a:r>
            <a:r>
              <a:rPr lang="fr-FR" dirty="0" err="1"/>
              <a:t>Reporting</a:t>
            </a:r>
            <a:r>
              <a:rPr lang="fr-FR" dirty="0"/>
              <a:t> and Data System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68E964-4C34-46D8-D7CA-C39B942E5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fr-FR" altLang="fr-FR" sz="2800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dirty="0">
                <a:latin typeface="Calibri" panose="020F0502020204030204" pitchFamily="34" charset="0"/>
              </a:rPr>
              <a:t>Adapter du </a:t>
            </a:r>
            <a:r>
              <a:rPr lang="fr-FR" altLang="fr-FR" dirty="0" err="1">
                <a:latin typeface="Calibri" panose="020F0502020204030204" pitchFamily="34" charset="0"/>
              </a:rPr>
              <a:t>Breast</a:t>
            </a:r>
            <a:r>
              <a:rPr lang="fr-FR" altLang="fr-FR" dirty="0">
                <a:latin typeface="Calibri" panose="020F0502020204030204" pitchFamily="34" charset="0"/>
              </a:rPr>
              <a:t> I-RADS</a:t>
            </a:r>
          </a:p>
          <a:p>
            <a:pPr>
              <a:spcBef>
                <a:spcPct val="0"/>
              </a:spcBef>
            </a:pPr>
            <a:endParaRPr lang="fr-FR" altLang="fr-FR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dirty="0">
                <a:latin typeface="Calibri" panose="020F0502020204030204" pitchFamily="34" charset="0"/>
              </a:rPr>
              <a:t>Système standardisé d’analyse du nodule thyroïdien à l’échographie </a:t>
            </a:r>
          </a:p>
          <a:p>
            <a:pPr>
              <a:spcBef>
                <a:spcPct val="0"/>
              </a:spcBef>
            </a:pPr>
            <a:endParaRPr lang="fr-FR" altLang="fr-FR" dirty="0"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fr-FR" altLang="fr-FR" u="sng" dirty="0">
                <a:latin typeface="Calibri" panose="020F0502020204030204" pitchFamily="34" charset="0"/>
              </a:rPr>
              <a:t>Objectifs</a:t>
            </a:r>
            <a:r>
              <a:rPr lang="fr-FR" altLang="fr-FR" dirty="0">
                <a:latin typeface="Calibri" panose="020F0502020204030204" pitchFamily="34" charset="0"/>
              </a:rPr>
              <a:t>:</a:t>
            </a:r>
          </a:p>
          <a:p>
            <a:pPr lvl="1">
              <a:spcBef>
                <a:spcPct val="0"/>
              </a:spcBef>
            </a:pPr>
            <a:r>
              <a:rPr lang="fr-FR" altLang="fr-FR" dirty="0">
                <a:latin typeface="Calibri" panose="020F0502020204030204" pitchFamily="34" charset="0"/>
              </a:rPr>
              <a:t>Réduire l’opérateur-dépendance</a:t>
            </a:r>
          </a:p>
          <a:p>
            <a:pPr lvl="1">
              <a:spcBef>
                <a:spcPct val="0"/>
              </a:spcBef>
            </a:pPr>
            <a:r>
              <a:rPr lang="fr-FR" altLang="fr-FR" dirty="0">
                <a:latin typeface="Calibri" panose="020F0502020204030204" pitchFamily="34" charset="0"/>
              </a:rPr>
              <a:t>Définir score de risque de malignité</a:t>
            </a:r>
          </a:p>
          <a:p>
            <a:pPr lvl="1">
              <a:spcBef>
                <a:spcPct val="0"/>
              </a:spcBef>
            </a:pPr>
            <a:r>
              <a:rPr lang="fr-FR" altLang="fr-FR" dirty="0">
                <a:latin typeface="Calibri" panose="020F0502020204030204" pitchFamily="34" charset="0"/>
              </a:rPr>
              <a:t>Sélectionner des nodules nécessitant une cytoponction </a:t>
            </a:r>
          </a:p>
          <a:p>
            <a:pPr lvl="1">
              <a:spcBef>
                <a:spcPct val="0"/>
              </a:spcBef>
            </a:pPr>
            <a:r>
              <a:rPr lang="fr-FR" altLang="fr-FR" dirty="0">
                <a:latin typeface="Calibri" panose="020F0502020204030204" pitchFamily="34" charset="0"/>
              </a:rPr>
              <a:t>Réduire le nombre des cytoponctions inutiles </a:t>
            </a:r>
          </a:p>
          <a:p>
            <a:pPr>
              <a:spcBef>
                <a:spcPct val="0"/>
              </a:spcBef>
            </a:pPr>
            <a:endParaRPr lang="fr-FR" altLang="fr-FR" sz="2800" dirty="0">
              <a:latin typeface="Calibri" panose="020F050202020403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7522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17E41-2EFA-7995-E3AE-B4BB2F378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400" dirty="0">
                <a:latin typeface="Calibri" panose="020F0502020204030204" pitchFamily="34" charset="0"/>
              </a:rPr>
              <a:t>EU-TIRADS 2: lésion bénigne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15A1B0-62CA-116A-27AE-A01B7CAC0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Lésions kystiques, prédominance anéchogène et les nodules spongiformes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5A5121-B4FE-B0C6-DF0A-7314B38C2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65" y="3323426"/>
            <a:ext cx="3257551" cy="27146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820B98-5AF2-619C-5C4F-AD7278B50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82" y="3323426"/>
            <a:ext cx="3512435" cy="278500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07EB84C-C3B7-2E8D-CB04-7795EDFB8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6332" y="3323427"/>
            <a:ext cx="3603503" cy="278500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BC44BAB-5520-99CB-61B7-4555698CBCDA}"/>
              </a:ext>
            </a:extLst>
          </p:cNvPr>
          <p:cNvSpPr txBox="1"/>
          <p:nvPr/>
        </p:nvSpPr>
        <p:spPr>
          <a:xfrm>
            <a:off x="838199" y="6507678"/>
            <a:ext cx="9172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/>
                <a:latin typeface="Times"/>
              </a:rPr>
              <a:t>Russ G, </a:t>
            </a:r>
            <a:r>
              <a:rPr lang="fr-FR" sz="1200" dirty="0" err="1">
                <a:effectLst/>
                <a:latin typeface="Times"/>
              </a:rPr>
              <a:t>Bigorgne</a:t>
            </a:r>
            <a:r>
              <a:rPr lang="fr-FR" sz="1200" dirty="0">
                <a:effectLst/>
                <a:latin typeface="Times"/>
              </a:rPr>
              <a:t> C, Royer B, Rouxel A, Bienvenu-</a:t>
            </a:r>
            <a:r>
              <a:rPr lang="fr-FR" sz="1200" dirty="0" err="1">
                <a:effectLst/>
                <a:latin typeface="Times"/>
              </a:rPr>
              <a:t>Perrard</a:t>
            </a:r>
            <a:r>
              <a:rPr lang="fr-FR" sz="1200" dirty="0">
                <a:effectLst/>
                <a:latin typeface="Times"/>
              </a:rPr>
              <a:t> M. Le </a:t>
            </a:r>
            <a:r>
              <a:rPr lang="fr-FR" sz="1200" dirty="0" err="1">
                <a:effectLst/>
                <a:latin typeface="Times"/>
              </a:rPr>
              <a:t>système</a:t>
            </a:r>
            <a:r>
              <a:rPr lang="fr-FR" sz="1200" dirty="0">
                <a:effectLst/>
                <a:latin typeface="Times"/>
              </a:rPr>
              <a:t> TIRADS en </a:t>
            </a:r>
            <a:r>
              <a:rPr lang="fr-FR" sz="1200" dirty="0" err="1">
                <a:effectLst/>
                <a:latin typeface="Times"/>
              </a:rPr>
              <a:t>échographie</a:t>
            </a:r>
            <a:r>
              <a:rPr lang="fr-FR" sz="1200" dirty="0">
                <a:effectLst/>
                <a:latin typeface="Times"/>
              </a:rPr>
              <a:t> </a:t>
            </a:r>
            <a:r>
              <a:rPr lang="fr-FR" sz="1200" dirty="0" err="1">
                <a:effectLst/>
                <a:latin typeface="Times"/>
              </a:rPr>
              <a:t>thyroïdienne</a:t>
            </a:r>
            <a:r>
              <a:rPr lang="fr-FR" sz="1200" dirty="0">
                <a:effectLst/>
                <a:latin typeface="Times"/>
              </a:rPr>
              <a:t>. </a:t>
            </a:r>
            <a:r>
              <a:rPr lang="fr-FR" sz="1200" i="1" dirty="0">
                <a:effectLst/>
                <a:latin typeface="Times"/>
              </a:rPr>
              <a:t>J </a:t>
            </a:r>
            <a:r>
              <a:rPr lang="fr-FR" sz="1200" i="1" dirty="0" err="1">
                <a:effectLst/>
                <a:latin typeface="Times"/>
              </a:rPr>
              <a:t>Radiol</a:t>
            </a:r>
            <a:r>
              <a:rPr lang="fr-FR" sz="1200" i="1" dirty="0">
                <a:effectLst/>
                <a:latin typeface="Times"/>
              </a:rPr>
              <a:t> </a:t>
            </a:r>
            <a:r>
              <a:rPr lang="fr-FR" sz="1200" dirty="0">
                <a:effectLst/>
                <a:latin typeface="Times"/>
              </a:rPr>
              <a:t>2011;</a:t>
            </a:r>
            <a:r>
              <a:rPr lang="fr-FR" sz="1200" b="1" dirty="0">
                <a:effectLst/>
                <a:latin typeface="Times"/>
              </a:rPr>
              <a:t>92</a:t>
            </a:r>
            <a:r>
              <a:rPr lang="fr-FR" sz="1200" dirty="0">
                <a:effectLst/>
                <a:latin typeface="Times"/>
              </a:rPr>
              <a:t>:701–13. </a:t>
            </a:r>
            <a:endParaRPr lang="fr-FR" sz="1200" dirty="0">
              <a:effectLst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0409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9EA9A6-2503-0564-09D2-B96B227D7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sz="4400" dirty="0">
                <a:latin typeface="Calibri" panose="020F0502020204030204" pitchFamily="34" charset="0"/>
              </a:rPr>
              <a:t>EU-TIRADS 3: faible risque de malignité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5C658B-3C45-7C18-3EDB-DE0FBAE99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Nodule tissulaire ou à prédominance tissulaire. </a:t>
            </a:r>
            <a:r>
              <a:rPr lang="fr-FR" dirty="0" err="1"/>
              <a:t>Isoéchogène</a:t>
            </a:r>
            <a:r>
              <a:rPr lang="fr-FR" dirty="0"/>
              <a:t> par rapport au tissu thyroïdien péri-nodulaire et bien limités avec une capsule périphérique souvent bien visible. </a:t>
            </a:r>
          </a:p>
          <a:p>
            <a:endParaRPr lang="fr-FR" dirty="0"/>
          </a:p>
          <a:p>
            <a:r>
              <a:rPr lang="fr-FR" dirty="0"/>
              <a:t>Les plus fréquents ++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EC42DD-D568-6DCF-73DF-075E1C0D9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841" y="4133849"/>
            <a:ext cx="3367089" cy="255587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FE05D4-A99B-4BA3-520B-8A2B0A5DB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736" y="4133849"/>
            <a:ext cx="3259236" cy="255587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5A124DF9-6AA0-6934-B53D-BC802E936124}"/>
              </a:ext>
            </a:extLst>
          </p:cNvPr>
          <p:cNvSpPr/>
          <p:nvPr/>
        </p:nvSpPr>
        <p:spPr>
          <a:xfrm>
            <a:off x="10150722" y="365125"/>
            <a:ext cx="1679328" cy="9203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2-4%</a:t>
            </a:r>
          </a:p>
        </p:txBody>
      </p:sp>
    </p:spTree>
    <p:extLst>
      <p:ext uri="{BB962C8B-B14F-4D97-AF65-F5344CB8AC3E}">
        <p14:creationId xmlns:p14="http://schemas.microsoft.com/office/powerpoint/2010/main" val="864851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BDD52B-E48A-85F3-C8C1-DA847871B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altLang="fr-FR" sz="4400" dirty="0">
                <a:latin typeface="Calibri" panose="020F0502020204030204" pitchFamily="34" charset="0"/>
              </a:rPr>
              <a:t>EU-TIRADS 4: risque intermédiaire de malignité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9755E0-E642-6D45-F759-3FDA337F3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Nodule à prédominance tissulaire hypoéchogène par rapport au tissu péri-nodulaire sans dépasser l’</a:t>
            </a:r>
            <a:r>
              <a:rPr lang="fr-FR" dirty="0" err="1"/>
              <a:t>hypoéchogénéicité</a:t>
            </a:r>
            <a:r>
              <a:rPr lang="fr-FR" dirty="0"/>
              <a:t> des muscles cervicaux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786792-CF73-C4DF-2157-80E0CF2FC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9" y="3679824"/>
            <a:ext cx="3403189" cy="27019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7C54724-6309-6E59-36DF-2931B92F7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613" y="3679824"/>
            <a:ext cx="3416832" cy="27019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689686-0262-84B0-EA9B-454832311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850" y="3679825"/>
            <a:ext cx="3362170" cy="2701925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1B51EB54-4014-1BF2-99A7-9156D1149D52}"/>
              </a:ext>
            </a:extLst>
          </p:cNvPr>
          <p:cNvSpPr/>
          <p:nvPr/>
        </p:nvSpPr>
        <p:spPr>
          <a:xfrm>
            <a:off x="10150722" y="365125"/>
            <a:ext cx="1679328" cy="9203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6-17%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27DCEB-A6CF-88CD-9C32-0DC705294169}"/>
              </a:ext>
            </a:extLst>
          </p:cNvPr>
          <p:cNvSpPr txBox="1"/>
          <p:nvPr/>
        </p:nvSpPr>
        <p:spPr>
          <a:xfrm>
            <a:off x="838199" y="6519553"/>
            <a:ext cx="9172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/>
                <a:latin typeface="Times"/>
              </a:rPr>
              <a:t>Russ G, </a:t>
            </a:r>
            <a:r>
              <a:rPr lang="fr-FR" sz="1200" dirty="0" err="1">
                <a:effectLst/>
                <a:latin typeface="Times"/>
              </a:rPr>
              <a:t>Bigorgne</a:t>
            </a:r>
            <a:r>
              <a:rPr lang="fr-FR" sz="1200" dirty="0">
                <a:effectLst/>
                <a:latin typeface="Times"/>
              </a:rPr>
              <a:t> C, Royer B, Rouxel A, Bienvenu-</a:t>
            </a:r>
            <a:r>
              <a:rPr lang="fr-FR" sz="1200" dirty="0" err="1">
                <a:effectLst/>
                <a:latin typeface="Times"/>
              </a:rPr>
              <a:t>Perrard</a:t>
            </a:r>
            <a:r>
              <a:rPr lang="fr-FR" sz="1200" dirty="0">
                <a:effectLst/>
                <a:latin typeface="Times"/>
              </a:rPr>
              <a:t> M. Le </a:t>
            </a:r>
            <a:r>
              <a:rPr lang="fr-FR" sz="1200" dirty="0" err="1">
                <a:effectLst/>
                <a:latin typeface="Times"/>
              </a:rPr>
              <a:t>système</a:t>
            </a:r>
            <a:r>
              <a:rPr lang="fr-FR" sz="1200" dirty="0">
                <a:effectLst/>
                <a:latin typeface="Times"/>
              </a:rPr>
              <a:t> TIRADS en </a:t>
            </a:r>
            <a:r>
              <a:rPr lang="fr-FR" sz="1200" dirty="0" err="1">
                <a:effectLst/>
                <a:latin typeface="Times"/>
              </a:rPr>
              <a:t>échographie</a:t>
            </a:r>
            <a:r>
              <a:rPr lang="fr-FR" sz="1200" dirty="0">
                <a:effectLst/>
                <a:latin typeface="Times"/>
              </a:rPr>
              <a:t> </a:t>
            </a:r>
            <a:r>
              <a:rPr lang="fr-FR" sz="1200" dirty="0" err="1">
                <a:effectLst/>
                <a:latin typeface="Times"/>
              </a:rPr>
              <a:t>thyroïdienne</a:t>
            </a:r>
            <a:r>
              <a:rPr lang="fr-FR" sz="1200" dirty="0">
                <a:effectLst/>
                <a:latin typeface="Times"/>
              </a:rPr>
              <a:t>. </a:t>
            </a:r>
            <a:r>
              <a:rPr lang="fr-FR" sz="1200" i="1" dirty="0">
                <a:effectLst/>
                <a:latin typeface="Times"/>
              </a:rPr>
              <a:t>J </a:t>
            </a:r>
            <a:r>
              <a:rPr lang="fr-FR" sz="1200" i="1" dirty="0" err="1">
                <a:effectLst/>
                <a:latin typeface="Times"/>
              </a:rPr>
              <a:t>Radiol</a:t>
            </a:r>
            <a:r>
              <a:rPr lang="fr-FR" sz="1200" i="1" dirty="0">
                <a:effectLst/>
                <a:latin typeface="Times"/>
              </a:rPr>
              <a:t> </a:t>
            </a:r>
            <a:r>
              <a:rPr lang="fr-FR" sz="1200" dirty="0">
                <a:effectLst/>
                <a:latin typeface="Times"/>
              </a:rPr>
              <a:t>2011;</a:t>
            </a:r>
            <a:r>
              <a:rPr lang="fr-FR" sz="1200" b="1" dirty="0">
                <a:effectLst/>
                <a:latin typeface="Times"/>
              </a:rPr>
              <a:t>92</a:t>
            </a:r>
            <a:r>
              <a:rPr lang="fr-FR" sz="1200" dirty="0">
                <a:effectLst/>
                <a:latin typeface="Times"/>
              </a:rPr>
              <a:t>:701–13. </a:t>
            </a:r>
            <a:endParaRPr lang="fr-FR" sz="1200" dirty="0">
              <a:effectLst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4717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4AA5F-2CF0-51D9-DFA3-6A0D5B32A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4400" dirty="0">
                <a:latin typeface="Calibri" panose="020F0502020204030204" pitchFamily="34" charset="0"/>
              </a:rPr>
              <a:t>EU-TIRADS 5: haut risque de malignité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5C35B6-48EC-AF6C-85DB-4D684C29D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Contours irréguliers, fortement hypoéchogène, microcalcifications, forme non ovalaire.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0BA2A4-022A-4351-D06D-ADBBFD413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326" y="3816350"/>
            <a:ext cx="3238500" cy="25152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8B6564-77CF-A3FE-1503-1CC7D4AB2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005" y="3816350"/>
            <a:ext cx="3382127" cy="249555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BFEC26-9153-B27A-D10F-5EEDEA6A66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21" y="3795878"/>
            <a:ext cx="3382126" cy="2592222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FEF5BE8D-C57B-F417-242C-5954EE7DA4CA}"/>
              </a:ext>
            </a:extLst>
          </p:cNvPr>
          <p:cNvSpPr/>
          <p:nvPr/>
        </p:nvSpPr>
        <p:spPr>
          <a:xfrm>
            <a:off x="10150722" y="365125"/>
            <a:ext cx="1679328" cy="9203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26-87%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CF1D66-E162-85CE-6153-1930E3EFE910}"/>
              </a:ext>
            </a:extLst>
          </p:cNvPr>
          <p:cNvSpPr txBox="1"/>
          <p:nvPr/>
        </p:nvSpPr>
        <p:spPr>
          <a:xfrm>
            <a:off x="838199" y="6507678"/>
            <a:ext cx="91726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/>
                <a:latin typeface="Times"/>
              </a:rPr>
              <a:t>Russ G, </a:t>
            </a:r>
            <a:r>
              <a:rPr lang="fr-FR" sz="1200" dirty="0" err="1">
                <a:effectLst/>
                <a:latin typeface="Times"/>
              </a:rPr>
              <a:t>Bigorgne</a:t>
            </a:r>
            <a:r>
              <a:rPr lang="fr-FR" sz="1200" dirty="0">
                <a:effectLst/>
                <a:latin typeface="Times"/>
              </a:rPr>
              <a:t> C, Royer B, Rouxel A, Bienvenu-</a:t>
            </a:r>
            <a:r>
              <a:rPr lang="fr-FR" sz="1200" dirty="0" err="1">
                <a:effectLst/>
                <a:latin typeface="Times"/>
              </a:rPr>
              <a:t>Perrard</a:t>
            </a:r>
            <a:r>
              <a:rPr lang="fr-FR" sz="1200" dirty="0">
                <a:effectLst/>
                <a:latin typeface="Times"/>
              </a:rPr>
              <a:t> M. Le </a:t>
            </a:r>
            <a:r>
              <a:rPr lang="fr-FR" sz="1200" dirty="0" err="1">
                <a:effectLst/>
                <a:latin typeface="Times"/>
              </a:rPr>
              <a:t>système</a:t>
            </a:r>
            <a:r>
              <a:rPr lang="fr-FR" sz="1200" dirty="0">
                <a:effectLst/>
                <a:latin typeface="Times"/>
              </a:rPr>
              <a:t> TIRADS en </a:t>
            </a:r>
            <a:r>
              <a:rPr lang="fr-FR" sz="1200" dirty="0" err="1">
                <a:effectLst/>
                <a:latin typeface="Times"/>
              </a:rPr>
              <a:t>échographie</a:t>
            </a:r>
            <a:r>
              <a:rPr lang="fr-FR" sz="1200" dirty="0">
                <a:effectLst/>
                <a:latin typeface="Times"/>
              </a:rPr>
              <a:t> </a:t>
            </a:r>
            <a:r>
              <a:rPr lang="fr-FR" sz="1200" dirty="0" err="1">
                <a:effectLst/>
                <a:latin typeface="Times"/>
              </a:rPr>
              <a:t>thyroïdienne</a:t>
            </a:r>
            <a:r>
              <a:rPr lang="fr-FR" sz="1200" dirty="0">
                <a:effectLst/>
                <a:latin typeface="Times"/>
              </a:rPr>
              <a:t>. </a:t>
            </a:r>
            <a:r>
              <a:rPr lang="fr-FR" sz="1200" i="1" dirty="0">
                <a:effectLst/>
                <a:latin typeface="Times"/>
              </a:rPr>
              <a:t>J </a:t>
            </a:r>
            <a:r>
              <a:rPr lang="fr-FR" sz="1200" i="1" dirty="0" err="1">
                <a:effectLst/>
                <a:latin typeface="Times"/>
              </a:rPr>
              <a:t>Radiol</a:t>
            </a:r>
            <a:r>
              <a:rPr lang="fr-FR" sz="1200" i="1" dirty="0">
                <a:effectLst/>
                <a:latin typeface="Times"/>
              </a:rPr>
              <a:t> </a:t>
            </a:r>
            <a:r>
              <a:rPr lang="fr-FR" sz="1200" dirty="0">
                <a:effectLst/>
                <a:latin typeface="Times"/>
              </a:rPr>
              <a:t>2011;</a:t>
            </a:r>
            <a:r>
              <a:rPr lang="fr-FR" sz="1200" b="1" dirty="0">
                <a:effectLst/>
                <a:latin typeface="Times"/>
              </a:rPr>
              <a:t>92</a:t>
            </a:r>
            <a:r>
              <a:rPr lang="fr-FR" sz="1200" dirty="0">
                <a:effectLst/>
                <a:latin typeface="Times"/>
              </a:rPr>
              <a:t>:701–13. </a:t>
            </a:r>
            <a:endParaRPr lang="fr-FR" sz="1200" dirty="0">
              <a:effectLst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7299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DCA0E1-8E4E-3B31-6A34-B2D533CB3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Scanner/IRM?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A86CAF-CD57-741A-CE03-4E5A5CB71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Pas systématique </a:t>
            </a:r>
          </a:p>
          <a:p>
            <a:r>
              <a:rPr lang="fr-FR" dirty="0"/>
              <a:t>Extension rétro-sternale en cas de nodule ou </a:t>
            </a:r>
            <a:r>
              <a:rPr lang="fr-FR" dirty="0" err="1"/>
              <a:t>gloitre</a:t>
            </a:r>
            <a:r>
              <a:rPr lang="fr-FR" dirty="0"/>
              <a:t> plongeant </a:t>
            </a:r>
          </a:p>
          <a:p>
            <a:r>
              <a:rPr lang="fr-FR" dirty="0"/>
              <a:t>Compression trachéale ou œsophagienne </a:t>
            </a:r>
          </a:p>
          <a:p>
            <a:r>
              <a:rPr lang="fr-FR" dirty="0"/>
              <a:t>Evaluer les rapports vasculaires, cartographier des ADP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4C2C7B-5E60-1BDE-EBFC-162ED8982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800" y="0"/>
            <a:ext cx="1828800" cy="183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67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E2FA0A-F56D-49DA-DF5C-6C6D2B6F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Imageries fonctionnelles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8301C0-272D-C28D-8FF1-7317DD341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N’est plus recommandé en 1</a:t>
            </a:r>
            <a:r>
              <a:rPr lang="fr-FR" baseline="30000" dirty="0"/>
              <a:t>ère</a:t>
            </a:r>
            <a:r>
              <a:rPr lang="fr-FR" dirty="0"/>
              <a:t> intention</a:t>
            </a:r>
          </a:p>
          <a:p>
            <a:endParaRPr lang="fr-FR" dirty="0"/>
          </a:p>
          <a:p>
            <a:r>
              <a:rPr lang="fr-FR" dirty="0"/>
              <a:t>Diagnostique: </a:t>
            </a:r>
            <a:r>
              <a:rPr lang="fr-FR" b="1" baseline="30000" dirty="0"/>
              <a:t>123</a:t>
            </a:r>
            <a:r>
              <a:rPr lang="fr-FR" b="1" dirty="0"/>
              <a:t>I</a:t>
            </a:r>
            <a:r>
              <a:rPr lang="fr-FR" dirty="0"/>
              <a:t> ou </a:t>
            </a:r>
            <a:r>
              <a:rPr lang="fr-FR" b="1" baseline="30000" dirty="0"/>
              <a:t>99m</a:t>
            </a:r>
            <a:r>
              <a:rPr lang="fr-FR" b="1" dirty="0"/>
              <a:t>Tc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u="sng" dirty="0"/>
              <a:t>Indications</a:t>
            </a:r>
            <a:r>
              <a:rPr lang="fr-FR" dirty="0"/>
              <a:t>:</a:t>
            </a:r>
          </a:p>
          <a:p>
            <a:pPr lvl="1"/>
            <a:r>
              <a:rPr lang="fr-FR" dirty="0"/>
              <a:t>TSH: &lt;0.4 </a:t>
            </a:r>
            <a:r>
              <a:rPr lang="fr-FR" dirty="0" err="1"/>
              <a:t>mUI</a:t>
            </a:r>
            <a:r>
              <a:rPr lang="fr-FR" dirty="0"/>
              <a:t>/L ou 0.4-1mUI/l si indication de cytoponction </a:t>
            </a:r>
          </a:p>
          <a:p>
            <a:pPr lvl="1"/>
            <a:r>
              <a:rPr lang="fr-FR" dirty="0"/>
              <a:t>Nodule mal accessible à l’évaluation échographique (âgé/vouté, rétro-sternale)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5460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8119B6-441B-9DED-3805-EB79391B6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69156"/>
            <a:ext cx="10515600" cy="2852737"/>
          </a:xfrm>
        </p:spPr>
        <p:txBody>
          <a:bodyPr/>
          <a:lstStyle/>
          <a:p>
            <a:pPr algn="ctr"/>
            <a:r>
              <a:rPr lang="fr-FR" dirty="0"/>
              <a:t>Quand réaliser la cytoponction ?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48C760-6B24-C20E-98D3-59CE37A68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47" y="4102592"/>
            <a:ext cx="2887106" cy="247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53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31FADFD0-CB28-4C34-EC40-6900DCA022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8612095"/>
              </p:ext>
            </p:extLst>
          </p:nvPr>
        </p:nvGraphicFramePr>
        <p:xfrm>
          <a:off x="1439068" y="385764"/>
          <a:ext cx="10048082" cy="6246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D2634B2E-308A-9DD3-D241-815870C9D4DA}"/>
              </a:ext>
            </a:extLst>
          </p:cNvPr>
          <p:cNvSpPr txBox="1"/>
          <p:nvPr/>
        </p:nvSpPr>
        <p:spPr>
          <a:xfrm>
            <a:off x="3771900" y="1028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696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1728B-D1CA-FCBA-3DC0-3A45939B7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Quand réaliser la cytoponction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48E925-6D73-243C-DC25-18DD375C6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r>
              <a:rPr lang="fr-FR" dirty="0"/>
              <a:t>Si ADP suspecte de métastase </a:t>
            </a:r>
            <a:r>
              <a:rPr lang="fr-FR" dirty="0">
                <a:sym typeface="Wingdings" pitchFamily="2" charset="2"/>
              </a:rPr>
              <a:t> </a:t>
            </a:r>
            <a:r>
              <a:rPr lang="fr-FR" dirty="0"/>
              <a:t>cytoponction de ADP avec dosage thyroglobuline/calcitonine in situ</a:t>
            </a:r>
          </a:p>
          <a:p>
            <a:endParaRPr lang="fr-FR" dirty="0"/>
          </a:p>
          <a:p>
            <a:r>
              <a:rPr lang="fr-FR" dirty="0"/>
              <a:t>En cas de nodules multiples, l’indication de cytoponction doit être analysé individuellement. La ponction portera sur les plus suspect (2-3 max)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8683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13B828-F242-1521-DB0F-C16DE79B1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Quand réaliser la cytoponction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31BF7B-6FB3-DF7D-DB55-86E0C6452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Devant  un incidentalome thyroïdien </a:t>
            </a:r>
            <a:r>
              <a:rPr lang="fr-FR" dirty="0" err="1">
                <a:solidFill>
                  <a:srgbClr val="FF0000"/>
                </a:solidFill>
              </a:rPr>
              <a:t>hyperfixant</a:t>
            </a:r>
            <a:r>
              <a:rPr lang="fr-FR" dirty="0"/>
              <a:t> en </a:t>
            </a:r>
            <a:r>
              <a:rPr lang="fr-FR" baseline="30000" dirty="0"/>
              <a:t>18</a:t>
            </a:r>
            <a:r>
              <a:rPr lang="fr-FR" dirty="0"/>
              <a:t>FDG-TEP le risque de malignité est augmenté 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E9672E51-E99C-C2A5-A202-D460D9455B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7327831"/>
              </p:ext>
            </p:extLst>
          </p:nvPr>
        </p:nvGraphicFramePr>
        <p:xfrm>
          <a:off x="1357313" y="2257424"/>
          <a:ext cx="8401050" cy="5289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7C3EA47-99D0-8DBA-F4F7-9409C44C25B9}"/>
              </a:ext>
            </a:extLst>
          </p:cNvPr>
          <p:cNvSpPr txBox="1"/>
          <p:nvPr/>
        </p:nvSpPr>
        <p:spPr>
          <a:xfrm>
            <a:off x="838200" y="6354375"/>
            <a:ext cx="10937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effectLst/>
                <a:latin typeface="TimesNewRomanPSMT"/>
              </a:rPr>
              <a:t>F </a:t>
            </a:r>
            <a:r>
              <a:rPr lang="fr-FR" sz="1200" dirty="0" err="1">
                <a:effectLst/>
                <a:latin typeface="TimesNewRomanPSMT"/>
              </a:rPr>
              <a:t>Borson</a:t>
            </a:r>
            <a:r>
              <a:rPr lang="fr-FR" sz="1200" dirty="0">
                <a:effectLst/>
                <a:latin typeface="TimesNewRomanPSMT"/>
              </a:rPr>
              <a:t>-Chazot et al. </a:t>
            </a:r>
            <a:r>
              <a:rPr lang="fr-FR" sz="1200" dirty="0">
                <a:effectLst/>
                <a:latin typeface="TimesNewRomanPS"/>
              </a:rPr>
              <a:t>Consensus SFE-AFCE-SFMN 2022 sur la prise en charge des nodules </a:t>
            </a:r>
            <a:r>
              <a:rPr lang="fr-FR" sz="1200" dirty="0" err="1">
                <a:effectLst/>
                <a:latin typeface="TimesNewRomanPS"/>
              </a:rPr>
              <a:t>thyroïdiens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79381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79A235-B8A4-E69F-0D59-9E8652C22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3CB12407-CBAC-6B26-80C9-A38E65F012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2566716"/>
              </p:ext>
            </p:extLst>
          </p:nvPr>
        </p:nvGraphicFramePr>
        <p:xfrm>
          <a:off x="838200" y="1825625"/>
          <a:ext cx="10515597" cy="3223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404369745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0729152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16735308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r>
                        <a:rPr lang="fr-FR" dirty="0"/>
                        <a:t>Bethesda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Définition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Risque de malignité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44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Non satisfaisant/non diagnostique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991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II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Bénigne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&lt;3%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69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III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Lésions folliculaires de signification indéterminée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5-15%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744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IV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Suspect pur une tumeurs/néoplasmes folliculaires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15-30%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82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Lésions suspectes de malignité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60-75%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6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VI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Lésions malignes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97-99%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397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8741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D42B0E-1ECC-EC14-8DE6-5E757CEC4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31EFC2-4474-A498-BC4E-020F8BA2E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54050"/>
            <a:ext cx="10481428" cy="55499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454D6C6-6386-A2A5-144D-F0937716BE2F}"/>
              </a:ext>
            </a:extLst>
          </p:cNvPr>
          <p:cNvSpPr txBox="1"/>
          <p:nvPr/>
        </p:nvSpPr>
        <p:spPr>
          <a:xfrm>
            <a:off x="838200" y="6203950"/>
            <a:ext cx="1062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Borson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-Chazot F et al. SFE-AFCE-SFMN - 2022 Consensus. SFE-AFCE-SFMN 2022 consensus on the management of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thyroid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nodules: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Synthesis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and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algorithms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. Ann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Endocrinol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(Paris). 2022 Dec;83(6):440-453.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: 10.1016/j.ando.2022.11.001. Epub 2022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Nov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4. PMID: 36336101.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798285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64EF5B-1427-4A1A-2CE0-22F778496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Quelle indication pour quelle chirurgie?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3BD8D7-0F18-FA60-E8F6-EE68AC4F93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0035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3F7637-8BAB-32FE-1DEC-4EE70C86D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 chirurgical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93BFE8-69DA-29EB-C247-97355FE15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/>
              <a:t>Bilan biologique préopératoire </a:t>
            </a:r>
          </a:p>
          <a:p>
            <a:pPr lvl="1"/>
            <a:r>
              <a:rPr lang="fr-FR" dirty="0"/>
              <a:t>TSH sérique </a:t>
            </a:r>
          </a:p>
          <a:p>
            <a:pPr lvl="1"/>
            <a:r>
              <a:rPr lang="fr-FR" dirty="0" err="1"/>
              <a:t>Calcitoninémie</a:t>
            </a:r>
            <a:endParaRPr lang="fr-FR" dirty="0"/>
          </a:p>
          <a:p>
            <a:pPr lvl="1"/>
            <a:r>
              <a:rPr lang="fr-FR" dirty="0"/>
              <a:t>Calcium </a:t>
            </a:r>
          </a:p>
          <a:p>
            <a:pPr lvl="1"/>
            <a:endParaRPr lang="fr-FR" dirty="0"/>
          </a:p>
          <a:p>
            <a:r>
              <a:rPr lang="fr-FR" dirty="0"/>
              <a:t>Examen extemporané est possible en cas de Bethesda V &gt;2cm avec réalisation d’une totalisation si accord du patient obtenu préalablement  </a:t>
            </a:r>
          </a:p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74BF01B-2730-97DA-1D02-BDBB7D6D2466}"/>
              </a:ext>
            </a:extLst>
          </p:cNvPr>
          <p:cNvSpPr txBox="1"/>
          <p:nvPr/>
        </p:nvSpPr>
        <p:spPr>
          <a:xfrm>
            <a:off x="1179615" y="6169709"/>
            <a:ext cx="9832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Becouarn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G, Duquesne M, Saint-André JP,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Bigorgne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JC, Arnaud JP,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Ronceray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J. Value of fine-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needle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aspiration and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extemporaneous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examination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in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thyroid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surgery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. A prospective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study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of 1235 fine-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needle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aspirations and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extemporaneous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examinations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in 846 patients. J Chir (Paris). 1996 Jul;133(5):214-21. French. PMID: 8999042.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4081786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8DD6FF-89DE-173A-5D2D-5A14BB7AF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Lobo-isthmectomie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077302-5504-FED2-CCF5-90CD75D75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Nodule unique et/ou multiple limités à 1 lobe </a:t>
            </a:r>
            <a:r>
              <a:rPr lang="fr-FR" dirty="0">
                <a:solidFill>
                  <a:srgbClr val="FF0000"/>
                </a:solidFill>
              </a:rPr>
              <a:t>Bethesda II </a:t>
            </a:r>
            <a:r>
              <a:rPr lang="fr-FR" i="1" dirty="0"/>
              <a:t>(compressif, gène esthétique, désir patient…) </a:t>
            </a:r>
            <a:endParaRPr lang="fr-FR" i="1" dirty="0">
              <a:solidFill>
                <a:srgbClr val="FF0000"/>
              </a:solidFill>
            </a:endParaRPr>
          </a:p>
          <a:p>
            <a:r>
              <a:rPr lang="fr-FR" dirty="0"/>
              <a:t> </a:t>
            </a:r>
            <a:r>
              <a:rPr lang="fr-FR" dirty="0">
                <a:solidFill>
                  <a:srgbClr val="FF0000"/>
                </a:solidFill>
              </a:rPr>
              <a:t>Bethesda III </a:t>
            </a:r>
            <a:r>
              <a:rPr lang="fr-FR" dirty="0"/>
              <a:t>(à 2 reprises en cytologie) </a:t>
            </a:r>
            <a:r>
              <a:rPr lang="fr-FR" dirty="0">
                <a:solidFill>
                  <a:srgbClr val="FF0000"/>
                </a:solidFill>
              </a:rPr>
              <a:t>IV </a:t>
            </a:r>
          </a:p>
          <a:p>
            <a:r>
              <a:rPr lang="fr-FR" dirty="0">
                <a:solidFill>
                  <a:srgbClr val="FF0000"/>
                </a:solidFill>
              </a:rPr>
              <a:t>Bethesda V</a:t>
            </a:r>
            <a:r>
              <a:rPr lang="fr-FR" dirty="0"/>
              <a:t> ou </a:t>
            </a:r>
            <a:r>
              <a:rPr lang="fr-FR" dirty="0">
                <a:solidFill>
                  <a:srgbClr val="FF0000"/>
                </a:solidFill>
              </a:rPr>
              <a:t>VI &lt; 2cm </a:t>
            </a:r>
            <a:r>
              <a:rPr lang="fr-FR" dirty="0"/>
              <a:t>sans critère d’agressivité, sans ADP </a:t>
            </a:r>
            <a:r>
              <a:rPr lang="fr-FR" dirty="0" err="1"/>
              <a:t>supectes</a:t>
            </a:r>
            <a:r>
              <a:rPr lang="fr-FR" dirty="0"/>
              <a:t>, sans nodule controlatéral </a:t>
            </a:r>
          </a:p>
          <a:p>
            <a:endParaRPr lang="fr-FR" dirty="0"/>
          </a:p>
          <a:p>
            <a:r>
              <a:rPr lang="fr-FR" dirty="0"/>
              <a:t>Le patient doit être prévenu du risque de réintervention pour totalisation de la lobo-isthmectomie si les résultats mettent en évidence un cancer.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E11E3B2-789C-6027-6BEB-234A48618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7175" y="0"/>
            <a:ext cx="28702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6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83B1E9-FB6F-D134-8FBA-19199018E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Thyroïdectomie totale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B644A4-9C45-30C4-6D94-3F1F6BF87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Nodules bilatéraux </a:t>
            </a:r>
            <a:r>
              <a:rPr lang="fr-FR" dirty="0">
                <a:solidFill>
                  <a:srgbClr val="FF0000"/>
                </a:solidFill>
              </a:rPr>
              <a:t>Bethesda II compressives</a:t>
            </a:r>
            <a:r>
              <a:rPr lang="fr-FR" dirty="0"/>
              <a:t> </a:t>
            </a:r>
          </a:p>
          <a:p>
            <a:r>
              <a:rPr lang="fr-FR" dirty="0">
                <a:solidFill>
                  <a:srgbClr val="FF0000"/>
                </a:solidFill>
              </a:rPr>
              <a:t>Bethesda III </a:t>
            </a:r>
            <a:r>
              <a:rPr lang="fr-FR" dirty="0"/>
              <a:t>ou </a:t>
            </a:r>
            <a:r>
              <a:rPr lang="fr-FR" dirty="0">
                <a:solidFill>
                  <a:srgbClr val="FF0000"/>
                </a:solidFill>
              </a:rPr>
              <a:t>IV</a:t>
            </a:r>
            <a:r>
              <a:rPr lang="fr-FR" dirty="0"/>
              <a:t> bilatéraux dont au moins </a:t>
            </a:r>
            <a:r>
              <a:rPr lang="fr-FR" dirty="0">
                <a:solidFill>
                  <a:srgbClr val="FF0000"/>
                </a:solidFill>
              </a:rPr>
              <a:t>&gt;4cm </a:t>
            </a:r>
          </a:p>
          <a:p>
            <a:r>
              <a:rPr lang="fr-FR" dirty="0">
                <a:solidFill>
                  <a:srgbClr val="FF0000"/>
                </a:solidFill>
              </a:rPr>
              <a:t>Bethesda V</a:t>
            </a:r>
            <a:r>
              <a:rPr lang="fr-FR" dirty="0"/>
              <a:t> ou </a:t>
            </a:r>
            <a:r>
              <a:rPr lang="fr-FR" dirty="0">
                <a:solidFill>
                  <a:srgbClr val="FF0000"/>
                </a:solidFill>
              </a:rPr>
              <a:t>VI &gt; 2cm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233012-4A56-7D69-2CC5-ADEBC867F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579" y="234156"/>
            <a:ext cx="3115421" cy="159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78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9C2CA9E-EDFE-1F6A-F665-A935B6466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160" y="359264"/>
            <a:ext cx="10185679" cy="556797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69DE82D-D502-228B-0756-BEF65D2D779F}"/>
              </a:ext>
            </a:extLst>
          </p:cNvPr>
          <p:cNvSpPr txBox="1"/>
          <p:nvPr/>
        </p:nvSpPr>
        <p:spPr>
          <a:xfrm>
            <a:off x="838200" y="6203950"/>
            <a:ext cx="1062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Borson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-Chazot F et al. SFE-AFCE-SFMN - 2022 Consensus. SFE-AFCE-SFMN 2022 consensus on the management of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thyroid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nodules: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Synthesis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and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algorithms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. Ann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Endocrinol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(Paris). 2022 Dec;83(6):440-453.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: 10.1016/j.ando.2022.11.001. Epub 2022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Nov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4. PMID: 36336101.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248246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187E1EE-2C85-D62E-8339-CB678EC26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72547"/>
            <a:ext cx="10306050" cy="556199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3E2FF1-C189-34B8-4431-F3DB9ED33499}"/>
              </a:ext>
            </a:extLst>
          </p:cNvPr>
          <p:cNvSpPr txBox="1"/>
          <p:nvPr/>
        </p:nvSpPr>
        <p:spPr>
          <a:xfrm>
            <a:off x="838200" y="6203950"/>
            <a:ext cx="1062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Borson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-Chazot F et al. SFE-AFCE-SFMN - 2022 Consensus. SFE-AFCE-SFMN 2022 consensus on the management of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thyroid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nodules: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Synthesis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and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algorithms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. Ann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Endocrinol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(Paris). 2022 Dec;83(6):440-453.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: 10.1016/j.ando.2022.11.001. Epub 2022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Nov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4. PMID: 36336101.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0813160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082FA87-C1C1-14C3-3CF5-2BFB441C2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044" y="830463"/>
            <a:ext cx="10070211" cy="519707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754B155-BCAA-E61D-ABF6-EDFCE9CA0F21}"/>
              </a:ext>
            </a:extLst>
          </p:cNvPr>
          <p:cNvSpPr txBox="1"/>
          <p:nvPr/>
        </p:nvSpPr>
        <p:spPr>
          <a:xfrm>
            <a:off x="838200" y="6203950"/>
            <a:ext cx="1062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Borson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-Chazot F et al. SFE-AFCE-SFMN - 2022 Consensus. SFE-AFCE-SFMN 2022 consensus on the management of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thyroid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nodules: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Synthesis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and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algorithms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. Ann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Endocrinol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(Paris). 2022 Dec;83(6):440-453.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: 10.1016/j.ando.2022.11.001. Epub 2022 </a:t>
            </a:r>
            <a:r>
              <a:rPr lang="fr-FR" sz="1200" b="0" i="0" u="none" strike="noStrike" dirty="0" err="1">
                <a:solidFill>
                  <a:srgbClr val="212121"/>
                </a:solidFill>
                <a:effectLst/>
                <a:latin typeface="BlinkMacSystemFont"/>
              </a:rPr>
              <a:t>Nov</a:t>
            </a:r>
            <a:r>
              <a:rPr lang="fr-FR" sz="1200" b="0" i="0" u="none" strike="noStrike" dirty="0">
                <a:solidFill>
                  <a:srgbClr val="212121"/>
                </a:solidFill>
                <a:effectLst/>
                <a:latin typeface="BlinkMacSystemFont"/>
              </a:rPr>
              <a:t> 4. PMID: 36336101.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6169311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95E09-F2ED-33E9-4B78-04AA32D89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Merci de votre attention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D695BB-954F-3FBF-9CC3-20F457B74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3227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21382</TotalTime>
  <Words>1546</Words>
  <Application>Microsoft Macintosh PowerPoint</Application>
  <PresentationFormat>Grand écran</PresentationFormat>
  <Paragraphs>249</Paragraphs>
  <Slides>36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6" baseType="lpstr">
      <vt:lpstr>Arial</vt:lpstr>
      <vt:lpstr>BlinkMacSystemFont</vt:lpstr>
      <vt:lpstr>Calibri</vt:lpstr>
      <vt:lpstr>Calibri Light</vt:lpstr>
      <vt:lpstr>Candara</vt:lpstr>
      <vt:lpstr>Times</vt:lpstr>
      <vt:lpstr>TimesNewRomanPS</vt:lpstr>
      <vt:lpstr>TimesNewRomanPSMT</vt:lpstr>
      <vt:lpstr>Wingdings</vt:lpstr>
      <vt:lpstr>Thème Office</vt:lpstr>
      <vt:lpstr>Prise en charge des nodules thyroïdiens selon les classifications Tirads et Bethesda</vt:lpstr>
      <vt:lpstr>Introduction</vt:lpstr>
      <vt:lpstr>Facteurs de risques </vt:lpstr>
      <vt:lpstr>Nodules bénins </vt:lpstr>
      <vt:lpstr>Nodules malins</vt:lpstr>
      <vt:lpstr>Evaluation clinique initiale </vt:lpstr>
      <vt:lpstr>Evaluation clinique initiale </vt:lpstr>
      <vt:lpstr>Quels dosages biologiques doivent être réalisés devant un nodule thyroïdien? </vt:lpstr>
      <vt:lpstr>TSH </vt:lpstr>
      <vt:lpstr>Calcitonine </vt:lpstr>
      <vt:lpstr>Autres dosages biologiques</vt:lpstr>
      <vt:lpstr>Quelles imageries doivent être réalisés devant un nodule thyroïdien? </vt:lpstr>
      <vt:lpstr>Echographie </vt:lpstr>
      <vt:lpstr>Présentation PowerPoint</vt:lpstr>
      <vt:lpstr>Echographie </vt:lpstr>
      <vt:lpstr>Thyroid Imaging Reporting and Data System </vt:lpstr>
      <vt:lpstr>EU-TIRADS 2: lésion bénigne</vt:lpstr>
      <vt:lpstr>EU-TIRADS 3: faible risque de malignité</vt:lpstr>
      <vt:lpstr>EU-TIRADS 4: risque intermédiaire de malignité</vt:lpstr>
      <vt:lpstr>EU-TIRADS 5: haut risque de malignité</vt:lpstr>
      <vt:lpstr>Scanner/IRM? </vt:lpstr>
      <vt:lpstr>Imageries fonctionnelles</vt:lpstr>
      <vt:lpstr>Quand réaliser la cytoponction ? </vt:lpstr>
      <vt:lpstr>Présentation PowerPoint</vt:lpstr>
      <vt:lpstr>Quand réaliser la cytoponction ? </vt:lpstr>
      <vt:lpstr>Quand réaliser la cytoponction ? </vt:lpstr>
      <vt:lpstr>Présentation PowerPoint</vt:lpstr>
      <vt:lpstr> </vt:lpstr>
      <vt:lpstr>Quelle indication pour quelle chirurgie? </vt:lpstr>
      <vt:lpstr>Traitement chirurgical </vt:lpstr>
      <vt:lpstr>Lobo-isthmectomie </vt:lpstr>
      <vt:lpstr>Thyroïdectomie totale </vt:lpstr>
      <vt:lpstr>Présentation PowerPoint</vt:lpstr>
      <vt:lpstr>Présentation PowerPoint</vt:lpstr>
      <vt:lpstr>Présentation PowerPoint</vt:lpstr>
      <vt:lpstr>Merci de votre attention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Prise en charge des nodules thyroïdiens</dc:title>
  <dc:creator>Samuel Dos Santos</dc:creator>
  <cp:lastModifiedBy>Samuel Dos Santos</cp:lastModifiedBy>
  <cp:revision>11</cp:revision>
  <dcterms:created xsi:type="dcterms:W3CDTF">2023-02-12T12:20:29Z</dcterms:created>
  <dcterms:modified xsi:type="dcterms:W3CDTF">2023-03-10T10:38:07Z</dcterms:modified>
</cp:coreProperties>
</file>