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notesMasterIdLst>
    <p:notesMasterId r:id="rId14"/>
  </p:notesMasterIdLst>
  <p:sldIdLst>
    <p:sldId id="256" r:id="rId2"/>
    <p:sldId id="264" r:id="rId3"/>
    <p:sldId id="266" r:id="rId4"/>
    <p:sldId id="274" r:id="rId5"/>
    <p:sldId id="262" r:id="rId6"/>
    <p:sldId id="270" r:id="rId7"/>
    <p:sldId id="265" r:id="rId8"/>
    <p:sldId id="268" r:id="rId9"/>
    <p:sldId id="267" r:id="rId10"/>
    <p:sldId id="269" r:id="rId11"/>
    <p:sldId id="272" r:id="rId12"/>
    <p:sldId id="271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5" d="100"/>
          <a:sy n="75" d="100"/>
        </p:scale>
        <p:origin x="-1176" y="-10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656BB9-11A3-354E-9F47-66CE6698674D}" type="datetimeFigureOut">
              <a:rPr lang="fr-FR" smtClean="0"/>
              <a:t>10/03/23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7424F4-814B-4242-9B9D-9B3DC84B647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3199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6235A-037C-434F-AFD4-1FA5F2E1A6C6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3394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6235A-037C-434F-AFD4-1FA5F2E1A6C6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33948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6235A-037C-434F-AFD4-1FA5F2E1A6C6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33948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6235A-037C-434F-AFD4-1FA5F2E1A6C6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33948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6235A-037C-434F-AFD4-1FA5F2E1A6C6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33948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6235A-037C-434F-AFD4-1FA5F2E1A6C6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33948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6235A-037C-434F-AFD4-1FA5F2E1A6C6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33948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6235A-037C-434F-AFD4-1FA5F2E1A6C6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33948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6235A-037C-434F-AFD4-1FA5F2E1A6C6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33948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46970A9-97EC-44EB-82EE-8DBB160FF76D}" type="datetime1">
              <a:rPr lang="en-US" smtClean="0"/>
              <a:t>10/03/23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665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EDB5A-F1A2-4ABE-A14B-06DDCF7F9413}" type="datetime1">
              <a:rPr lang="en-US" smtClean="0"/>
              <a:t>10/03/23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261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31CA7CA-4E6B-4A8D-B15C-F2AB4267CD59}" type="datetime1">
              <a:rPr lang="en-US" smtClean="0"/>
              <a:t>10/03/23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531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190D-248D-4131-A4F4-B73D401C2A8A}" type="datetime1">
              <a:rPr lang="en-US" smtClean="0"/>
              <a:t>10/03/23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489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6904-A197-4207-ADA9-C2CF51413A21}" type="datetime1">
              <a:rPr lang="en-US" smtClean="0"/>
              <a:t>10/03/23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007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1DBE7-F065-4D0A-BDDF-76BB34D7F35D}" type="datetime1">
              <a:rPr lang="en-US" smtClean="0"/>
              <a:t>10/03/23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7117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85154-2D02-4732-8D01-1D7AED6D0631}" type="datetime1">
              <a:rPr lang="en-US" smtClean="0"/>
              <a:t>10/03/23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022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7F32250A-8873-4FC5-B671-652C9C54710A}" type="datetime1">
              <a:rPr lang="en-US" smtClean="0"/>
              <a:t>10/03/23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60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9700-4ABB-4EF1-B9FD-39B553F3D22A}" type="datetime1">
              <a:rPr lang="en-US" smtClean="0"/>
              <a:t>10/03/23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435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DC1B9-17BC-468B-AB6A-9D7C08B3FEE6}" type="datetime1">
              <a:rPr lang="en-US" smtClean="0"/>
              <a:t>10/03/23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62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6A8D50C-743C-47F4-9D85-29FDA8287C12}" type="datetime1">
              <a:rPr lang="en-US" smtClean="0"/>
              <a:t>10/03/23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950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8C71BB76-58C1-4C35-B58D-4041865E9191}" type="datetime1">
              <a:rPr lang="en-US" smtClean="0"/>
              <a:t>10/03/23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45325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CAT devant UN INCIDENTALOME SURRÉNALIEN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Journée nantaise </a:t>
            </a:r>
            <a:r>
              <a:rPr lang="mr-IN" dirty="0" smtClean="0"/>
              <a:t>–</a:t>
            </a:r>
            <a:r>
              <a:rPr lang="fr-FR" dirty="0" smtClean="0"/>
              <a:t> 10/03/2023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" name="ZoneTexte 4"/>
          <p:cNvSpPr txBox="1"/>
          <p:nvPr/>
        </p:nvSpPr>
        <p:spPr>
          <a:xfrm>
            <a:off x="581191" y="5859597"/>
            <a:ext cx="1467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FFFF"/>
                </a:solidFill>
              </a:rPr>
              <a:t>Julien GILLET  </a:t>
            </a:r>
          </a:p>
        </p:txBody>
      </p:sp>
    </p:spTree>
    <p:extLst>
      <p:ext uri="{BB962C8B-B14F-4D97-AF65-F5344CB8AC3E}">
        <p14:creationId xmlns:p14="http://schemas.microsoft.com/office/powerpoint/2010/main" val="2001386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1B25906-DD52-4316-B2C2-3FA1AA2BD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Cas clinique 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D63CA594-3B59-4EE7-8CDC-CB36DE0F4B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Homme de 36 ans </a:t>
            </a:r>
          </a:p>
          <a:p>
            <a:r>
              <a:rPr lang="fr-FR" dirty="0" smtClean="0"/>
              <a:t>Pas d’antécédent connu</a:t>
            </a:r>
          </a:p>
          <a:p>
            <a:r>
              <a:rPr lang="fr-FR" dirty="0" smtClean="0"/>
              <a:t>Bilan de douleurs abdominales chroniques fluctuantes</a:t>
            </a:r>
          </a:p>
          <a:p>
            <a:r>
              <a:rPr lang="fr-FR" dirty="0" smtClean="0"/>
              <a:t>Fibroscopie et coloscopie normales </a:t>
            </a:r>
          </a:p>
          <a:p>
            <a:r>
              <a:rPr lang="fr-FR" dirty="0" smtClean="0"/>
              <a:t>Scanner abdomino-pelvien</a:t>
            </a:r>
          </a:p>
          <a:p>
            <a:endParaRPr lang="fr-FR" dirty="0" smtClean="0"/>
          </a:p>
          <a:p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7196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="" xmlns:a16="http://schemas.microsoft.com/office/drawing/2014/main" id="{8F404549-B4DC-481C-926C-DED3EF1C585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614406"/>
            <a:ext cx="12192000" cy="624359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7">
            <a:extLst>
              <a:ext uri="{FF2B5EF4-FFF2-40B4-BE49-F238E27FC236}">
                <a16:creationId xmlns="" xmlns:a16="http://schemas.microsoft.com/office/drawing/2014/main" id="{1E8FD5CD-351E-4B06-8B78-BD5102D0090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42377" y="614407"/>
            <a:ext cx="3707477" cy="56117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1255" y="702156"/>
            <a:ext cx="3409783" cy="1013800"/>
          </a:xfrm>
        </p:spPr>
        <p:txBody>
          <a:bodyPr>
            <a:normAutofit/>
          </a:bodyPr>
          <a:lstStyle/>
          <a:p>
            <a:r>
              <a:rPr lang="fr-FR" dirty="0" smtClean="0"/>
              <a:t>Scanner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10558300" y="6400800"/>
            <a:ext cx="1052508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57F1E4F-1CFF-5643-939E-217C01CDF565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pic>
        <p:nvPicPr>
          <p:cNvPr id="7" name="Espace réservé du contenu 6" descr="IMG_5846 - copie.pdf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" r="1052"/>
          <a:stretch/>
        </p:blipFill>
        <p:spPr>
          <a:xfrm>
            <a:off x="4579525" y="3543451"/>
            <a:ext cx="3673477" cy="2882549"/>
          </a:xfrm>
        </p:spPr>
      </p:pic>
      <p:pic>
        <p:nvPicPr>
          <p:cNvPr id="6" name="Image 5" descr="IMG_5844 - copi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525" y="802942"/>
            <a:ext cx="3673477" cy="2755108"/>
          </a:xfrm>
          <a:prstGeom prst="rect">
            <a:avLst/>
          </a:prstGeom>
        </p:spPr>
      </p:pic>
      <p:pic>
        <p:nvPicPr>
          <p:cNvPr id="8" name="Image 7" descr="IMG_5843 - copi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3808" y="2110372"/>
            <a:ext cx="3860474" cy="2895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2479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="" xmlns:a16="http://schemas.microsoft.com/office/drawing/2014/main" id="{8F404549-B4DC-481C-926C-DED3EF1C585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614406"/>
            <a:ext cx="12192000" cy="624359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7">
            <a:extLst>
              <a:ext uri="{FF2B5EF4-FFF2-40B4-BE49-F238E27FC236}">
                <a16:creationId xmlns="" xmlns:a16="http://schemas.microsoft.com/office/drawing/2014/main" id="{1E8FD5CD-351E-4B06-8B78-BD5102D0090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42377" y="614407"/>
            <a:ext cx="3707477" cy="56117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1255" y="702156"/>
            <a:ext cx="3409783" cy="1013800"/>
          </a:xfrm>
        </p:spPr>
        <p:txBody>
          <a:bodyPr>
            <a:normAutofit/>
          </a:bodyPr>
          <a:lstStyle/>
          <a:p>
            <a:r>
              <a:rPr lang="fr-FR" dirty="0" smtClean="0"/>
              <a:t>Scanner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10558300" y="6400800"/>
            <a:ext cx="1052508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57F1E4F-1CFF-5643-939E-217C01CDF565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pic>
        <p:nvPicPr>
          <p:cNvPr id="7" name="Espace réservé du contenu 6" descr="IMG_5846 - copie.pdf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" r="1052"/>
          <a:stretch/>
        </p:blipFill>
        <p:spPr>
          <a:xfrm>
            <a:off x="4579525" y="3543451"/>
            <a:ext cx="3673477" cy="2882549"/>
          </a:xfrm>
        </p:spPr>
      </p:pic>
      <p:pic>
        <p:nvPicPr>
          <p:cNvPr id="6" name="Image 5" descr="IMG_5844 - copi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525" y="802942"/>
            <a:ext cx="3673477" cy="2755108"/>
          </a:xfrm>
          <a:prstGeom prst="rect">
            <a:avLst/>
          </a:prstGeom>
        </p:spPr>
      </p:pic>
      <p:pic>
        <p:nvPicPr>
          <p:cNvPr id="8" name="Image 7" descr="IMG_5843 - copi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3808" y="2110372"/>
            <a:ext cx="3860474" cy="2895356"/>
          </a:xfrm>
          <a:prstGeom prst="rect">
            <a:avLst/>
          </a:prstGeom>
        </p:spPr>
      </p:pic>
      <p:sp>
        <p:nvSpPr>
          <p:cNvPr id="3" name="Flèche vers la droite 2"/>
          <p:cNvSpPr/>
          <p:nvPr/>
        </p:nvSpPr>
        <p:spPr>
          <a:xfrm>
            <a:off x="4637913" y="2409839"/>
            <a:ext cx="1372101" cy="177112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lèche vers la droite 9"/>
          <p:cNvSpPr/>
          <p:nvPr/>
        </p:nvSpPr>
        <p:spPr>
          <a:xfrm>
            <a:off x="8253002" y="3817775"/>
            <a:ext cx="1372101" cy="177112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lèche vers la droite 10"/>
          <p:cNvSpPr/>
          <p:nvPr/>
        </p:nvSpPr>
        <p:spPr>
          <a:xfrm>
            <a:off x="4417227" y="5181913"/>
            <a:ext cx="1372101" cy="177112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39881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1B25906-DD52-4316-B2C2-3FA1AA2BD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Définitions </a:t>
            </a:r>
            <a:r>
              <a:rPr lang="mr-IN" dirty="0" smtClean="0"/>
              <a:t>–</a:t>
            </a:r>
            <a:r>
              <a:rPr lang="fr-FR" dirty="0" smtClean="0"/>
              <a:t> Epidémiologie 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D63CA594-3B59-4EE7-8CDC-CB36DE0F4B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FR" dirty="0" err="1" smtClean="0"/>
              <a:t>Incidentalome</a:t>
            </a:r>
            <a:r>
              <a:rPr lang="fr-FR" dirty="0" smtClean="0"/>
              <a:t> surrénalien = masse surrénalienne supérieure à 1cm découverte fortuitement sur une imagerie abdominale </a:t>
            </a:r>
          </a:p>
          <a:p>
            <a:endParaRPr lang="fr-FR" dirty="0" smtClean="0"/>
          </a:p>
          <a:p>
            <a:r>
              <a:rPr lang="fr-FR" dirty="0" smtClean="0">
                <a:latin typeface="+mj-lt"/>
              </a:rPr>
              <a:t>Epidémiologie </a:t>
            </a:r>
            <a:r>
              <a:rPr lang="fr-FR" dirty="0" smtClean="0"/>
              <a:t>:</a:t>
            </a:r>
            <a:endParaRPr lang="fr-FR" dirty="0"/>
          </a:p>
          <a:p>
            <a:pPr lvl="1"/>
            <a:r>
              <a:rPr lang="fr-FR" dirty="0" smtClean="0"/>
              <a:t>Séries radiologiques : 4% à 50 ans, 0,4 à 4,5%</a:t>
            </a:r>
          </a:p>
          <a:p>
            <a:pPr lvl="1"/>
            <a:r>
              <a:rPr lang="fr-FR" dirty="0" smtClean="0"/>
              <a:t>Séries autopsies 2 à 9%</a:t>
            </a:r>
          </a:p>
          <a:p>
            <a:pPr lvl="1"/>
            <a:r>
              <a:rPr lang="fr-FR" dirty="0" smtClean="0"/>
              <a:t>Extrêmement rares chez enfants et adolescents </a:t>
            </a:r>
            <a:endParaRPr lang="fr-FR" dirty="0">
              <a:latin typeface="+mj-lt"/>
            </a:endParaRPr>
          </a:p>
          <a:p>
            <a:pPr lvl="1"/>
            <a:r>
              <a:rPr lang="fr-FR" dirty="0" smtClean="0">
                <a:latin typeface="+mj-lt"/>
              </a:rPr>
              <a:t>85% des cas unilatéraux</a:t>
            </a:r>
          </a:p>
          <a:p>
            <a:pPr lvl="1"/>
            <a:endParaRPr lang="fr-FR" dirty="0" smtClean="0">
              <a:latin typeface="+mj-lt"/>
            </a:endParaRPr>
          </a:p>
          <a:p>
            <a:r>
              <a:rPr lang="fr-FR" dirty="0" smtClean="0"/>
              <a:t>Prévalence augmente avec âge, obésité, diabète et HTA </a:t>
            </a:r>
          </a:p>
          <a:p>
            <a:endParaRPr lang="fr-FR" dirty="0" smtClean="0"/>
          </a:p>
          <a:p>
            <a:r>
              <a:rPr lang="fr-FR" dirty="0" smtClean="0">
                <a:latin typeface="+mj-lt"/>
              </a:rPr>
              <a:t>Etiologies : ACS (70%),  ACIC (8%), Phéochromocytome (5%), CS (4%), Métastases (2%), Conn (2%)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0816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1B25906-DD52-4316-B2C2-3FA1AA2BD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Cas clinique 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D63CA594-3B59-4EE7-8CDC-CB36DE0F4B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Homme de 36 ans </a:t>
            </a:r>
          </a:p>
          <a:p>
            <a:r>
              <a:rPr lang="fr-FR" dirty="0" smtClean="0"/>
              <a:t>Pas antécédent connu</a:t>
            </a:r>
          </a:p>
          <a:p>
            <a:r>
              <a:rPr lang="fr-FR" dirty="0" smtClean="0"/>
              <a:t>Bilan de douleurs abdominales chroniques fluctuantes</a:t>
            </a:r>
          </a:p>
          <a:p>
            <a:r>
              <a:rPr lang="fr-FR" dirty="0" smtClean="0"/>
              <a:t>Fibroscopie et coloscopie normales</a:t>
            </a:r>
          </a:p>
          <a:p>
            <a:r>
              <a:rPr lang="fr-FR" b="1" dirty="0" smtClean="0"/>
              <a:t>Scanner abdomino-pelvien retrouvant un </a:t>
            </a:r>
            <a:r>
              <a:rPr lang="fr-FR" b="1" dirty="0" err="1" smtClean="0"/>
              <a:t>incidentalome</a:t>
            </a:r>
            <a:r>
              <a:rPr lang="fr-FR" b="1" dirty="0" smtClean="0"/>
              <a:t> surrénalien droit</a:t>
            </a:r>
          </a:p>
          <a:p>
            <a:endParaRPr lang="fr-FR" b="1" dirty="0" smtClean="0"/>
          </a:p>
          <a:p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7736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1B25906-DD52-4316-B2C2-3FA1AA2BD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Imagerie 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D63CA594-3B59-4EE7-8CDC-CB36DE0F4B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b="1" dirty="0" smtClean="0"/>
              <a:t>REFAIRE UN SCANNER DÉDIÉ AUX SURRÉNALES </a:t>
            </a:r>
          </a:p>
          <a:p>
            <a:pPr lvl="1"/>
            <a:r>
              <a:rPr lang="fr-FR" dirty="0" smtClean="0"/>
              <a:t>Temps sans injection</a:t>
            </a:r>
            <a:endParaRPr lang="fr-FR" dirty="0"/>
          </a:p>
          <a:p>
            <a:pPr lvl="1"/>
            <a:r>
              <a:rPr lang="fr-FR" dirty="0" smtClean="0"/>
              <a:t>Temps avec injection (artériel et tardif) </a:t>
            </a:r>
          </a:p>
          <a:p>
            <a:pPr lvl="1"/>
            <a:r>
              <a:rPr lang="fr-FR" dirty="0" smtClean="0"/>
              <a:t>Wash out (%) </a:t>
            </a:r>
            <a:endParaRPr lang="fr-FR" dirty="0"/>
          </a:p>
          <a:p>
            <a:endParaRPr lang="fr-FR" dirty="0" smtClean="0"/>
          </a:p>
          <a:p>
            <a:pPr marL="0" indent="0">
              <a:buNone/>
            </a:pPr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996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1B25906-DD52-4316-B2C2-3FA1AA2BD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Anamnèse </a:t>
            </a:r>
            <a:r>
              <a:rPr lang="mr-IN" dirty="0" smtClean="0"/>
              <a:t>–</a:t>
            </a:r>
            <a:r>
              <a:rPr lang="fr-FR" dirty="0" smtClean="0"/>
              <a:t> Examen clinique  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D63CA594-3B59-4EE7-8CDC-CB36DE0F4B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Anamnèse </a:t>
            </a:r>
            <a:r>
              <a:rPr lang="fr-FR" dirty="0"/>
              <a:t>:</a:t>
            </a:r>
          </a:p>
          <a:p>
            <a:pPr lvl="1"/>
            <a:r>
              <a:rPr lang="fr-FR" dirty="0" smtClean="0"/>
              <a:t>Recherche antécédents personnels (cancer) et familiaux</a:t>
            </a:r>
            <a:endParaRPr lang="fr-FR" dirty="0"/>
          </a:p>
          <a:p>
            <a:pPr lvl="1"/>
            <a:r>
              <a:rPr lang="fr-FR" dirty="0" smtClean="0"/>
              <a:t>Néoplasie endocrinienne multiples (2A et 2B)</a:t>
            </a:r>
          </a:p>
          <a:p>
            <a:pPr lvl="1"/>
            <a:r>
              <a:rPr lang="fr-FR" dirty="0" smtClean="0"/>
              <a:t>Recherche symptômes évocateurs (triade de Ménard, </a:t>
            </a:r>
            <a:r>
              <a:rPr lang="fr-FR" dirty="0" err="1" smtClean="0"/>
              <a:t>etc</a:t>
            </a:r>
            <a:r>
              <a:rPr lang="fr-FR" dirty="0" smtClean="0"/>
              <a:t>) </a:t>
            </a:r>
          </a:p>
          <a:p>
            <a:pPr lvl="1"/>
            <a:endParaRPr lang="fr-FR" dirty="0"/>
          </a:p>
          <a:p>
            <a:r>
              <a:rPr lang="fr-FR" dirty="0" smtClean="0"/>
              <a:t>Clinique : </a:t>
            </a:r>
            <a:r>
              <a:rPr lang="fr-FR" dirty="0"/>
              <a:t> p</a:t>
            </a:r>
            <a:r>
              <a:rPr lang="fr-FR" dirty="0" smtClean="0"/>
              <a:t>ression artérielle, pouls </a:t>
            </a:r>
            <a:endParaRPr lang="fr-FR" dirty="0"/>
          </a:p>
          <a:p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6454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1B25906-DD52-4316-B2C2-3FA1AA2BD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Bilan biologique 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D63CA594-3B59-4EE7-8CDC-CB36DE0F4B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Glycémie </a:t>
            </a:r>
          </a:p>
          <a:p>
            <a:r>
              <a:rPr lang="fr-FR" dirty="0" smtClean="0"/>
              <a:t>Ionogramme sanguin : kaliémie </a:t>
            </a:r>
          </a:p>
          <a:p>
            <a:r>
              <a:rPr lang="fr-FR" dirty="0" smtClean="0"/>
              <a:t>Cortisol Libre Urinaire </a:t>
            </a:r>
            <a:r>
              <a:rPr lang="fr-FR" dirty="0"/>
              <a:t>(urines de 24 heures) </a:t>
            </a:r>
            <a:endParaRPr lang="fr-FR" dirty="0" smtClean="0"/>
          </a:p>
          <a:p>
            <a:r>
              <a:rPr lang="fr-FR" dirty="0" smtClean="0"/>
              <a:t>Dérivés </a:t>
            </a:r>
            <a:r>
              <a:rPr lang="fr-FR" dirty="0" err="1" smtClean="0"/>
              <a:t>méthoxylés</a:t>
            </a:r>
            <a:r>
              <a:rPr lang="fr-FR" dirty="0" smtClean="0"/>
              <a:t> urinaires (urines de 24 heures)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7349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1B25906-DD52-4316-B2C2-3FA1AA2BD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Indications chirurgicales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D63CA594-3B59-4EE7-8CDC-CB36DE0F4B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Incidentalomes secrétants</a:t>
            </a:r>
            <a:endParaRPr lang="fr-FR" dirty="0"/>
          </a:p>
          <a:p>
            <a:pPr lvl="1"/>
            <a:endParaRPr lang="fr-FR" dirty="0"/>
          </a:p>
          <a:p>
            <a:r>
              <a:rPr lang="fr-FR" dirty="0" smtClean="0"/>
              <a:t>Incidentalomes non secrétants : </a:t>
            </a:r>
            <a:endParaRPr lang="fr-FR" dirty="0"/>
          </a:p>
          <a:p>
            <a:pPr lvl="1"/>
            <a:r>
              <a:rPr lang="fr-FR" dirty="0" smtClean="0"/>
              <a:t>Taille &lt;4cm (&lt; 2%), entre 4 et 6cm (6%), &gt; 6cm (25%)</a:t>
            </a:r>
          </a:p>
          <a:p>
            <a:pPr lvl="1"/>
            <a:r>
              <a:rPr lang="fr-FR" dirty="0" smtClean="0"/>
              <a:t>Aspect </a:t>
            </a:r>
            <a:r>
              <a:rPr lang="fr-FR" dirty="0" err="1" smtClean="0"/>
              <a:t>scannographique</a:t>
            </a:r>
            <a:endParaRPr lang="fr-FR" dirty="0"/>
          </a:p>
          <a:p>
            <a:pPr lvl="1"/>
            <a:r>
              <a:rPr lang="fr-FR" dirty="0" smtClean="0"/>
              <a:t>DS &lt; ou &gt; 10 UH</a:t>
            </a:r>
          </a:p>
          <a:p>
            <a:pPr lvl="1"/>
            <a:r>
              <a:rPr lang="fr-FR" dirty="0" smtClean="0"/>
              <a:t>Wash </a:t>
            </a:r>
            <a:r>
              <a:rPr lang="fr-FR" smtClean="0"/>
              <a:t>out </a:t>
            </a:r>
            <a:r>
              <a:rPr lang="fr-FR" dirty="0"/>
              <a:t>&gt;</a:t>
            </a:r>
            <a:r>
              <a:rPr lang="fr-FR" smtClean="0"/>
              <a:t> </a:t>
            </a:r>
            <a:r>
              <a:rPr lang="fr-FR" dirty="0"/>
              <a:t>40%, &gt;60% </a:t>
            </a:r>
            <a:endParaRPr lang="fr-FR" dirty="0" smtClean="0"/>
          </a:p>
          <a:p>
            <a:pPr lvl="1"/>
            <a:r>
              <a:rPr lang="fr-FR" dirty="0" smtClean="0"/>
              <a:t>TEP SCAN</a:t>
            </a:r>
          </a:p>
          <a:p>
            <a:pPr lvl="1"/>
            <a:endParaRPr lang="fr-FR" dirty="0"/>
          </a:p>
          <a:p>
            <a:r>
              <a:rPr lang="fr-FR" dirty="0" smtClean="0"/>
              <a:t>Après discussion en staff médico-chirurgical</a:t>
            </a:r>
            <a:endParaRPr lang="fr-FR" dirty="0"/>
          </a:p>
          <a:p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78085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1B25906-DD52-4316-B2C2-3FA1AA2BD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CAS Clinique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D63CA594-3B59-4EE7-8CDC-CB36DE0F4B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1200" dirty="0"/>
              <a:t>Homme de 36 ans </a:t>
            </a:r>
          </a:p>
          <a:p>
            <a:r>
              <a:rPr lang="fr-FR" sz="1200" dirty="0"/>
              <a:t>Pas antécédent connu</a:t>
            </a:r>
          </a:p>
          <a:p>
            <a:r>
              <a:rPr lang="fr-FR" sz="1200" dirty="0"/>
              <a:t>Bilan de douleurs abdominales chroniques fluctuantes</a:t>
            </a:r>
          </a:p>
          <a:p>
            <a:r>
              <a:rPr lang="fr-FR" sz="1200" dirty="0"/>
              <a:t>Fibroscopie et coloscopie normales</a:t>
            </a:r>
          </a:p>
          <a:p>
            <a:r>
              <a:rPr lang="fr-FR" sz="1200" dirty="0"/>
              <a:t>Scanner abdomino-pelvien retrouvant un </a:t>
            </a:r>
            <a:r>
              <a:rPr lang="fr-FR" sz="1200" dirty="0" err="1"/>
              <a:t>incidentalome</a:t>
            </a:r>
            <a:r>
              <a:rPr lang="fr-FR" sz="1200" dirty="0"/>
              <a:t> </a:t>
            </a:r>
            <a:r>
              <a:rPr lang="fr-FR" sz="1200" dirty="0" smtClean="0"/>
              <a:t>surrénalien :</a:t>
            </a:r>
          </a:p>
          <a:p>
            <a:pPr lvl="1"/>
            <a:r>
              <a:rPr lang="fr-FR" sz="1200" dirty="0" smtClean="0"/>
              <a:t>Hétérogène</a:t>
            </a:r>
          </a:p>
          <a:p>
            <a:pPr lvl="1"/>
            <a:r>
              <a:rPr lang="fr-FR" sz="1200" dirty="0" smtClean="0"/>
              <a:t>Taille : 4,1cm</a:t>
            </a:r>
          </a:p>
          <a:p>
            <a:pPr lvl="1"/>
            <a:r>
              <a:rPr lang="fr-FR" sz="1200" dirty="0" smtClean="0"/>
              <a:t>DS </a:t>
            </a:r>
            <a:r>
              <a:rPr lang="fr-FR" sz="1200" smtClean="0"/>
              <a:t>: 30 </a:t>
            </a:r>
            <a:r>
              <a:rPr lang="fr-FR" sz="1200" dirty="0" smtClean="0"/>
              <a:t>UH</a:t>
            </a:r>
            <a:endParaRPr lang="fr-FR" sz="1200" dirty="0"/>
          </a:p>
          <a:p>
            <a:pPr lvl="1"/>
            <a:r>
              <a:rPr lang="fr-FR" sz="1200" dirty="0" smtClean="0"/>
              <a:t>Wash out : 32%</a:t>
            </a:r>
          </a:p>
          <a:p>
            <a:r>
              <a:rPr lang="fr-FR" sz="1200" dirty="0" smtClean="0"/>
              <a:t>Non secrétant</a:t>
            </a:r>
            <a:endParaRPr lang="fr-FR" sz="1200" dirty="0"/>
          </a:p>
          <a:p>
            <a:endParaRPr lang="fr-FR" sz="1200" dirty="0"/>
          </a:p>
          <a:p>
            <a:r>
              <a:rPr lang="fr-FR" b="1" dirty="0" smtClean="0"/>
              <a:t>L’opère t’on ?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5" name="Image 4" descr="IMG_5843 - copi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6854" y="1975082"/>
            <a:ext cx="6186875" cy="4640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6118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1B25906-DD52-4316-B2C2-3FA1AA2BD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3585393"/>
            <a:ext cx="11029616" cy="565291"/>
          </a:xfrm>
        </p:spPr>
        <p:txBody>
          <a:bodyPr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Merci de  votre  attention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6" name="ZoneTexte 5"/>
          <p:cNvSpPr txBox="1"/>
          <p:nvPr/>
        </p:nvSpPr>
        <p:spPr>
          <a:xfrm>
            <a:off x="3409375" y="839283"/>
            <a:ext cx="53623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dirty="0" smtClean="0">
                <a:solidFill>
                  <a:schemeClr val="bg1"/>
                </a:solidFill>
              </a:rPr>
              <a:t>CAT devant un </a:t>
            </a:r>
            <a:r>
              <a:rPr lang="fr-FR" sz="2400" dirty="0" err="1" smtClean="0">
                <a:solidFill>
                  <a:schemeClr val="bg1"/>
                </a:solidFill>
              </a:rPr>
              <a:t>incidentalome</a:t>
            </a:r>
            <a:r>
              <a:rPr lang="fr-FR" sz="2400" dirty="0" smtClean="0">
                <a:solidFill>
                  <a:schemeClr val="bg1"/>
                </a:solidFill>
              </a:rPr>
              <a:t> surrénalien</a:t>
            </a:r>
          </a:p>
          <a:p>
            <a:pPr algn="ctr"/>
            <a:r>
              <a:rPr lang="fr-FR" sz="2400" dirty="0" smtClean="0">
                <a:solidFill>
                  <a:schemeClr val="bg1"/>
                </a:solidFill>
              </a:rPr>
              <a:t>Julien Gillet</a:t>
            </a:r>
          </a:p>
        </p:txBody>
      </p:sp>
    </p:spTree>
    <p:extLst>
      <p:ext uri="{BB962C8B-B14F-4D97-AF65-F5344CB8AC3E}">
        <p14:creationId xmlns:p14="http://schemas.microsoft.com/office/powerpoint/2010/main" val="281137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heme diaporama">
  <a:themeElements>
    <a:clrScheme name="Dividende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e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 diaporama.thmx</Template>
  <TotalTime>36421</TotalTime>
  <Words>386</Words>
  <Application>Microsoft Macintosh PowerPoint</Application>
  <PresentationFormat>Personnalisé</PresentationFormat>
  <Paragraphs>94</Paragraphs>
  <Slides>12</Slides>
  <Notes>9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3" baseType="lpstr">
      <vt:lpstr>theme diaporama</vt:lpstr>
      <vt:lpstr>CAT devant UN INCIDENTALOME SURRÉNALIEN</vt:lpstr>
      <vt:lpstr>Cas clinique </vt:lpstr>
      <vt:lpstr>Scanner </vt:lpstr>
      <vt:lpstr>Scanner </vt:lpstr>
      <vt:lpstr>Définitions – Epidémiologie </vt:lpstr>
      <vt:lpstr>Cas clinique </vt:lpstr>
      <vt:lpstr>Imagerie </vt:lpstr>
      <vt:lpstr>Anamnèse – Examen clinique  </vt:lpstr>
      <vt:lpstr>Bilan biologique </vt:lpstr>
      <vt:lpstr>Indications chirurgicales</vt:lpstr>
      <vt:lpstr>CAS Clinique</vt:lpstr>
      <vt:lpstr>Merci de  votre  attention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Julien Gillet</dc:creator>
  <cp:lastModifiedBy>Julien Gillet</cp:lastModifiedBy>
  <cp:revision>60</cp:revision>
  <dcterms:created xsi:type="dcterms:W3CDTF">2023-02-07T13:10:13Z</dcterms:created>
  <dcterms:modified xsi:type="dcterms:W3CDTF">2023-03-10T10:18:15Z</dcterms:modified>
</cp:coreProperties>
</file>