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notesMasterIdLst>
    <p:notesMasterId r:id="rId27"/>
  </p:notesMasterIdLst>
  <p:sldIdLst>
    <p:sldId id="256" r:id="rId2"/>
    <p:sldId id="257" r:id="rId3"/>
    <p:sldId id="258" r:id="rId4"/>
    <p:sldId id="274" r:id="rId5"/>
    <p:sldId id="259" r:id="rId6"/>
    <p:sldId id="260" r:id="rId7"/>
    <p:sldId id="261" r:id="rId8"/>
    <p:sldId id="271" r:id="rId9"/>
    <p:sldId id="270" r:id="rId10"/>
    <p:sldId id="262" r:id="rId11"/>
    <p:sldId id="276" r:id="rId12"/>
    <p:sldId id="277" r:id="rId13"/>
    <p:sldId id="278" r:id="rId14"/>
    <p:sldId id="280" r:id="rId15"/>
    <p:sldId id="281" r:id="rId16"/>
    <p:sldId id="282" r:id="rId17"/>
    <p:sldId id="283" r:id="rId18"/>
    <p:sldId id="284" r:id="rId19"/>
    <p:sldId id="266" r:id="rId20"/>
    <p:sldId id="267" r:id="rId21"/>
    <p:sldId id="268" r:id="rId22"/>
    <p:sldId id="285" r:id="rId23"/>
    <p:sldId id="273" r:id="rId24"/>
    <p:sldId id="269" r:id="rId25"/>
    <p:sldId id="28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93" autoAdjust="0"/>
    <p:restoredTop sz="86413" autoAdjust="0"/>
  </p:normalViewPr>
  <p:slideViewPr>
    <p:cSldViewPr snapToGrid="0" snapToObjects="1">
      <p:cViewPr varScale="1">
        <p:scale>
          <a:sx n="80" d="100"/>
          <a:sy n="80" d="100"/>
        </p:scale>
        <p:origin x="1720"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B1698E-5AA1-274D-8CAB-C2BF6C23202B}" type="datetimeFigureOut">
              <a:rPr lang="fr-FR" smtClean="0"/>
              <a:t>08/03/2023</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730E3-2AAA-1646-BF20-E892C11C1067}" type="slidenum">
              <a:rPr lang="fr-FR" smtClean="0"/>
              <a:t>‹N°›</a:t>
            </a:fld>
            <a:endParaRPr lang="fr-FR"/>
          </a:p>
        </p:txBody>
      </p:sp>
    </p:spTree>
    <p:extLst>
      <p:ext uri="{BB962C8B-B14F-4D97-AF65-F5344CB8AC3E}">
        <p14:creationId xmlns:p14="http://schemas.microsoft.com/office/powerpoint/2010/main" val="309146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06730E3-2AAA-1646-BF20-E892C11C1067}" type="slidenum">
              <a:rPr lang="fr-FR" smtClean="0"/>
              <a:t>23</a:t>
            </a:fld>
            <a:endParaRPr lang="fr-FR"/>
          </a:p>
        </p:txBody>
      </p:sp>
    </p:spTree>
    <p:extLst>
      <p:ext uri="{BB962C8B-B14F-4D97-AF65-F5344CB8AC3E}">
        <p14:creationId xmlns:p14="http://schemas.microsoft.com/office/powerpoint/2010/main" val="3493785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fr-FR"/>
              <a:t>Modifiez le style du titre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3/8/23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3/8/23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fr-FR"/>
              <a:t>Modifiez le style du titre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1160EA64-D806-43AC-9DF2-F8C432F32B4C}" type="datetimeFigureOut">
              <a:rPr lang="en-US" dirty="0"/>
              <a:t>3/8/23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3/8/23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583436" y="3143250"/>
            <a:ext cx="4270248" cy="25967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7" name="Date Placeholder 6"/>
          <p:cNvSpPr>
            <a:spLocks noGrp="1"/>
          </p:cNvSpPr>
          <p:nvPr>
            <p:ph type="dt" sz="half" idx="10"/>
          </p:nvPr>
        </p:nvSpPr>
        <p:spPr/>
        <p:txBody>
          <a:bodyPr/>
          <a:lstStyle/>
          <a:p>
            <a:fld id="{4F7D4976-E339-4826-83B7-FBD03F55ECF8}" type="datetimeFigureOut">
              <a:rPr lang="en-US" dirty="0"/>
              <a:t>3/8/23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a:t>
            </a:fld>
            <a:endParaRPr lang="en-US" dirty="0"/>
          </a:p>
        </p:txBody>
      </p:sp>
      <p:sp>
        <p:nvSpPr>
          <p:cNvPr id="10" name="Title 9"/>
          <p:cNvSpPr>
            <a:spLocks noGrp="1"/>
          </p:cNvSpPr>
          <p:nvPr>
            <p:ph type="title"/>
          </p:nvPr>
        </p:nvSpPr>
        <p:spPr/>
        <p:txBody>
          <a:bodyPr/>
          <a:lstStyle/>
          <a:p>
            <a:r>
              <a:rPr lang="fr-FR"/>
              <a:t>Modifiez le style du titre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3/8/23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3/8/23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fr-FR"/>
              <a:t>Modifiez le style du titre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9" name="Date Placeholder 8"/>
          <p:cNvSpPr>
            <a:spLocks noGrp="1"/>
          </p:cNvSpPr>
          <p:nvPr>
            <p:ph type="dt" sz="half" idx="10"/>
          </p:nvPr>
        </p:nvSpPr>
        <p:spPr/>
        <p:txBody>
          <a:bodyPr/>
          <a:lstStyle/>
          <a:p>
            <a:fld id="{D1BE4249-C0D0-4B06-8692-E8BB871AF643}" type="datetimeFigureOut">
              <a:rPr lang="en-US" dirty="0"/>
              <a:t>3/8/23</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3/8/23</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3/8/23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3/8/23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3/8/23</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pubmed.ncbi.nlm.nih.gov/?term=Hunt+JP&amp;cauthor_id=12455788" TargetMode="External"/><Relationship Id="rId3" Type="http://schemas.openxmlformats.org/officeDocument/2006/relationships/hyperlink" Target="https://pubmed.ncbi.nlm.nih.gov/?term=Duchesne+JC&amp;cauthor_id=12455788" TargetMode="External"/><Relationship Id="rId7" Type="http://schemas.openxmlformats.org/officeDocument/2006/relationships/hyperlink" Target="https://pubmed.ncbi.nlm.nih.gov/?term=Boyle+M&amp;cauthor_id=12455788"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pubmed.ncbi.nlm.nih.gov/?term=Weintraub+SL&amp;cauthor_id=12455788" TargetMode="External"/><Relationship Id="rId5" Type="http://schemas.openxmlformats.org/officeDocument/2006/relationships/hyperlink" Target="https://pubmed.ncbi.nlm.nih.gov/?term=Wang+YZ&amp;cauthor_id=12455788" TargetMode="External"/><Relationship Id="rId4" Type="http://schemas.openxmlformats.org/officeDocument/2006/relationships/hyperlink" Target="https://pubmed.ncbi.nlm.nih.gov/12455788/#affiliation-1" TargetMode="External"/><Relationship Id="rId9" Type="http://schemas.openxmlformats.org/officeDocument/2006/relationships/hyperlink" Target="https://pubmed.ncbi.nlm.nih.gov/?term=Beck%20SJ%5BAuthor%5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5DA67D-6B69-EB4E-64C7-5866A9ACCBBF}"/>
              </a:ext>
            </a:extLst>
          </p:cNvPr>
          <p:cNvSpPr>
            <a:spLocks noGrp="1"/>
          </p:cNvSpPr>
          <p:nvPr>
            <p:ph type="ctrTitle"/>
          </p:nvPr>
        </p:nvSpPr>
        <p:spPr/>
        <p:txBody>
          <a:bodyPr/>
          <a:lstStyle/>
          <a:p>
            <a:r>
              <a:rPr lang="fr-FR" b="1" dirty="0"/>
              <a:t>URGENCES BARIATRIQUES</a:t>
            </a:r>
          </a:p>
        </p:txBody>
      </p:sp>
      <p:sp>
        <p:nvSpPr>
          <p:cNvPr id="3" name="Sous-titre 2">
            <a:extLst>
              <a:ext uri="{FF2B5EF4-FFF2-40B4-BE49-F238E27FC236}">
                <a16:creationId xmlns:a16="http://schemas.microsoft.com/office/drawing/2014/main" id="{6B07CCFD-E05C-92E2-C14D-4390021EE917}"/>
              </a:ext>
            </a:extLst>
          </p:cNvPr>
          <p:cNvSpPr>
            <a:spLocks noGrp="1"/>
          </p:cNvSpPr>
          <p:nvPr>
            <p:ph type="subTitle" idx="1"/>
          </p:nvPr>
        </p:nvSpPr>
        <p:spPr/>
        <p:txBody>
          <a:bodyPr>
            <a:normAutofit fontScale="77500" lnSpcReduction="20000"/>
          </a:bodyPr>
          <a:lstStyle/>
          <a:p>
            <a:r>
              <a:rPr lang="fr-FR" sz="2800" b="1" dirty="0"/>
              <a:t>CAS CLINIQUE</a:t>
            </a:r>
          </a:p>
          <a:p>
            <a:r>
              <a:rPr lang="fr-FR" dirty="0"/>
              <a:t>Journée HUGO – 10/03/2023 </a:t>
            </a:r>
          </a:p>
          <a:p>
            <a:r>
              <a:rPr lang="fr-FR" dirty="0"/>
              <a:t>Alexandra THOMIERES – interne en chirurgie digestive au CHU de NANTES</a:t>
            </a:r>
          </a:p>
        </p:txBody>
      </p:sp>
    </p:spTree>
    <p:extLst>
      <p:ext uri="{BB962C8B-B14F-4D97-AF65-F5344CB8AC3E}">
        <p14:creationId xmlns:p14="http://schemas.microsoft.com/office/powerpoint/2010/main" val="339879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à coins arrondis 5"/>
          <p:cNvSpPr/>
          <p:nvPr/>
        </p:nvSpPr>
        <p:spPr>
          <a:xfrm>
            <a:off x="387179" y="329514"/>
            <a:ext cx="5715000" cy="6161902"/>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à coins arrondis 4"/>
          <p:cNvSpPr/>
          <p:nvPr/>
        </p:nvSpPr>
        <p:spPr>
          <a:xfrm>
            <a:off x="6516130" y="1664042"/>
            <a:ext cx="5231028" cy="4102443"/>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4E55587A-4F16-9CE1-13CE-60D9848BD882}"/>
              </a:ext>
            </a:extLst>
          </p:cNvPr>
          <p:cNvSpPr>
            <a:spLocks noGrp="1"/>
          </p:cNvSpPr>
          <p:nvPr>
            <p:ph idx="1"/>
          </p:nvPr>
        </p:nvSpPr>
        <p:spPr>
          <a:xfrm>
            <a:off x="650787" y="749185"/>
            <a:ext cx="5344300" cy="5470382"/>
          </a:xfrm>
          <a:ln w="28575" cap="rnd">
            <a:noFill/>
          </a:ln>
        </p:spPr>
        <p:txBody>
          <a:bodyPr>
            <a:normAutofit fontScale="85000" lnSpcReduction="10000"/>
          </a:bodyPr>
          <a:lstStyle/>
          <a:p>
            <a:r>
              <a:rPr lang="fr-FR" sz="2600" b="1" dirty="0"/>
              <a:t>Patiente</a:t>
            </a:r>
            <a:r>
              <a:rPr lang="fr-FR" sz="2600" dirty="0"/>
              <a:t> de </a:t>
            </a:r>
            <a:r>
              <a:rPr lang="fr-FR" sz="2600" b="1" dirty="0"/>
              <a:t>55 ans</a:t>
            </a:r>
          </a:p>
          <a:p>
            <a:endParaRPr lang="fr-FR" sz="2600" dirty="0"/>
          </a:p>
          <a:p>
            <a:r>
              <a:rPr lang="fr-FR" sz="2600" u="sng" dirty="0"/>
              <a:t>ANTÉCÉDENTS</a:t>
            </a:r>
            <a:r>
              <a:rPr lang="fr-FR" sz="2600" dirty="0"/>
              <a:t> : </a:t>
            </a:r>
          </a:p>
          <a:p>
            <a:pPr lvl="1">
              <a:buFontTx/>
              <a:buChar char="-"/>
            </a:pPr>
            <a:r>
              <a:rPr lang="fr-FR" sz="2400" b="1" dirty="0"/>
              <a:t>Anneau gastrique en 2008</a:t>
            </a:r>
          </a:p>
          <a:p>
            <a:pPr lvl="1">
              <a:buFontTx/>
              <a:buChar char="-"/>
            </a:pPr>
            <a:r>
              <a:rPr lang="fr-FR" sz="2400" dirty="0"/>
              <a:t>Hypothyroïdie</a:t>
            </a:r>
          </a:p>
          <a:p>
            <a:pPr lvl="1">
              <a:buFontTx/>
              <a:buChar char="-"/>
            </a:pPr>
            <a:r>
              <a:rPr lang="fr-FR" sz="2400" dirty="0"/>
              <a:t>Tabagisme actif</a:t>
            </a:r>
          </a:p>
          <a:p>
            <a:pPr lvl="1">
              <a:buFontTx/>
              <a:buChar char="-"/>
            </a:pPr>
            <a:endParaRPr lang="fr-FR" sz="2600" dirty="0"/>
          </a:p>
          <a:p>
            <a:r>
              <a:rPr lang="fr-FR" sz="2600" dirty="0"/>
              <a:t>Echec de l’anneau avec reprise de poids :</a:t>
            </a:r>
          </a:p>
          <a:p>
            <a:pPr lvl="1">
              <a:buFontTx/>
              <a:buChar char="-"/>
            </a:pPr>
            <a:r>
              <a:rPr lang="fr-FR" sz="2400" dirty="0"/>
              <a:t>Perte d’excès de poids : 9,1% </a:t>
            </a:r>
          </a:p>
          <a:p>
            <a:pPr lvl="1">
              <a:buFontTx/>
              <a:buChar char="-"/>
            </a:pPr>
            <a:r>
              <a:rPr lang="fr-FR" sz="2400" dirty="0"/>
              <a:t>IMC 39 kg/m</a:t>
            </a:r>
            <a:r>
              <a:rPr lang="fr-FR" sz="2400" baseline="30000" dirty="0"/>
              <a:t>2  </a:t>
            </a:r>
            <a:r>
              <a:rPr lang="fr-FR" sz="2400" i="1" dirty="0"/>
              <a:t>(112 kg pour 169cm)</a:t>
            </a:r>
          </a:p>
          <a:p>
            <a:pPr lvl="1">
              <a:buFontTx/>
              <a:buChar char="-"/>
            </a:pPr>
            <a:r>
              <a:rPr lang="fr-FR" sz="2400" dirty="0"/>
              <a:t>Syndrome d’hypoventilation alvéolaire</a:t>
            </a:r>
          </a:p>
          <a:p>
            <a:pPr lvl="1">
              <a:buFontTx/>
              <a:buChar char="-"/>
            </a:pPr>
            <a:endParaRPr lang="fr-FR" sz="2600" dirty="0"/>
          </a:p>
          <a:p>
            <a:pPr marL="0" indent="0">
              <a:buNone/>
            </a:pPr>
            <a:r>
              <a:rPr lang="fr-FR" sz="2600" dirty="0"/>
              <a:t>RCP : Conversion en By-pass gastrique</a:t>
            </a:r>
          </a:p>
          <a:p>
            <a:pPr marL="0" indent="0">
              <a:buNone/>
            </a:pPr>
            <a:endParaRPr lang="fr-FR" dirty="0"/>
          </a:p>
          <a:p>
            <a:endParaRPr lang="fr-FR" dirty="0"/>
          </a:p>
          <a:p>
            <a:endParaRPr lang="fr-FR" dirty="0"/>
          </a:p>
          <a:p>
            <a:endParaRPr lang="fr-FR" dirty="0"/>
          </a:p>
          <a:p>
            <a:pPr lvl="1">
              <a:buFontTx/>
              <a:buChar char="-"/>
            </a:pPr>
            <a:endParaRPr lang="fr-FR" dirty="0"/>
          </a:p>
          <a:p>
            <a:pPr marL="228600" lvl="1" indent="0">
              <a:buNone/>
            </a:pPr>
            <a:endParaRPr lang="fr-FR" dirty="0"/>
          </a:p>
        </p:txBody>
      </p:sp>
      <p:sp>
        <p:nvSpPr>
          <p:cNvPr id="4" name="Espace réservé du contenu 2">
            <a:extLst>
              <a:ext uri="{FF2B5EF4-FFF2-40B4-BE49-F238E27FC236}">
                <a16:creationId xmlns:a16="http://schemas.microsoft.com/office/drawing/2014/main" id="{DA04EEC5-C3B1-E3F9-4109-CD68095EF67B}"/>
              </a:ext>
            </a:extLst>
          </p:cNvPr>
          <p:cNvSpPr txBox="1">
            <a:spLocks/>
          </p:cNvSpPr>
          <p:nvPr/>
        </p:nvSpPr>
        <p:spPr>
          <a:xfrm>
            <a:off x="6853882" y="2010035"/>
            <a:ext cx="4777946" cy="3270420"/>
          </a:xfrm>
          <a:prstGeom prst="rect">
            <a:avLst/>
          </a:prstGeom>
          <a:ln w="28575" cap="rnd">
            <a:noFill/>
            <a:round/>
          </a:ln>
        </p:spPr>
        <p:txBody>
          <a:bodyPr vert="horz" lIns="91440" tIns="45720" rIns="91440" bIns="45720" rtlCol="0">
            <a:normAutofit lnSpcReduction="1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Font typeface="Arial" panose="020B0604020202020204" pitchFamily="34" charset="0"/>
              <a:buNone/>
            </a:pPr>
            <a:r>
              <a:rPr lang="fr-FR" sz="2400" u="sng" dirty="0"/>
              <a:t>BILAN PRÉ OPÉRATOIRE </a:t>
            </a:r>
            <a:r>
              <a:rPr lang="fr-FR" sz="2400" dirty="0"/>
              <a:t>: </a:t>
            </a:r>
          </a:p>
          <a:p>
            <a:r>
              <a:rPr lang="fr-FR" sz="2400" dirty="0"/>
              <a:t>Fibroscopie normale ; biopsie négative à Helicobacter Pylori</a:t>
            </a:r>
          </a:p>
          <a:p>
            <a:r>
              <a:rPr lang="fr-FR" sz="2400" dirty="0"/>
              <a:t>pH-métrie normale</a:t>
            </a:r>
          </a:p>
          <a:p>
            <a:r>
              <a:rPr lang="fr-FR" sz="2400" dirty="0"/>
              <a:t>Manométrie œsophagienne : normale avec tendance à l’</a:t>
            </a:r>
            <a:r>
              <a:rPr lang="fr-FR" sz="2400" dirty="0" err="1"/>
              <a:t>hypercontractilité</a:t>
            </a:r>
            <a:endParaRPr lang="fr-FR" sz="2400" dirty="0"/>
          </a:p>
          <a:p>
            <a:r>
              <a:rPr lang="fr-FR" sz="2400" dirty="0"/>
              <a:t>Scanner Abdomino-Pelvien normal</a:t>
            </a:r>
          </a:p>
          <a:p>
            <a:endParaRPr lang="fr-FR" dirty="0"/>
          </a:p>
          <a:p>
            <a:endParaRPr lang="fr-FR" dirty="0"/>
          </a:p>
          <a:p>
            <a:pPr lvl="1">
              <a:buFontTx/>
              <a:buChar char="-"/>
            </a:pPr>
            <a:endParaRPr lang="fr-FR" dirty="0"/>
          </a:p>
          <a:p>
            <a:pPr marL="228600" lvl="1" indent="0">
              <a:buFont typeface="Arial" panose="020B0604020202020204" pitchFamily="34" charset="0"/>
              <a:buNone/>
            </a:pPr>
            <a:endParaRPr lang="fr-FR" dirty="0"/>
          </a:p>
        </p:txBody>
      </p:sp>
    </p:spTree>
    <p:extLst>
      <p:ext uri="{BB962C8B-B14F-4D97-AF65-F5344CB8AC3E}">
        <p14:creationId xmlns:p14="http://schemas.microsoft.com/office/powerpoint/2010/main" val="2039527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868F5A-03BF-3E29-A941-0DB022EDC01B}"/>
              </a:ext>
            </a:extLst>
          </p:cNvPr>
          <p:cNvSpPr>
            <a:spLocks noGrp="1"/>
          </p:cNvSpPr>
          <p:nvPr>
            <p:ph type="title"/>
          </p:nvPr>
        </p:nvSpPr>
        <p:spPr>
          <a:xfrm>
            <a:off x="2231136" y="857600"/>
            <a:ext cx="7729728" cy="1188720"/>
          </a:xfrm>
        </p:spPr>
        <p:txBody>
          <a:bodyPr/>
          <a:lstStyle/>
          <a:p>
            <a:r>
              <a:rPr lang="fr-FR" dirty="0"/>
              <a:t>Chirurgie le 14/02/2022</a:t>
            </a:r>
          </a:p>
        </p:txBody>
      </p:sp>
      <p:sp>
        <p:nvSpPr>
          <p:cNvPr id="3" name="Espace réservé du contenu 2">
            <a:extLst>
              <a:ext uri="{FF2B5EF4-FFF2-40B4-BE49-F238E27FC236}">
                <a16:creationId xmlns:a16="http://schemas.microsoft.com/office/drawing/2014/main" id="{19731DAC-2591-FEB6-73FF-A8477DC99240}"/>
              </a:ext>
            </a:extLst>
          </p:cNvPr>
          <p:cNvSpPr>
            <a:spLocks noGrp="1"/>
          </p:cNvSpPr>
          <p:nvPr>
            <p:ph idx="1"/>
          </p:nvPr>
        </p:nvSpPr>
        <p:spPr>
          <a:xfrm>
            <a:off x="1532238" y="2479590"/>
            <a:ext cx="9251092" cy="3641124"/>
          </a:xfrm>
        </p:spPr>
        <p:txBody>
          <a:bodyPr>
            <a:normAutofit fontScale="92500"/>
          </a:bodyPr>
          <a:lstStyle/>
          <a:p>
            <a:pPr marL="0" indent="0">
              <a:buNone/>
            </a:pPr>
            <a:r>
              <a:rPr lang="fr-FR" sz="2400" b="1" dirty="0"/>
              <a:t>Ablation de l’anneau gastrique et By-pass gastrique par coelioscopie</a:t>
            </a:r>
          </a:p>
          <a:p>
            <a:pPr marL="0" indent="0">
              <a:buNone/>
            </a:pPr>
            <a:r>
              <a:rPr lang="fr-FR" sz="2400" dirty="0"/>
              <a:t>  Durée opératoire : 180 minutes / Pertes sanguines négligeables</a:t>
            </a:r>
          </a:p>
          <a:p>
            <a:pPr marL="0" indent="0">
              <a:buNone/>
            </a:pPr>
            <a:endParaRPr lang="fr-FR" sz="2400" dirty="0"/>
          </a:p>
          <a:p>
            <a:pPr>
              <a:buFontTx/>
              <a:buChar char="-"/>
            </a:pPr>
            <a:r>
              <a:rPr lang="fr-FR" sz="2400" dirty="0"/>
              <a:t>Ablation de l’anneau sans difficulté.</a:t>
            </a:r>
          </a:p>
          <a:p>
            <a:pPr>
              <a:buFontTx/>
              <a:buChar char="-"/>
            </a:pPr>
            <a:r>
              <a:rPr lang="fr-FR" sz="2400" dirty="0"/>
              <a:t>Réalisation du By-pass sans difficulté.  Anastomoses gastro jéjunale et du pied de l’anse mécaniques (</a:t>
            </a:r>
            <a:r>
              <a:rPr lang="fr-FR" sz="2400" dirty="0" err="1"/>
              <a:t>endoGIA</a:t>
            </a:r>
            <a:r>
              <a:rPr lang="fr-FR" sz="2400" dirty="0"/>
              <a:t> + surjet au </a:t>
            </a:r>
            <a:r>
              <a:rPr lang="fr-FR" sz="2400" dirty="0" err="1"/>
              <a:t>Velok</a:t>
            </a:r>
            <a:r>
              <a:rPr lang="fr-FR" sz="2400" dirty="0"/>
              <a:t>)</a:t>
            </a:r>
          </a:p>
          <a:p>
            <a:pPr>
              <a:buFontTx/>
              <a:buChar char="-"/>
            </a:pPr>
            <a:r>
              <a:rPr lang="fr-FR" sz="2400" dirty="0"/>
              <a:t>Anse biliaire : 90cm / Anse alimentaire : 150cm</a:t>
            </a:r>
          </a:p>
          <a:p>
            <a:pPr>
              <a:buFontTx/>
              <a:buChar char="-"/>
            </a:pPr>
            <a:r>
              <a:rPr lang="fr-FR" sz="2400" dirty="0"/>
              <a:t>Test au bleu négatif</a:t>
            </a:r>
          </a:p>
          <a:p>
            <a:pPr>
              <a:buFontTx/>
              <a:buChar char="-"/>
            </a:pPr>
            <a:endParaRPr lang="fr-FR" dirty="0"/>
          </a:p>
        </p:txBody>
      </p:sp>
    </p:spTree>
    <p:extLst>
      <p:ext uri="{BB962C8B-B14F-4D97-AF65-F5344CB8AC3E}">
        <p14:creationId xmlns:p14="http://schemas.microsoft.com/office/powerpoint/2010/main" val="2244393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447975" y="2209971"/>
            <a:ext cx="5602288"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5504" y="1608608"/>
            <a:ext cx="6079095" cy="3663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952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108887" y="5338118"/>
            <a:ext cx="7941276" cy="922640"/>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157E1414-06AB-2814-60FF-DC2E0D8ABD63}"/>
              </a:ext>
            </a:extLst>
          </p:cNvPr>
          <p:cNvSpPr>
            <a:spLocks noGrp="1"/>
          </p:cNvSpPr>
          <p:nvPr>
            <p:ph type="title"/>
          </p:nvPr>
        </p:nvSpPr>
        <p:spPr>
          <a:xfrm>
            <a:off x="2231136" y="692844"/>
            <a:ext cx="7729728" cy="1188720"/>
          </a:xfrm>
        </p:spPr>
        <p:txBody>
          <a:bodyPr/>
          <a:lstStyle/>
          <a:p>
            <a:r>
              <a:rPr lang="fr-FR" dirty="0"/>
              <a:t>J2 – 16/02/2022</a:t>
            </a:r>
          </a:p>
        </p:txBody>
      </p:sp>
      <p:sp>
        <p:nvSpPr>
          <p:cNvPr id="3" name="Espace réservé du contenu 2">
            <a:extLst>
              <a:ext uri="{FF2B5EF4-FFF2-40B4-BE49-F238E27FC236}">
                <a16:creationId xmlns:a16="http://schemas.microsoft.com/office/drawing/2014/main" id="{AE1DD443-2F8A-1C6F-B89F-01178874DA06}"/>
              </a:ext>
            </a:extLst>
          </p:cNvPr>
          <p:cNvSpPr>
            <a:spLocks noGrp="1"/>
          </p:cNvSpPr>
          <p:nvPr>
            <p:ph idx="1"/>
          </p:nvPr>
        </p:nvSpPr>
        <p:spPr>
          <a:xfrm>
            <a:off x="1705232" y="2158314"/>
            <a:ext cx="8600303" cy="2940908"/>
          </a:xfrm>
        </p:spPr>
        <p:txBody>
          <a:bodyPr>
            <a:normAutofit/>
          </a:bodyPr>
          <a:lstStyle/>
          <a:p>
            <a:r>
              <a:rPr lang="fr-FR" sz="2400" dirty="0"/>
              <a:t>Tachycarde à 140 bpm/min </a:t>
            </a:r>
          </a:p>
          <a:p>
            <a:r>
              <a:rPr lang="fr-FR" sz="2400" dirty="0"/>
              <a:t>Hypotension : PAM 40 </a:t>
            </a:r>
            <a:r>
              <a:rPr lang="fr-FR" sz="2400" dirty="0" err="1"/>
              <a:t>mmHg</a:t>
            </a:r>
            <a:r>
              <a:rPr lang="fr-FR" sz="2400" dirty="0"/>
              <a:t>, peu de réponses aux remplissages itératifs</a:t>
            </a:r>
          </a:p>
          <a:p>
            <a:r>
              <a:rPr lang="fr-FR" sz="2400" dirty="0"/>
              <a:t>Fréquence respiratoire 30/min</a:t>
            </a:r>
          </a:p>
          <a:p>
            <a:r>
              <a:rPr lang="fr-FR" sz="2400" dirty="0"/>
              <a:t>Douleurs abdominales </a:t>
            </a:r>
          </a:p>
          <a:p>
            <a:r>
              <a:rPr lang="fr-FR" sz="2400" dirty="0" err="1"/>
              <a:t>Hyperlactatémie</a:t>
            </a:r>
            <a:r>
              <a:rPr lang="fr-FR" sz="2400" dirty="0"/>
              <a:t> à 5,9 mmol/l</a:t>
            </a:r>
          </a:p>
          <a:p>
            <a:endParaRPr lang="fr-FR" sz="2400" dirty="0"/>
          </a:p>
          <a:p>
            <a:endParaRPr lang="fr-FR" dirty="0"/>
          </a:p>
        </p:txBody>
      </p:sp>
      <p:sp>
        <p:nvSpPr>
          <p:cNvPr id="5" name="ZoneTexte 4"/>
          <p:cNvSpPr txBox="1"/>
          <p:nvPr/>
        </p:nvSpPr>
        <p:spPr>
          <a:xfrm>
            <a:off x="2627870" y="5494638"/>
            <a:ext cx="7175157" cy="1077218"/>
          </a:xfrm>
          <a:prstGeom prst="rect">
            <a:avLst/>
          </a:prstGeom>
          <a:noFill/>
        </p:spPr>
        <p:txBody>
          <a:bodyPr wrap="square" rtlCol="0">
            <a:spAutoFit/>
          </a:bodyPr>
          <a:lstStyle/>
          <a:p>
            <a:r>
              <a:rPr lang="fr-FR" sz="2800" b="1" dirty="0">
                <a:solidFill>
                  <a:schemeClr val="tx1">
                    <a:lumMod val="85000"/>
                    <a:lumOff val="15000"/>
                  </a:schemeClr>
                </a:solidFill>
              </a:rPr>
              <a:t>Quelle prise en charge proposez vous ?  </a:t>
            </a:r>
          </a:p>
          <a:p>
            <a:endParaRPr lang="fr-FR" dirty="0"/>
          </a:p>
          <a:p>
            <a:endParaRPr lang="fr-FR" dirty="0"/>
          </a:p>
        </p:txBody>
      </p:sp>
    </p:spTree>
    <p:extLst>
      <p:ext uri="{BB962C8B-B14F-4D97-AF65-F5344CB8AC3E}">
        <p14:creationId xmlns:p14="http://schemas.microsoft.com/office/powerpoint/2010/main" val="3375678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731B35-2AE1-0A51-AA4E-1CAEA2089474}"/>
              </a:ext>
            </a:extLst>
          </p:cNvPr>
          <p:cNvSpPr>
            <a:spLocks noGrp="1"/>
          </p:cNvSpPr>
          <p:nvPr>
            <p:ph type="title"/>
          </p:nvPr>
        </p:nvSpPr>
        <p:spPr>
          <a:xfrm>
            <a:off x="2231135" y="703435"/>
            <a:ext cx="7729728" cy="1188720"/>
          </a:xfrm>
        </p:spPr>
        <p:txBody>
          <a:bodyPr/>
          <a:lstStyle/>
          <a:p>
            <a:r>
              <a:rPr lang="fr-FR" dirty="0"/>
              <a:t>TDM TAP IV</a:t>
            </a:r>
          </a:p>
        </p:txBody>
      </p:sp>
      <p:pic>
        <p:nvPicPr>
          <p:cNvPr id="4" name="Enregistrement de l’écran 2023-03-05 à 19.07.45.mov">
            <a:hlinkClick r:id="" action="ppaction://media"/>
            <a:extLst>
              <a:ext uri="{FF2B5EF4-FFF2-40B4-BE49-F238E27FC236}">
                <a16:creationId xmlns:a16="http://schemas.microsoft.com/office/drawing/2014/main" id="{E2DE4294-5966-D7D6-665F-F28F2BDC7D4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373943" y="2171894"/>
            <a:ext cx="7444111" cy="4221066"/>
          </a:xfrm>
        </p:spPr>
      </p:pic>
    </p:spTree>
    <p:extLst>
      <p:ext uri="{BB962C8B-B14F-4D97-AF65-F5344CB8AC3E}">
        <p14:creationId xmlns:p14="http://schemas.microsoft.com/office/powerpoint/2010/main" val="3719407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8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1160106" y="4053016"/>
            <a:ext cx="9573797" cy="963827"/>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5B732C21-CFE4-3543-2DA2-93F9C97C9716}"/>
              </a:ext>
            </a:extLst>
          </p:cNvPr>
          <p:cNvSpPr>
            <a:spLocks noGrp="1"/>
          </p:cNvSpPr>
          <p:nvPr>
            <p:ph idx="1"/>
          </p:nvPr>
        </p:nvSpPr>
        <p:spPr>
          <a:xfrm>
            <a:off x="1160106" y="1026367"/>
            <a:ext cx="9871788" cy="4968551"/>
          </a:xfrm>
        </p:spPr>
        <p:txBody>
          <a:bodyPr>
            <a:normAutofit/>
          </a:bodyPr>
          <a:lstStyle/>
          <a:p>
            <a:r>
              <a:rPr lang="fr-FR" sz="2400" dirty="0"/>
              <a:t>Péritonite scanographique à prédominance pelvienne. Épanchement péritonéal diffus et pneumopéritoine. Pas de déhiscence ni d'anomalie de rehaussement des parois digestives en regard des anastomoses proximales et distales. (Pas d’ingestion devant l’état hémodynamique) </a:t>
            </a:r>
          </a:p>
          <a:p>
            <a:endParaRPr lang="fr-FR" sz="2400" dirty="0"/>
          </a:p>
          <a:p>
            <a:r>
              <a:rPr lang="fr-FR" sz="2400" dirty="0"/>
              <a:t>Introduction antibiothérapie par Tazocilline + Gentamicine + Triflucan</a:t>
            </a:r>
          </a:p>
          <a:p>
            <a:endParaRPr lang="fr-FR" sz="2400" dirty="0"/>
          </a:p>
          <a:p>
            <a:r>
              <a:rPr lang="fr-FR" sz="2400" b="1" dirty="0"/>
              <a:t>Prise en charge au bloc opératoire par </a:t>
            </a:r>
            <a:r>
              <a:rPr lang="fr-FR" sz="2400" b="1" u="sng" dirty="0"/>
              <a:t>laparotomie exploratrice</a:t>
            </a:r>
            <a:r>
              <a:rPr lang="fr-FR" sz="2400" b="1" dirty="0"/>
              <a:t>, </a:t>
            </a:r>
            <a:r>
              <a:rPr lang="fr-FR" sz="2400" dirty="0"/>
              <a:t>coelioscopie contre indiquée devant la défaillance respiratoire. </a:t>
            </a:r>
          </a:p>
        </p:txBody>
      </p:sp>
    </p:spTree>
    <p:extLst>
      <p:ext uri="{BB962C8B-B14F-4D97-AF65-F5344CB8AC3E}">
        <p14:creationId xmlns:p14="http://schemas.microsoft.com/office/powerpoint/2010/main" val="3661165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à coins arrondis 6"/>
          <p:cNvSpPr/>
          <p:nvPr/>
        </p:nvSpPr>
        <p:spPr>
          <a:xfrm>
            <a:off x="7186140" y="1581665"/>
            <a:ext cx="4769708" cy="3904735"/>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95813491-3104-0519-97B5-24F33DEA7B5A}"/>
              </a:ext>
            </a:extLst>
          </p:cNvPr>
          <p:cNvSpPr txBox="1"/>
          <p:nvPr/>
        </p:nvSpPr>
        <p:spPr>
          <a:xfrm>
            <a:off x="191207" y="5740027"/>
            <a:ext cx="6460936" cy="430887"/>
          </a:xfrm>
          <a:prstGeom prst="rect">
            <a:avLst/>
          </a:prstGeom>
          <a:noFill/>
        </p:spPr>
        <p:txBody>
          <a:bodyPr wrap="square" rtlCol="0">
            <a:spAutoFit/>
          </a:bodyPr>
          <a:lstStyle/>
          <a:p>
            <a:r>
              <a:rPr lang="fr-FR" sz="1100" i="1" dirty="0" err="1">
                <a:effectLst/>
                <a:latin typeface="AdvTimes"/>
              </a:rPr>
              <a:t>Clinical</a:t>
            </a:r>
            <a:r>
              <a:rPr lang="fr-FR" sz="1100" i="1" dirty="0">
                <a:effectLst/>
                <a:latin typeface="AdvTimes"/>
              </a:rPr>
              <a:t> </a:t>
            </a:r>
            <a:r>
              <a:rPr lang="fr-FR" sz="1100" i="1" dirty="0" err="1">
                <a:effectLst/>
                <a:latin typeface="AdvTimes"/>
              </a:rPr>
              <a:t>predictors</a:t>
            </a:r>
            <a:r>
              <a:rPr lang="fr-FR" sz="1100" i="1" dirty="0">
                <a:effectLst/>
                <a:latin typeface="AdvTimes"/>
              </a:rPr>
              <a:t> of </a:t>
            </a:r>
            <a:r>
              <a:rPr lang="fr-FR" sz="1100" i="1" dirty="0" err="1">
                <a:effectLst/>
                <a:latin typeface="AdvTimes"/>
              </a:rPr>
              <a:t>leak</a:t>
            </a:r>
            <a:r>
              <a:rPr lang="fr-FR" sz="1100" i="1" dirty="0">
                <a:effectLst/>
                <a:latin typeface="AdvTimes"/>
              </a:rPr>
              <a:t> </a:t>
            </a:r>
            <a:r>
              <a:rPr lang="fr-FR" sz="1100" i="1" dirty="0" err="1">
                <a:effectLst/>
                <a:latin typeface="AdvTimes"/>
              </a:rPr>
              <a:t>after</a:t>
            </a:r>
            <a:r>
              <a:rPr lang="fr-FR" sz="1100" i="1" dirty="0">
                <a:effectLst/>
                <a:latin typeface="AdvTimes"/>
              </a:rPr>
              <a:t> </a:t>
            </a:r>
            <a:r>
              <a:rPr lang="fr-FR" sz="1100" i="1" dirty="0" err="1">
                <a:effectLst/>
                <a:latin typeface="AdvTimes"/>
              </a:rPr>
              <a:t>laparoscopic</a:t>
            </a:r>
            <a:r>
              <a:rPr lang="fr-FR" sz="1100" i="1" dirty="0">
                <a:effectLst/>
                <a:latin typeface="AdvTimes"/>
              </a:rPr>
              <a:t> Roux-en-Y </a:t>
            </a:r>
            <a:r>
              <a:rPr lang="fr-FR" sz="1100" i="1" dirty="0" err="1">
                <a:effectLst/>
                <a:latin typeface="AdvTimes"/>
              </a:rPr>
              <a:t>gastric</a:t>
            </a:r>
            <a:r>
              <a:rPr lang="fr-FR" sz="1100" i="1" dirty="0">
                <a:effectLst/>
                <a:latin typeface="AdvTimes"/>
              </a:rPr>
              <a:t> bypass for </a:t>
            </a:r>
            <a:r>
              <a:rPr lang="fr-FR" sz="1100" i="1" dirty="0" err="1">
                <a:effectLst/>
                <a:latin typeface="AdvTimes"/>
              </a:rPr>
              <a:t>morbid</a:t>
            </a:r>
            <a:r>
              <a:rPr lang="fr-FR" sz="1100" i="1" dirty="0">
                <a:effectLst/>
                <a:latin typeface="AdvTimes"/>
              </a:rPr>
              <a:t> </a:t>
            </a:r>
            <a:r>
              <a:rPr lang="fr-FR" sz="1100" i="1" dirty="0" err="1">
                <a:effectLst/>
                <a:latin typeface="AdvTimes"/>
              </a:rPr>
              <a:t>obesity</a:t>
            </a:r>
            <a:r>
              <a:rPr lang="fr-FR" sz="1100" i="1" dirty="0">
                <a:effectLst/>
                <a:latin typeface="AdvTimes"/>
              </a:rPr>
              <a:t>. Hamilton, 2003 </a:t>
            </a:r>
            <a:endParaRPr lang="fr-FR" sz="1100" i="1" dirty="0"/>
          </a:p>
        </p:txBody>
      </p:sp>
      <p:sp>
        <p:nvSpPr>
          <p:cNvPr id="8" name="ZoneTexte 7">
            <a:extLst>
              <a:ext uri="{FF2B5EF4-FFF2-40B4-BE49-F238E27FC236}">
                <a16:creationId xmlns:a16="http://schemas.microsoft.com/office/drawing/2014/main" id="{C8DC8AE7-5EDC-DE7E-EA0C-150A6A687DD6}"/>
              </a:ext>
            </a:extLst>
          </p:cNvPr>
          <p:cNvSpPr txBox="1"/>
          <p:nvPr/>
        </p:nvSpPr>
        <p:spPr>
          <a:xfrm>
            <a:off x="7306765" y="1802909"/>
            <a:ext cx="4528457" cy="3416320"/>
          </a:xfrm>
          <a:prstGeom prst="rect">
            <a:avLst/>
          </a:prstGeom>
          <a:noFill/>
        </p:spPr>
        <p:txBody>
          <a:bodyPr wrap="square" rtlCol="0">
            <a:spAutoFit/>
          </a:bodyPr>
          <a:lstStyle/>
          <a:p>
            <a:r>
              <a:rPr lang="fr-FR" sz="2400" dirty="0"/>
              <a:t>Selon Hamilton, les 2 critères les plus significatifs faisant suspecter une fistule anastomotiques sont la </a:t>
            </a:r>
            <a:r>
              <a:rPr lang="fr-FR" sz="2400" b="1" dirty="0">
                <a:solidFill>
                  <a:srgbClr val="FF0000"/>
                </a:solidFill>
              </a:rPr>
              <a:t>tachycardie &gt; 120 bpm </a:t>
            </a:r>
            <a:r>
              <a:rPr lang="fr-FR" sz="2400" dirty="0"/>
              <a:t>et la </a:t>
            </a:r>
            <a:r>
              <a:rPr lang="fr-FR" sz="2400" b="1" dirty="0"/>
              <a:t>défaillance respiratoire</a:t>
            </a:r>
            <a:r>
              <a:rPr lang="fr-FR" sz="2400" dirty="0"/>
              <a:t>. </a:t>
            </a:r>
          </a:p>
          <a:p>
            <a:endParaRPr lang="fr-FR" sz="2400" dirty="0"/>
          </a:p>
          <a:p>
            <a:r>
              <a:rPr lang="fr-FR" sz="2400" dirty="0"/>
              <a:t>La fièvre, l’hypotension et l’absence de fuite de produit de contraste sont des critères peu fiables.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07" y="1152895"/>
            <a:ext cx="6526588" cy="4587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6635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55DB3264-4622-E0F3-0194-A177543B7D8D}"/>
              </a:ext>
            </a:extLst>
          </p:cNvPr>
          <p:cNvPicPr>
            <a:picLocks noGrp="1" noChangeAspect="1"/>
          </p:cNvPicPr>
          <p:nvPr>
            <p:ph idx="1"/>
          </p:nvPr>
        </p:nvPicPr>
        <p:blipFill>
          <a:blip r:embed="rId2"/>
          <a:stretch>
            <a:fillRect/>
          </a:stretch>
        </p:blipFill>
        <p:spPr>
          <a:xfrm>
            <a:off x="595058" y="992269"/>
            <a:ext cx="3678785" cy="4624759"/>
          </a:xfrm>
        </p:spPr>
      </p:pic>
      <p:sp>
        <p:nvSpPr>
          <p:cNvPr id="7" name="ZoneTexte 6">
            <a:extLst>
              <a:ext uri="{FF2B5EF4-FFF2-40B4-BE49-F238E27FC236}">
                <a16:creationId xmlns:a16="http://schemas.microsoft.com/office/drawing/2014/main" id="{3EFB8AAC-F5F1-7D57-50B9-6F4CF8AC5E4A}"/>
              </a:ext>
            </a:extLst>
          </p:cNvPr>
          <p:cNvSpPr txBox="1"/>
          <p:nvPr/>
        </p:nvSpPr>
        <p:spPr>
          <a:xfrm>
            <a:off x="595058" y="5617028"/>
            <a:ext cx="3678785" cy="781812"/>
          </a:xfrm>
          <a:prstGeom prst="rect">
            <a:avLst/>
          </a:prstGeom>
          <a:noFill/>
        </p:spPr>
        <p:txBody>
          <a:bodyPr wrap="square" rtlCol="0">
            <a:spAutoFit/>
          </a:bodyPr>
          <a:lstStyle/>
          <a:p>
            <a:r>
              <a:rPr lang="fr-FR" sz="1100" b="0" i="1" u="none" strike="noStrike" dirty="0">
                <a:effectLst/>
                <a:latin typeface="Roboto" panose="020F0502020204030204" pitchFamily="34" charset="0"/>
              </a:rPr>
              <a:t>Post-</a:t>
            </a:r>
            <a:r>
              <a:rPr lang="fr-FR" sz="1100" b="0" i="1" u="none" strike="noStrike" dirty="0" err="1">
                <a:effectLst/>
                <a:latin typeface="Roboto" panose="020F0502020204030204" pitchFamily="34" charset="0"/>
              </a:rPr>
              <a:t>operative</a:t>
            </a:r>
            <a:r>
              <a:rPr lang="fr-FR" sz="1100" b="0" i="1" u="none" strike="noStrike" dirty="0">
                <a:effectLst/>
                <a:latin typeface="Roboto" panose="020F0502020204030204" pitchFamily="34" charset="0"/>
              </a:rPr>
              <a:t> complications of </a:t>
            </a:r>
            <a:r>
              <a:rPr lang="fr-FR" sz="1100" b="0" i="1" u="none" strike="noStrike" dirty="0" err="1">
                <a:effectLst/>
                <a:latin typeface="Roboto" panose="020F0502020204030204" pitchFamily="34" charset="0"/>
              </a:rPr>
              <a:t>bariatric</a:t>
            </a:r>
            <a:r>
              <a:rPr lang="fr-FR" sz="1100" b="0" i="1" u="none" strike="noStrike" dirty="0">
                <a:effectLst/>
                <a:latin typeface="Roboto" panose="020F0502020204030204" pitchFamily="34" charset="0"/>
              </a:rPr>
              <a:t> </a:t>
            </a:r>
            <a:r>
              <a:rPr lang="fr-FR" sz="1100" b="0" i="1" u="none" strike="noStrike" dirty="0" err="1">
                <a:effectLst/>
                <a:latin typeface="Roboto" panose="020F0502020204030204" pitchFamily="34" charset="0"/>
              </a:rPr>
              <a:t>surgery</a:t>
            </a:r>
            <a:r>
              <a:rPr lang="fr-FR" sz="1100" b="0" i="1" u="none" strike="noStrike" dirty="0">
                <a:effectLst/>
                <a:latin typeface="Roboto" panose="020F0502020204030204" pitchFamily="34" charset="0"/>
              </a:rPr>
              <a:t> for non </a:t>
            </a:r>
            <a:r>
              <a:rPr lang="fr-FR" sz="1100" b="0" i="1" u="none" strike="noStrike" dirty="0" err="1">
                <a:effectLst/>
                <a:latin typeface="Roboto" panose="020F0502020204030204" pitchFamily="34" charset="0"/>
              </a:rPr>
              <a:t>bariatric</a:t>
            </a:r>
            <a:r>
              <a:rPr lang="fr-FR" sz="1100" b="0" i="1" u="none" strike="noStrike" dirty="0">
                <a:effectLst/>
                <a:latin typeface="Roboto" panose="020F0502020204030204" pitchFamily="34" charset="0"/>
              </a:rPr>
              <a:t> surgeons: A </a:t>
            </a:r>
            <a:r>
              <a:rPr lang="fr-FR" sz="1100" b="0" i="1" u="none" strike="noStrike" dirty="0" err="1">
                <a:effectLst/>
                <a:latin typeface="Roboto" panose="020F0502020204030204" pitchFamily="34" charset="0"/>
              </a:rPr>
              <a:t>review</a:t>
            </a:r>
            <a:r>
              <a:rPr lang="fr-FR" sz="1100" b="0" i="1" u="none" strike="noStrike" dirty="0">
                <a:effectLst/>
                <a:latin typeface="Roboto" panose="020F0502020204030204" pitchFamily="34" charset="0"/>
              </a:rPr>
              <a:t> ; Journal de chirurgie viscérale 2018. </a:t>
            </a:r>
          </a:p>
          <a:p>
            <a:endParaRPr lang="fr-FR" sz="1100" dirty="0"/>
          </a:p>
        </p:txBody>
      </p:sp>
      <p:sp>
        <p:nvSpPr>
          <p:cNvPr id="10" name="ZoneTexte 9">
            <a:extLst>
              <a:ext uri="{FF2B5EF4-FFF2-40B4-BE49-F238E27FC236}">
                <a16:creationId xmlns:a16="http://schemas.microsoft.com/office/drawing/2014/main" id="{FF758072-E521-4241-D80E-D516B1CE7A6C}"/>
              </a:ext>
            </a:extLst>
          </p:cNvPr>
          <p:cNvSpPr txBox="1"/>
          <p:nvPr/>
        </p:nvSpPr>
        <p:spPr>
          <a:xfrm>
            <a:off x="5086252" y="5823268"/>
            <a:ext cx="6763791" cy="261610"/>
          </a:xfrm>
          <a:prstGeom prst="rect">
            <a:avLst/>
          </a:prstGeom>
          <a:noFill/>
        </p:spPr>
        <p:txBody>
          <a:bodyPr wrap="square" rtlCol="0">
            <a:spAutoFit/>
          </a:bodyPr>
          <a:lstStyle/>
          <a:p>
            <a:r>
              <a:rPr lang="fr-FR" sz="1100" i="1" dirty="0"/>
              <a:t>Synthèse et recommandation FCVD 2017</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5635" y="926366"/>
            <a:ext cx="6620959" cy="47867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714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à coins arrondis 12"/>
          <p:cNvSpPr/>
          <p:nvPr/>
        </p:nvSpPr>
        <p:spPr>
          <a:xfrm>
            <a:off x="1438399" y="5559590"/>
            <a:ext cx="4039763" cy="683741"/>
          </a:xfrm>
          <a:prstGeom prst="roundRect">
            <a:avLst/>
          </a:prstGeom>
          <a:solidFill>
            <a:schemeClr val="accent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à coins arrondis 4"/>
          <p:cNvSpPr/>
          <p:nvPr/>
        </p:nvSpPr>
        <p:spPr>
          <a:xfrm>
            <a:off x="612775" y="551934"/>
            <a:ext cx="5985733" cy="4744996"/>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62911783-74BC-4844-6AAC-7A79702DCE6C}"/>
              </a:ext>
            </a:extLst>
          </p:cNvPr>
          <p:cNvSpPr>
            <a:spLocks noGrp="1"/>
          </p:cNvSpPr>
          <p:nvPr>
            <p:ph idx="1"/>
          </p:nvPr>
        </p:nvSpPr>
        <p:spPr>
          <a:xfrm>
            <a:off x="947949" y="790832"/>
            <a:ext cx="5395784" cy="4234249"/>
          </a:xfrm>
        </p:spPr>
        <p:txBody>
          <a:bodyPr>
            <a:normAutofit lnSpcReduction="10000"/>
          </a:bodyPr>
          <a:lstStyle/>
          <a:p>
            <a:pPr>
              <a:buFontTx/>
              <a:buChar char="-"/>
            </a:pPr>
            <a:r>
              <a:rPr lang="fr-FR" sz="2400" b="1" dirty="0"/>
              <a:t>Péritonite généralisée</a:t>
            </a:r>
            <a:r>
              <a:rPr lang="fr-FR" sz="2400" dirty="0"/>
              <a:t>. Liquide biliaire et fausses membranes dans l'ensemble de l'abdomen.</a:t>
            </a:r>
          </a:p>
          <a:p>
            <a:pPr>
              <a:buFontTx/>
              <a:buChar char="-"/>
            </a:pPr>
            <a:r>
              <a:rPr lang="fr-FR" sz="2400" b="1" dirty="0"/>
              <a:t>Perforation du grêle </a:t>
            </a:r>
            <a:r>
              <a:rPr lang="fr-FR" sz="2400" dirty="0"/>
              <a:t>juste en amont du pied de l'anse sur l'anse alimentaire. Une 2e perforation sur l'anse alimentaire est retrouvée 10 cm en amont du pied de l'anse.</a:t>
            </a:r>
          </a:p>
          <a:p>
            <a:pPr>
              <a:buFontTx/>
              <a:buChar char="-"/>
            </a:pPr>
            <a:r>
              <a:rPr lang="fr-FR" sz="2400" b="1" dirty="0"/>
              <a:t>Petite fuite </a:t>
            </a:r>
            <a:r>
              <a:rPr lang="fr-FR" sz="2400" dirty="0"/>
              <a:t>retrouvée à la partie postérieure de l'anastomose </a:t>
            </a:r>
            <a:r>
              <a:rPr lang="fr-FR" sz="2400" dirty="0" err="1"/>
              <a:t>gastrojéjunale</a:t>
            </a:r>
            <a:r>
              <a:rPr lang="fr-FR" sz="2400" dirty="0"/>
              <a:t>.</a:t>
            </a:r>
          </a:p>
        </p:txBody>
      </p:sp>
      <p:sp>
        <p:nvSpPr>
          <p:cNvPr id="6" name="AutoShape 2" descr="https://clinicalkeynow.em-consulte.com/showarticlefile/772718/gr6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4" descr="https://clinicalkeynow.em-consulte.com/showarticlefile/772718/gr6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ZoneTexte 8"/>
          <p:cNvSpPr txBox="1"/>
          <p:nvPr/>
        </p:nvSpPr>
        <p:spPr>
          <a:xfrm>
            <a:off x="1926711" y="5639851"/>
            <a:ext cx="6414101" cy="523220"/>
          </a:xfrm>
          <a:prstGeom prst="rect">
            <a:avLst/>
          </a:prstGeom>
          <a:noFill/>
        </p:spPr>
        <p:txBody>
          <a:bodyPr wrap="square" rtlCol="0">
            <a:spAutoFit/>
          </a:bodyPr>
          <a:lstStyle/>
          <a:p>
            <a:r>
              <a:rPr lang="fr-FR" sz="2800" b="1" dirty="0"/>
              <a:t>Que faites vous? </a:t>
            </a:r>
          </a:p>
        </p:txBody>
      </p:sp>
      <p:pic>
        <p:nvPicPr>
          <p:cNvPr id="205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9303" y="536266"/>
            <a:ext cx="3467100" cy="5707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2594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à coins arrondis 4"/>
          <p:cNvSpPr/>
          <p:nvPr/>
        </p:nvSpPr>
        <p:spPr>
          <a:xfrm>
            <a:off x="5162391" y="2169140"/>
            <a:ext cx="6494150" cy="2781800"/>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p:nvPr>
        </p:nvSpPr>
        <p:spPr>
          <a:xfrm>
            <a:off x="5350156" y="2463114"/>
            <a:ext cx="6118620" cy="4026455"/>
          </a:xfrm>
        </p:spPr>
        <p:txBody>
          <a:bodyPr>
            <a:normAutofit/>
          </a:bodyPr>
          <a:lstStyle/>
          <a:p>
            <a:pPr>
              <a:buFontTx/>
              <a:buChar char="-"/>
            </a:pPr>
            <a:r>
              <a:rPr lang="fr-FR" sz="2400" b="1" dirty="0"/>
              <a:t>Réfection de l’anastomose </a:t>
            </a:r>
            <a:r>
              <a:rPr lang="fr-FR" sz="2400" dirty="0"/>
              <a:t>du pied de l’anse. </a:t>
            </a:r>
          </a:p>
          <a:p>
            <a:pPr>
              <a:buFontTx/>
              <a:buChar char="-"/>
            </a:pPr>
            <a:r>
              <a:rPr lang="fr-FR" sz="2400" dirty="0"/>
              <a:t>Un point de </a:t>
            </a:r>
            <a:r>
              <a:rPr lang="fr-FR" sz="2400" dirty="0" err="1"/>
              <a:t>vicryl</a:t>
            </a:r>
            <a:r>
              <a:rPr lang="fr-FR" sz="2400" dirty="0"/>
              <a:t> 3/0 est réalisé sur le trou de l’anastomose </a:t>
            </a:r>
            <a:r>
              <a:rPr lang="fr-FR" sz="2400" dirty="0" err="1"/>
              <a:t>gastrojéjunale</a:t>
            </a:r>
            <a:r>
              <a:rPr lang="fr-FR" sz="2400" dirty="0"/>
              <a:t>. Un nouveau test au bleu est réalisé qui est négatif.</a:t>
            </a:r>
          </a:p>
          <a:p>
            <a:endParaRPr lang="fr-FR" sz="24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656" y="488518"/>
            <a:ext cx="3495675" cy="5688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0517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à coins arrondis 3"/>
          <p:cNvSpPr/>
          <p:nvPr/>
        </p:nvSpPr>
        <p:spPr>
          <a:xfrm>
            <a:off x="403654" y="634314"/>
            <a:ext cx="5791200" cy="5321643"/>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p:nvPr>
        </p:nvSpPr>
        <p:spPr>
          <a:xfrm>
            <a:off x="698898" y="1278801"/>
            <a:ext cx="5142344" cy="4357724"/>
          </a:xfrm>
        </p:spPr>
        <p:txBody>
          <a:bodyPr>
            <a:normAutofit lnSpcReduction="10000"/>
          </a:bodyPr>
          <a:lstStyle/>
          <a:p>
            <a:pPr>
              <a:buFontTx/>
              <a:buChar char="-"/>
            </a:pPr>
            <a:r>
              <a:rPr lang="fr-FR" sz="2400" b="1" dirty="0"/>
              <a:t>Gastrostomie de décharge </a:t>
            </a:r>
            <a:r>
              <a:rPr lang="fr-FR" sz="2400" dirty="0"/>
              <a:t>sur l'estomac exclu, afin d’empêcher sa distension en cas d’iléus post opératoire. </a:t>
            </a:r>
          </a:p>
          <a:p>
            <a:pPr>
              <a:buFontTx/>
              <a:buChar char="-"/>
            </a:pPr>
            <a:r>
              <a:rPr lang="fr-FR" sz="2400" b="1" dirty="0"/>
              <a:t>Jéjunostomie</a:t>
            </a:r>
            <a:r>
              <a:rPr lang="fr-FR" sz="2400" dirty="0"/>
              <a:t> d'alimentation sur l’anse commune</a:t>
            </a:r>
          </a:p>
          <a:p>
            <a:pPr>
              <a:buFontTx/>
              <a:buChar char="-"/>
            </a:pPr>
            <a:r>
              <a:rPr lang="fr-FR" sz="2400" dirty="0"/>
              <a:t>Une lame de drainage au contact de l’anastomose gastro jéjunale, une lame de drainage au contact de l’anastomose du pied de l’anse, un drain dans le cul de sac de Douglas. </a:t>
            </a:r>
          </a:p>
          <a:p>
            <a:endParaRPr lang="fr-FR"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8035" y="247694"/>
            <a:ext cx="3589561" cy="3533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2018" y="3871782"/>
            <a:ext cx="3353228" cy="258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57492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à coins arrondis 5"/>
          <p:cNvSpPr/>
          <p:nvPr/>
        </p:nvSpPr>
        <p:spPr>
          <a:xfrm>
            <a:off x="205946" y="254124"/>
            <a:ext cx="5395784" cy="6369098"/>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 name="Image 3" descr="Une image contenant texte&#10;&#10;Description générée automatiquement">
            <a:extLst>
              <a:ext uri="{FF2B5EF4-FFF2-40B4-BE49-F238E27FC236}">
                <a16:creationId xmlns:a16="http://schemas.microsoft.com/office/drawing/2014/main" id="{F8882CE2-5B13-140D-3188-D09C4FE07987}"/>
              </a:ext>
            </a:extLst>
          </p:cNvPr>
          <p:cNvPicPr>
            <a:picLocks noChangeAspect="1"/>
          </p:cNvPicPr>
          <p:nvPr/>
        </p:nvPicPr>
        <p:blipFill>
          <a:blip r:embed="rId2"/>
          <a:stretch>
            <a:fillRect/>
          </a:stretch>
        </p:blipFill>
        <p:spPr>
          <a:xfrm>
            <a:off x="6722076" y="894998"/>
            <a:ext cx="4314372" cy="3969221"/>
          </a:xfrm>
          <a:prstGeom prst="rect">
            <a:avLst/>
          </a:prstGeom>
        </p:spPr>
      </p:pic>
      <p:sp>
        <p:nvSpPr>
          <p:cNvPr id="5" name="ZoneTexte 4">
            <a:extLst>
              <a:ext uri="{FF2B5EF4-FFF2-40B4-BE49-F238E27FC236}">
                <a16:creationId xmlns:a16="http://schemas.microsoft.com/office/drawing/2014/main" id="{40033BAA-9CE8-B668-3DA8-03C763CF9B98}"/>
              </a:ext>
            </a:extLst>
          </p:cNvPr>
          <p:cNvSpPr txBox="1"/>
          <p:nvPr/>
        </p:nvSpPr>
        <p:spPr>
          <a:xfrm>
            <a:off x="6880128" y="4864219"/>
            <a:ext cx="3998265" cy="436334"/>
          </a:xfrm>
          <a:prstGeom prst="rect">
            <a:avLst/>
          </a:prstGeom>
        </p:spPr>
        <p:txBody>
          <a:bodyPr vert="horz" lIns="91440" tIns="45720" rIns="91440" bIns="45720" rtlCol="0">
            <a:normAutofit/>
          </a:bodyPr>
          <a:lstStyle/>
          <a:p>
            <a:pPr defTabSz="914400">
              <a:spcBef>
                <a:spcPts val="1000"/>
              </a:spcBef>
              <a:buClr>
                <a:schemeClr val="accent2"/>
              </a:buClr>
            </a:pPr>
            <a:r>
              <a:rPr lang="en-US" sz="1100" i="1" u="none" strike="noStrike" dirty="0">
                <a:solidFill>
                  <a:schemeClr val="tx1">
                    <a:lumMod val="85000"/>
                    <a:lumOff val="15000"/>
                  </a:schemeClr>
                </a:solidFill>
                <a:effectLst/>
              </a:rPr>
              <a:t>Post-operative complications of bariatric surgery for non bariatric surgeons: A review ; N </a:t>
            </a:r>
            <a:r>
              <a:rPr lang="en-US" sz="1100" i="1" u="none" strike="noStrike" dirty="0" err="1">
                <a:solidFill>
                  <a:schemeClr val="tx1">
                    <a:lumMod val="85000"/>
                    <a:lumOff val="15000"/>
                  </a:schemeClr>
                </a:solidFill>
                <a:effectLst/>
              </a:rPr>
              <a:t>Contival</a:t>
            </a:r>
            <a:r>
              <a:rPr lang="en-US" sz="1100" i="1" u="none" strike="noStrike" dirty="0">
                <a:solidFill>
                  <a:schemeClr val="tx1">
                    <a:lumMod val="85000"/>
                    <a:lumOff val="15000"/>
                  </a:schemeClr>
                </a:solidFill>
                <a:effectLst/>
              </a:rPr>
              <a:t> ; Journal de </a:t>
            </a:r>
            <a:r>
              <a:rPr lang="en-US" sz="1100" i="1" u="none" strike="noStrike" dirty="0" err="1">
                <a:solidFill>
                  <a:schemeClr val="tx1">
                    <a:lumMod val="85000"/>
                    <a:lumOff val="15000"/>
                  </a:schemeClr>
                </a:solidFill>
                <a:effectLst/>
              </a:rPr>
              <a:t>chirurgie</a:t>
            </a:r>
            <a:r>
              <a:rPr lang="en-US" sz="1100" i="1" u="none" strike="noStrike" dirty="0">
                <a:solidFill>
                  <a:schemeClr val="tx1">
                    <a:lumMod val="85000"/>
                    <a:lumOff val="15000"/>
                  </a:schemeClr>
                </a:solidFill>
                <a:effectLst/>
              </a:rPr>
              <a:t> </a:t>
            </a:r>
            <a:r>
              <a:rPr lang="en-US" sz="1100" i="1" u="none" strike="noStrike" dirty="0" err="1">
                <a:solidFill>
                  <a:schemeClr val="tx1">
                    <a:lumMod val="85000"/>
                    <a:lumOff val="15000"/>
                  </a:schemeClr>
                </a:solidFill>
                <a:effectLst/>
              </a:rPr>
              <a:t>viscérale</a:t>
            </a:r>
            <a:r>
              <a:rPr lang="en-US" sz="1100" i="1" u="none" strike="noStrike" dirty="0">
                <a:solidFill>
                  <a:schemeClr val="tx1">
                    <a:lumMod val="85000"/>
                    <a:lumOff val="15000"/>
                  </a:schemeClr>
                </a:solidFill>
                <a:effectLst/>
              </a:rPr>
              <a:t> ; 2018</a:t>
            </a:r>
          </a:p>
          <a:p>
            <a:pPr indent="-228600" defTabSz="914400">
              <a:spcBef>
                <a:spcPts val="1000"/>
              </a:spcBef>
              <a:buClr>
                <a:schemeClr val="accent2"/>
              </a:buClr>
              <a:buFont typeface="Arial" panose="020B0604020202020204" pitchFamily="34" charset="0"/>
              <a:buChar char="•"/>
            </a:pPr>
            <a:endParaRPr lang="en-US" dirty="0">
              <a:solidFill>
                <a:schemeClr val="tx1">
                  <a:lumMod val="85000"/>
                  <a:lumOff val="15000"/>
                </a:schemeClr>
              </a:solidFill>
            </a:endParaRPr>
          </a:p>
        </p:txBody>
      </p:sp>
      <p:sp>
        <p:nvSpPr>
          <p:cNvPr id="7" name="ZoneTexte 6"/>
          <p:cNvSpPr txBox="1"/>
          <p:nvPr/>
        </p:nvSpPr>
        <p:spPr>
          <a:xfrm>
            <a:off x="626076" y="499407"/>
            <a:ext cx="4885038" cy="5878532"/>
          </a:xfrm>
          <a:prstGeom prst="rect">
            <a:avLst/>
          </a:prstGeom>
          <a:noFill/>
        </p:spPr>
        <p:txBody>
          <a:bodyPr wrap="square" rtlCol="0">
            <a:spAutoFit/>
          </a:bodyPr>
          <a:lstStyle/>
          <a:p>
            <a:r>
              <a:rPr lang="fr-FR" sz="2400" dirty="0">
                <a:solidFill>
                  <a:schemeClr val="tx1">
                    <a:lumMod val="85000"/>
                    <a:lumOff val="15000"/>
                  </a:schemeClr>
                </a:solidFill>
              </a:rPr>
              <a:t>Chez le patient obèse les stomies présentent un </a:t>
            </a:r>
            <a:r>
              <a:rPr lang="fr-FR" sz="2400" b="1" dirty="0">
                <a:solidFill>
                  <a:schemeClr val="tx1">
                    <a:lumMod val="85000"/>
                    <a:lumOff val="15000"/>
                  </a:schemeClr>
                </a:solidFill>
              </a:rPr>
              <a:t>risque plus élevé de complications </a:t>
            </a:r>
            <a:r>
              <a:rPr lang="fr-FR" sz="2400" dirty="0">
                <a:solidFill>
                  <a:schemeClr val="tx1">
                    <a:lumMod val="85000"/>
                    <a:lumOff val="15000"/>
                  </a:schemeClr>
                </a:solidFill>
              </a:rPr>
              <a:t>: </a:t>
            </a:r>
          </a:p>
          <a:p>
            <a:pPr marL="285750" indent="-285750">
              <a:buFontTx/>
              <a:buChar char="-"/>
            </a:pPr>
            <a:r>
              <a:rPr lang="fr-FR" sz="2400" dirty="0">
                <a:solidFill>
                  <a:schemeClr val="tx1">
                    <a:lumMod val="85000"/>
                    <a:lumOff val="15000"/>
                  </a:schemeClr>
                </a:solidFill>
              </a:rPr>
              <a:t>Abcès</a:t>
            </a:r>
          </a:p>
          <a:p>
            <a:pPr marL="285750" indent="-285750">
              <a:buFontTx/>
              <a:buChar char="-"/>
            </a:pPr>
            <a:r>
              <a:rPr lang="fr-FR" sz="2400" dirty="0">
                <a:solidFill>
                  <a:schemeClr val="tx1">
                    <a:lumMod val="85000"/>
                    <a:lumOff val="15000"/>
                  </a:schemeClr>
                </a:solidFill>
              </a:rPr>
              <a:t>Rétraction</a:t>
            </a:r>
          </a:p>
          <a:p>
            <a:pPr marL="285750" indent="-285750">
              <a:buFontTx/>
              <a:buChar char="-"/>
            </a:pPr>
            <a:r>
              <a:rPr lang="fr-FR" sz="2400" dirty="0">
                <a:solidFill>
                  <a:schemeClr val="tx1">
                    <a:lumMod val="85000"/>
                    <a:lumOff val="15000"/>
                  </a:schemeClr>
                </a:solidFill>
              </a:rPr>
              <a:t>Sténose </a:t>
            </a:r>
          </a:p>
          <a:p>
            <a:endParaRPr lang="fr-FR" sz="2200" dirty="0">
              <a:solidFill>
                <a:schemeClr val="tx1">
                  <a:lumMod val="85000"/>
                  <a:lumOff val="15000"/>
                </a:schemeClr>
              </a:solidFill>
            </a:endParaRPr>
          </a:p>
          <a:p>
            <a:r>
              <a:rPr lang="fr-FR" sz="2000" dirty="0">
                <a:solidFill>
                  <a:schemeClr val="tx1">
                    <a:lumMod val="85000"/>
                    <a:lumOff val="15000"/>
                  </a:schemeClr>
                </a:solidFill>
              </a:rPr>
              <a:t>Dans une étude </a:t>
            </a:r>
            <a:r>
              <a:rPr lang="fr-FR" sz="2000" dirty="0" err="1">
                <a:solidFill>
                  <a:schemeClr val="tx1">
                    <a:lumMod val="85000"/>
                    <a:lumOff val="15000"/>
                  </a:schemeClr>
                </a:solidFill>
              </a:rPr>
              <a:t>monocentrique</a:t>
            </a:r>
            <a:r>
              <a:rPr lang="fr-FR" sz="2000" dirty="0">
                <a:solidFill>
                  <a:schemeClr val="tx1">
                    <a:lumMod val="85000"/>
                    <a:lumOff val="15000"/>
                  </a:schemeClr>
                </a:solidFill>
              </a:rPr>
              <a:t> portant sur 202 patients, </a:t>
            </a:r>
            <a:r>
              <a:rPr lang="fr-FR" sz="2000" dirty="0" err="1">
                <a:solidFill>
                  <a:schemeClr val="tx1">
                    <a:lumMod val="85000"/>
                    <a:lumOff val="15000"/>
                  </a:schemeClr>
                </a:solidFill>
              </a:rPr>
              <a:t>Harilingam</a:t>
            </a:r>
            <a:r>
              <a:rPr lang="fr-FR" sz="2000" dirty="0">
                <a:solidFill>
                  <a:schemeClr val="tx1">
                    <a:lumMod val="85000"/>
                    <a:lumOff val="15000"/>
                  </a:schemeClr>
                </a:solidFill>
              </a:rPr>
              <a:t> et al. ont identifié, l’obésité (OR : 3,3, IC95 % : 1,61–6,78) et le statut OMS (OR : 2,67, IC95 % : 1,33–5,33) comme étant les deux seuls facteurs associés en analyse multivariée à un </a:t>
            </a:r>
            <a:r>
              <a:rPr lang="fr-FR" sz="2000" dirty="0" err="1">
                <a:solidFill>
                  <a:schemeClr val="tx1">
                    <a:lumMod val="85000"/>
                    <a:lumOff val="15000"/>
                  </a:schemeClr>
                </a:solidFill>
              </a:rPr>
              <a:t>surrisque</a:t>
            </a:r>
            <a:r>
              <a:rPr lang="fr-FR" sz="2000" dirty="0">
                <a:solidFill>
                  <a:schemeClr val="tx1">
                    <a:lumMod val="85000"/>
                    <a:lumOff val="15000"/>
                  </a:schemeClr>
                </a:solidFill>
              </a:rPr>
              <a:t> de complications liées à la stomie</a:t>
            </a:r>
          </a:p>
          <a:p>
            <a:endParaRPr lang="fr-FR" sz="2200" dirty="0">
              <a:solidFill>
                <a:schemeClr val="tx1">
                  <a:lumMod val="85000"/>
                  <a:lumOff val="15000"/>
                </a:schemeClr>
              </a:solidFill>
            </a:endParaRPr>
          </a:p>
          <a:p>
            <a:r>
              <a:rPr lang="fr-FR" sz="2400" dirty="0">
                <a:solidFill>
                  <a:schemeClr val="tx1">
                    <a:lumMod val="85000"/>
                    <a:lumOff val="15000"/>
                  </a:schemeClr>
                </a:solidFill>
                <a:sym typeface="Wingdings" panose="05000000000000000000" pitchFamily="2" charset="2"/>
              </a:rPr>
              <a:t> </a:t>
            </a:r>
            <a:r>
              <a:rPr lang="fr-FR" sz="2400" dirty="0">
                <a:solidFill>
                  <a:srgbClr val="FF0000"/>
                </a:solidFill>
                <a:sym typeface="Wingdings" panose="05000000000000000000" pitchFamily="2" charset="2"/>
              </a:rPr>
              <a:t>Indication à une résection-anastomose dans ce contexte</a:t>
            </a:r>
            <a:r>
              <a:rPr lang="fr-FR" sz="2400" dirty="0">
                <a:solidFill>
                  <a:schemeClr val="tx1">
                    <a:lumMod val="85000"/>
                    <a:lumOff val="15000"/>
                  </a:schemeClr>
                </a:solidFill>
                <a:sym typeface="Wingdings" panose="05000000000000000000" pitchFamily="2" charset="2"/>
              </a:rPr>
              <a:t>. </a:t>
            </a:r>
            <a:endParaRPr lang="fr-FR" sz="2400" dirty="0">
              <a:solidFill>
                <a:schemeClr val="tx1">
                  <a:lumMod val="85000"/>
                  <a:lumOff val="15000"/>
                </a:schemeClr>
              </a:solidFill>
            </a:endParaRPr>
          </a:p>
        </p:txBody>
      </p:sp>
      <p:sp>
        <p:nvSpPr>
          <p:cNvPr id="8" name="ZoneTexte 7"/>
          <p:cNvSpPr txBox="1"/>
          <p:nvPr/>
        </p:nvSpPr>
        <p:spPr>
          <a:xfrm>
            <a:off x="5801047" y="5682859"/>
            <a:ext cx="5321643" cy="938719"/>
          </a:xfrm>
          <a:prstGeom prst="rect">
            <a:avLst/>
          </a:prstGeom>
          <a:noFill/>
        </p:spPr>
        <p:txBody>
          <a:bodyPr wrap="square" rtlCol="0">
            <a:spAutoFit/>
          </a:bodyPr>
          <a:lstStyle/>
          <a:p>
            <a:r>
              <a:rPr lang="fr-FR" sz="1100" i="1" dirty="0"/>
              <a:t>- </a:t>
            </a:r>
            <a:r>
              <a:rPr lang="fr-FR" sz="1100" i="1" dirty="0" err="1"/>
              <a:t>Stoma</a:t>
            </a:r>
            <a:r>
              <a:rPr lang="fr-FR" sz="1100" i="1" dirty="0"/>
              <a:t> complications: a </a:t>
            </a:r>
            <a:r>
              <a:rPr lang="fr-FR" sz="1100" i="1" dirty="0" err="1"/>
              <a:t>multivariate</a:t>
            </a:r>
            <a:r>
              <a:rPr lang="fr-FR" sz="1100" i="1" dirty="0"/>
              <a:t> </a:t>
            </a:r>
            <a:r>
              <a:rPr lang="fr-FR" sz="1100" i="1" dirty="0" err="1"/>
              <a:t>analysis</a:t>
            </a:r>
            <a:r>
              <a:rPr lang="fr-FR" sz="1100" i="1" dirty="0"/>
              <a:t>, 2002, </a:t>
            </a:r>
            <a:r>
              <a:rPr lang="fr-FR" sz="1100" i="1" dirty="0">
                <a:hlinkClick r:id="rId3"/>
              </a:rPr>
              <a:t>Juan C Duchesne</a:t>
            </a:r>
            <a:r>
              <a:rPr lang="fr-FR" sz="1100" i="1" baseline="30000" dirty="0"/>
              <a:t> </a:t>
            </a:r>
            <a:r>
              <a:rPr lang="fr-FR" sz="1100" i="1" baseline="30000" dirty="0">
                <a:hlinkClick r:id="rId4" tooltip="Department of Surgery, Louisiana State University Health Science Center, New Orleans, Louisiana 70112, USA."/>
              </a:rPr>
              <a:t>1</a:t>
            </a:r>
            <a:r>
              <a:rPr lang="fr-FR" sz="1100" i="1" dirty="0"/>
              <a:t>, </a:t>
            </a:r>
            <a:r>
              <a:rPr lang="fr-FR" sz="1100" i="1" dirty="0">
                <a:hlinkClick r:id="rId5"/>
              </a:rPr>
              <a:t>Yi-</a:t>
            </a:r>
            <a:r>
              <a:rPr lang="fr-FR" sz="1100" i="1" dirty="0" err="1">
                <a:hlinkClick r:id="rId5"/>
              </a:rPr>
              <a:t>Zarn</a:t>
            </a:r>
            <a:r>
              <a:rPr lang="fr-FR" sz="1100" i="1" dirty="0">
                <a:hlinkClick r:id="rId5"/>
              </a:rPr>
              <a:t> Wang</a:t>
            </a:r>
            <a:r>
              <a:rPr lang="fr-FR" sz="1100" i="1" dirty="0"/>
              <a:t>, </a:t>
            </a:r>
            <a:r>
              <a:rPr lang="fr-FR" sz="1100" i="1" dirty="0">
                <a:hlinkClick r:id="rId6"/>
              </a:rPr>
              <a:t>Sharon L </a:t>
            </a:r>
            <a:r>
              <a:rPr lang="fr-FR" sz="1100" i="1" dirty="0" err="1">
                <a:hlinkClick r:id="rId6"/>
              </a:rPr>
              <a:t>Weintraub</a:t>
            </a:r>
            <a:r>
              <a:rPr lang="fr-FR" sz="1100" i="1" dirty="0"/>
              <a:t>, </a:t>
            </a:r>
            <a:r>
              <a:rPr lang="fr-FR" sz="1100" i="1" dirty="0">
                <a:hlinkClick r:id="rId7"/>
              </a:rPr>
              <a:t>Michael Boyle</a:t>
            </a:r>
            <a:r>
              <a:rPr lang="fr-FR" sz="1100" i="1" dirty="0"/>
              <a:t>, </a:t>
            </a:r>
            <a:r>
              <a:rPr lang="fr-FR" sz="1100" i="1" dirty="0">
                <a:hlinkClick r:id="rId8"/>
              </a:rPr>
              <a:t>John P Hunt</a:t>
            </a:r>
            <a:endParaRPr lang="fr-FR" sz="1100" i="1" dirty="0"/>
          </a:p>
          <a:p>
            <a:r>
              <a:rPr lang="en-US" sz="1100" i="1" dirty="0"/>
              <a:t>- Stoma Issues in the Obese Patient</a:t>
            </a:r>
            <a:r>
              <a:rPr lang="fr-FR" sz="1100" i="1" dirty="0"/>
              <a:t>, 2011, </a:t>
            </a:r>
            <a:r>
              <a:rPr lang="fr-FR" sz="1100" i="1" u="sng" dirty="0">
                <a:hlinkClick r:id="rId9"/>
              </a:rPr>
              <a:t>Sandra J. Beck</a:t>
            </a:r>
            <a:endParaRPr lang="fr-FR" sz="1100" i="1" u="sng" dirty="0"/>
          </a:p>
          <a:p>
            <a:r>
              <a:rPr lang="en-US" sz="1100" b="1" dirty="0"/>
              <a:t>- </a:t>
            </a:r>
            <a:r>
              <a:rPr lang="en-US" sz="1100" i="1" dirty="0"/>
              <a:t>Patient-related factors influence the risk of developing intestinal stoma complications in early post-operative period, 2015 ; </a:t>
            </a:r>
            <a:r>
              <a:rPr lang="fr-FR" sz="1100" i="1" dirty="0"/>
              <a:t>M. </a:t>
            </a:r>
            <a:r>
              <a:rPr lang="fr-FR" sz="1100" i="1" dirty="0" err="1"/>
              <a:t>Harilingam</a:t>
            </a:r>
            <a:r>
              <a:rPr lang="fr-FR" sz="1100" i="1" dirty="0"/>
              <a:t>; J. </a:t>
            </a:r>
            <a:r>
              <a:rPr lang="fr-FR" sz="1100" i="1" dirty="0" err="1"/>
              <a:t>Sebastian</a:t>
            </a:r>
            <a:r>
              <a:rPr lang="fr-FR" sz="1100" i="1" dirty="0"/>
              <a:t> ; C. </a:t>
            </a:r>
            <a:r>
              <a:rPr lang="fr-FR" sz="1100" i="1" dirty="0" err="1"/>
              <a:t>Twum-Barima</a:t>
            </a:r>
            <a:r>
              <a:rPr lang="fr-FR" sz="1100" i="1" dirty="0"/>
              <a:t> </a:t>
            </a:r>
            <a:endParaRPr lang="en-US" sz="1100" i="1" dirty="0"/>
          </a:p>
        </p:txBody>
      </p:sp>
    </p:spTree>
    <p:extLst>
      <p:ext uri="{BB962C8B-B14F-4D97-AF65-F5344CB8AC3E}">
        <p14:creationId xmlns:p14="http://schemas.microsoft.com/office/powerpoint/2010/main" val="30962975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517250" y="5338117"/>
            <a:ext cx="10974533" cy="954107"/>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p:cNvSpPr>
            <a:spLocks noGrp="1"/>
          </p:cNvSpPr>
          <p:nvPr>
            <p:ph type="title"/>
          </p:nvPr>
        </p:nvSpPr>
        <p:spPr>
          <a:xfrm>
            <a:off x="2206422" y="577513"/>
            <a:ext cx="7729728" cy="1188720"/>
          </a:xfrm>
        </p:spPr>
        <p:txBody>
          <a:bodyPr/>
          <a:lstStyle/>
          <a:p>
            <a:r>
              <a:rPr lang="fr-FR" dirty="0"/>
              <a:t>J10 – 24/02/2022 </a:t>
            </a:r>
          </a:p>
        </p:txBody>
      </p:sp>
      <p:sp>
        <p:nvSpPr>
          <p:cNvPr id="3" name="Espace réservé du contenu 2"/>
          <p:cNvSpPr>
            <a:spLocks noGrp="1"/>
          </p:cNvSpPr>
          <p:nvPr>
            <p:ph idx="1"/>
          </p:nvPr>
        </p:nvSpPr>
        <p:spPr>
          <a:xfrm>
            <a:off x="700216" y="2067698"/>
            <a:ext cx="10519719" cy="3286898"/>
          </a:xfrm>
        </p:spPr>
        <p:txBody>
          <a:bodyPr>
            <a:normAutofit/>
          </a:bodyPr>
          <a:lstStyle/>
          <a:p>
            <a:pPr marL="0" indent="0">
              <a:buNone/>
            </a:pPr>
            <a:r>
              <a:rPr lang="fr-FR" sz="2400" dirty="0"/>
              <a:t>Bonne évolution clinique permettant l’extubation, la nutrition entérale est débutée le 20/02 sur la </a:t>
            </a:r>
            <a:r>
              <a:rPr lang="fr-FR" sz="2400" dirty="0" err="1"/>
              <a:t>jéjunostomie</a:t>
            </a:r>
            <a:r>
              <a:rPr lang="fr-FR" sz="2400" dirty="0"/>
              <a:t>, puis nouvelle dégradation à J10 :</a:t>
            </a:r>
          </a:p>
          <a:p>
            <a:r>
              <a:rPr lang="fr-FR" sz="2400" dirty="0"/>
              <a:t>Défaillance multi-viscérale avec défaillance hémodynamique majeure et signes cutanés marqués de bas débit.</a:t>
            </a:r>
          </a:p>
          <a:p>
            <a:r>
              <a:rPr lang="fr-FR" sz="2400" dirty="0"/>
              <a:t>Insuffisance rénale </a:t>
            </a:r>
            <a:r>
              <a:rPr lang="fr-FR" sz="2400" dirty="0" err="1"/>
              <a:t>anurique</a:t>
            </a:r>
            <a:r>
              <a:rPr lang="fr-FR" sz="2400" dirty="0"/>
              <a:t> associée à une acidose mixte motivant la mise en place d'une épuration extra rénale continue </a:t>
            </a:r>
          </a:p>
          <a:p>
            <a:r>
              <a:rPr lang="fr-FR" sz="2400" dirty="0"/>
              <a:t>Extériorisation d’un liquide de nutrition entérale par la lame</a:t>
            </a:r>
          </a:p>
          <a:p>
            <a:endParaRPr lang="fr-FR" sz="2400" dirty="0"/>
          </a:p>
          <a:p>
            <a:endParaRPr lang="fr-FR" sz="2400" dirty="0"/>
          </a:p>
        </p:txBody>
      </p:sp>
      <p:sp>
        <p:nvSpPr>
          <p:cNvPr id="6" name="ZoneTexte 5"/>
          <p:cNvSpPr txBox="1"/>
          <p:nvPr/>
        </p:nvSpPr>
        <p:spPr>
          <a:xfrm>
            <a:off x="803622" y="5553560"/>
            <a:ext cx="10401787" cy="523220"/>
          </a:xfrm>
          <a:prstGeom prst="rect">
            <a:avLst/>
          </a:prstGeom>
          <a:noFill/>
        </p:spPr>
        <p:txBody>
          <a:bodyPr wrap="square" rtlCol="0">
            <a:spAutoFit/>
          </a:bodyPr>
          <a:lstStyle/>
          <a:p>
            <a:r>
              <a:rPr lang="fr-FR" sz="2800" b="1" dirty="0">
                <a:solidFill>
                  <a:schemeClr val="tx1">
                    <a:lumMod val="85000"/>
                    <a:lumOff val="15000"/>
                  </a:schemeClr>
                </a:solidFill>
              </a:rPr>
              <a:t>Qu’évoquez vous et quelle prise en charge proposez vous ?  </a:t>
            </a:r>
          </a:p>
        </p:txBody>
      </p:sp>
    </p:spTree>
    <p:extLst>
      <p:ext uri="{BB962C8B-B14F-4D97-AF65-F5344CB8AC3E}">
        <p14:creationId xmlns:p14="http://schemas.microsoft.com/office/powerpoint/2010/main" val="1099980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TDM </a:t>
            </a:r>
            <a:r>
              <a:rPr lang="fr-FR" dirty="0" err="1"/>
              <a:t>tap</a:t>
            </a:r>
            <a:r>
              <a:rPr lang="fr-FR" dirty="0"/>
              <a:t> iv </a:t>
            </a:r>
          </a:p>
        </p:txBody>
      </p:sp>
      <p:pic>
        <p:nvPicPr>
          <p:cNvPr id="4" name="Enregistrement de l’écran 2023-03-05 à 19.49.24.mov">
            <a:hlinkClick r:id="" action="ppaction://media"/>
            <a:extLst>
              <a:ext uri="{FF2B5EF4-FFF2-40B4-BE49-F238E27FC236}">
                <a16:creationId xmlns:a16="http://schemas.microsoft.com/office/drawing/2014/main" id="{2A5FE0F4-4764-6E91-AAE2-7AF985EC4FD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360623" y="2611395"/>
            <a:ext cx="5470755" cy="3129006"/>
          </a:xfrm>
          <a:prstGeom prst="rect">
            <a:avLst/>
          </a:prstGeom>
        </p:spPr>
      </p:pic>
    </p:spTree>
    <p:extLst>
      <p:ext uri="{BB962C8B-B14F-4D97-AF65-F5344CB8AC3E}">
        <p14:creationId xmlns:p14="http://schemas.microsoft.com/office/powerpoint/2010/main" val="162094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2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repeatCount="indefinite" fill="remove"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4">
            <a:extLst>
              <a:ext uri="{FF2B5EF4-FFF2-40B4-BE49-F238E27FC236}">
                <a16:creationId xmlns:a16="http://schemas.microsoft.com/office/drawing/2014/main" id="{F92E477D-F18F-D047-E553-E32C9F64A2BC}"/>
              </a:ext>
            </a:extLst>
          </p:cNvPr>
          <p:cNvSpPr/>
          <p:nvPr/>
        </p:nvSpPr>
        <p:spPr>
          <a:xfrm>
            <a:off x="3015270" y="1671238"/>
            <a:ext cx="5962987" cy="4039738"/>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61F9EE4F-C624-9497-34DB-1D4C24AE5FAD}"/>
              </a:ext>
            </a:extLst>
          </p:cNvPr>
          <p:cNvSpPr>
            <a:spLocks noGrp="1"/>
          </p:cNvSpPr>
          <p:nvPr>
            <p:ph type="title"/>
          </p:nvPr>
        </p:nvSpPr>
        <p:spPr>
          <a:xfrm>
            <a:off x="2332492" y="387200"/>
            <a:ext cx="7527013" cy="1018584"/>
          </a:xfrm>
        </p:spPr>
        <p:txBody>
          <a:bodyPr/>
          <a:lstStyle/>
          <a:p>
            <a:r>
              <a:rPr lang="fr-FR" dirty="0"/>
              <a:t>Reprise par laparotomie </a:t>
            </a:r>
          </a:p>
        </p:txBody>
      </p:sp>
      <p:sp>
        <p:nvSpPr>
          <p:cNvPr id="3" name="Espace réservé du contenu 2">
            <a:extLst>
              <a:ext uri="{FF2B5EF4-FFF2-40B4-BE49-F238E27FC236}">
                <a16:creationId xmlns:a16="http://schemas.microsoft.com/office/drawing/2014/main" id="{CB19C599-B5F5-467C-E722-221777758DE6}"/>
              </a:ext>
            </a:extLst>
          </p:cNvPr>
          <p:cNvSpPr>
            <a:spLocks noGrp="1"/>
          </p:cNvSpPr>
          <p:nvPr>
            <p:ph idx="1"/>
          </p:nvPr>
        </p:nvSpPr>
        <p:spPr>
          <a:xfrm>
            <a:off x="3273186" y="1877380"/>
            <a:ext cx="5645624" cy="3821373"/>
          </a:xfrm>
        </p:spPr>
        <p:txBody>
          <a:bodyPr>
            <a:normAutofit/>
          </a:bodyPr>
          <a:lstStyle/>
          <a:p>
            <a:r>
              <a:rPr lang="fr-FR" sz="2400" b="1" dirty="0"/>
              <a:t>Péritonite</a:t>
            </a:r>
            <a:r>
              <a:rPr lang="fr-FR" sz="2400" dirty="0"/>
              <a:t> à contenu du liquide de nutrition entérale.</a:t>
            </a:r>
          </a:p>
          <a:p>
            <a:r>
              <a:rPr lang="fr-FR" sz="2400" dirty="0"/>
              <a:t>Le </a:t>
            </a:r>
            <a:r>
              <a:rPr lang="fr-FR" sz="2400" b="1" dirty="0"/>
              <a:t>grêle au niveau de la </a:t>
            </a:r>
            <a:r>
              <a:rPr lang="fr-FR" sz="2400" b="1" dirty="0" err="1"/>
              <a:t>jejunostomie</a:t>
            </a:r>
            <a:r>
              <a:rPr lang="fr-FR" sz="2400" b="1" dirty="0"/>
              <a:t> est perforé et ischémique </a:t>
            </a:r>
            <a:r>
              <a:rPr lang="fr-FR" sz="2400" dirty="0"/>
              <a:t>sur une longueur d'un mètre.</a:t>
            </a:r>
          </a:p>
          <a:p>
            <a:r>
              <a:rPr lang="fr-FR" sz="2400" dirty="0"/>
              <a:t>Pas de complication au niveau des anastomoses, </a:t>
            </a:r>
            <a:r>
              <a:rPr lang="fr-FR" sz="2400" b="1" dirty="0"/>
              <a:t>test au bleu négatif</a:t>
            </a:r>
            <a:r>
              <a:rPr lang="fr-FR" sz="2400" dirty="0"/>
              <a:t>. </a:t>
            </a:r>
          </a:p>
          <a:p>
            <a:r>
              <a:rPr lang="fr-FR" sz="2400" dirty="0"/>
              <a:t>Fuite au niveau de l’estomac exclu</a:t>
            </a:r>
          </a:p>
        </p:txBody>
      </p:sp>
      <p:sp>
        <p:nvSpPr>
          <p:cNvPr id="5" name="Rectangle à coins arrondis 12">
            <a:extLst>
              <a:ext uri="{FF2B5EF4-FFF2-40B4-BE49-F238E27FC236}">
                <a16:creationId xmlns:a16="http://schemas.microsoft.com/office/drawing/2014/main" id="{1C61DF85-6809-439C-A979-E08BBDFF2058}"/>
              </a:ext>
            </a:extLst>
          </p:cNvPr>
          <p:cNvSpPr/>
          <p:nvPr/>
        </p:nvSpPr>
        <p:spPr>
          <a:xfrm>
            <a:off x="3976883" y="5917118"/>
            <a:ext cx="4039763" cy="683741"/>
          </a:xfrm>
          <a:prstGeom prst="roundRect">
            <a:avLst/>
          </a:prstGeom>
          <a:solidFill>
            <a:schemeClr val="accent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a:extLst>
              <a:ext uri="{FF2B5EF4-FFF2-40B4-BE49-F238E27FC236}">
                <a16:creationId xmlns:a16="http://schemas.microsoft.com/office/drawing/2014/main" id="{0870616A-FBBF-DEA4-EEC2-4F01A0B750E2}"/>
              </a:ext>
            </a:extLst>
          </p:cNvPr>
          <p:cNvSpPr txBox="1"/>
          <p:nvPr/>
        </p:nvSpPr>
        <p:spPr>
          <a:xfrm>
            <a:off x="4501484" y="5964207"/>
            <a:ext cx="3657600" cy="523220"/>
          </a:xfrm>
          <a:prstGeom prst="rect">
            <a:avLst/>
          </a:prstGeom>
          <a:noFill/>
        </p:spPr>
        <p:txBody>
          <a:bodyPr wrap="square" rtlCol="0">
            <a:spAutoFit/>
          </a:bodyPr>
          <a:lstStyle/>
          <a:p>
            <a:r>
              <a:rPr lang="fr-FR" sz="2800" b="1" dirty="0"/>
              <a:t>Que faites vous ?</a:t>
            </a:r>
          </a:p>
        </p:txBody>
      </p:sp>
    </p:spTree>
    <p:extLst>
      <p:ext uri="{BB962C8B-B14F-4D97-AF65-F5344CB8AC3E}">
        <p14:creationId xmlns:p14="http://schemas.microsoft.com/office/powerpoint/2010/main" val="4243442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à coins arrondis 4">
            <a:extLst>
              <a:ext uri="{FF2B5EF4-FFF2-40B4-BE49-F238E27FC236}">
                <a16:creationId xmlns:a16="http://schemas.microsoft.com/office/drawing/2014/main" id="{C55CAEB6-F9F6-C5DF-083F-E6A2732DB4DD}"/>
              </a:ext>
            </a:extLst>
          </p:cNvPr>
          <p:cNvSpPr/>
          <p:nvPr/>
        </p:nvSpPr>
        <p:spPr>
          <a:xfrm>
            <a:off x="531378" y="1125940"/>
            <a:ext cx="5896718" cy="4818803"/>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3B2A7E01-5F1A-319E-4442-24E85D597620}"/>
              </a:ext>
            </a:extLst>
          </p:cNvPr>
          <p:cNvSpPr>
            <a:spLocks noGrp="1"/>
          </p:cNvSpPr>
          <p:nvPr>
            <p:ph idx="1"/>
          </p:nvPr>
        </p:nvSpPr>
        <p:spPr>
          <a:xfrm>
            <a:off x="989189" y="1482223"/>
            <a:ext cx="5206895" cy="4257805"/>
          </a:xfrm>
        </p:spPr>
        <p:txBody>
          <a:bodyPr>
            <a:normAutofit/>
          </a:bodyPr>
          <a:lstStyle/>
          <a:p>
            <a:r>
              <a:rPr lang="fr-FR" sz="2400" b="1" dirty="0"/>
              <a:t>Résection</a:t>
            </a:r>
            <a:r>
              <a:rPr lang="fr-FR" sz="2400" dirty="0"/>
              <a:t> d’un mètre de grêle nécrosé.</a:t>
            </a:r>
          </a:p>
          <a:p>
            <a:r>
              <a:rPr lang="fr-FR" sz="2400" b="1" dirty="0"/>
              <a:t>Anastomose manuelle </a:t>
            </a:r>
            <a:r>
              <a:rPr lang="fr-FR" sz="2400" dirty="0"/>
              <a:t>sous le pied de l’anse</a:t>
            </a:r>
          </a:p>
          <a:p>
            <a:r>
              <a:rPr lang="fr-FR" sz="2400" dirty="0"/>
              <a:t>Réfection de la </a:t>
            </a:r>
            <a:r>
              <a:rPr lang="fr-FR" sz="2400" b="1" dirty="0"/>
              <a:t>gastrostomie</a:t>
            </a:r>
            <a:r>
              <a:rPr lang="fr-FR" sz="2400" dirty="0"/>
              <a:t> de décharge</a:t>
            </a:r>
          </a:p>
          <a:p>
            <a:r>
              <a:rPr lang="fr-FR" sz="2400" b="1" dirty="0"/>
              <a:t>Lames</a:t>
            </a:r>
            <a:r>
              <a:rPr lang="fr-FR" sz="2400" dirty="0"/>
              <a:t> de drainage au contact des différentes anastomoses</a:t>
            </a:r>
          </a:p>
          <a:p>
            <a:r>
              <a:rPr lang="fr-FR" sz="2400" b="1" dirty="0"/>
              <a:t>Drain</a:t>
            </a:r>
            <a:r>
              <a:rPr lang="fr-FR" sz="2400" dirty="0"/>
              <a:t> en sous hépatique et drain dans le cul de sac de Douglas</a:t>
            </a:r>
          </a:p>
          <a:p>
            <a:endParaRPr lang="fr-FR" dirty="0"/>
          </a:p>
        </p:txBody>
      </p:sp>
      <p:pic>
        <p:nvPicPr>
          <p:cNvPr id="7" name="Image 6">
            <a:extLst>
              <a:ext uri="{FF2B5EF4-FFF2-40B4-BE49-F238E27FC236}">
                <a16:creationId xmlns:a16="http://schemas.microsoft.com/office/drawing/2014/main" id="{01A7F746-4F9B-BE17-2D56-F6EC96910494}"/>
              </a:ext>
            </a:extLst>
          </p:cNvPr>
          <p:cNvPicPr>
            <a:picLocks noChangeAspect="1"/>
          </p:cNvPicPr>
          <p:nvPr/>
        </p:nvPicPr>
        <p:blipFill rotWithShape="1">
          <a:blip r:embed="rId2"/>
          <a:srcRect t="1289" r="1993"/>
          <a:stretch/>
        </p:blipFill>
        <p:spPr>
          <a:xfrm>
            <a:off x="6885907" y="866274"/>
            <a:ext cx="4632325" cy="5479522"/>
          </a:xfrm>
          <a:prstGeom prst="rect">
            <a:avLst/>
          </a:prstGeom>
        </p:spPr>
      </p:pic>
    </p:spTree>
    <p:extLst>
      <p:ext uri="{BB962C8B-B14F-4D97-AF65-F5344CB8AC3E}">
        <p14:creationId xmlns:p14="http://schemas.microsoft.com/office/powerpoint/2010/main" val="26733171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4113EB-B858-BC51-ACF3-81C363F25DD2}"/>
              </a:ext>
            </a:extLst>
          </p:cNvPr>
          <p:cNvSpPr>
            <a:spLocks noGrp="1"/>
          </p:cNvSpPr>
          <p:nvPr>
            <p:ph type="title"/>
          </p:nvPr>
        </p:nvSpPr>
        <p:spPr>
          <a:xfrm>
            <a:off x="2387084" y="692743"/>
            <a:ext cx="7417831" cy="850460"/>
          </a:xfrm>
        </p:spPr>
        <p:txBody>
          <a:bodyPr/>
          <a:lstStyle/>
          <a:p>
            <a:r>
              <a:rPr lang="fr-FR" dirty="0"/>
              <a:t>J24 – 10/03/2022</a:t>
            </a:r>
          </a:p>
        </p:txBody>
      </p:sp>
      <p:sp>
        <p:nvSpPr>
          <p:cNvPr id="3" name="Espace réservé du contenu 2">
            <a:extLst>
              <a:ext uri="{FF2B5EF4-FFF2-40B4-BE49-F238E27FC236}">
                <a16:creationId xmlns:a16="http://schemas.microsoft.com/office/drawing/2014/main" id="{53E07D86-3461-C0E5-5F05-30FE5446D13E}"/>
              </a:ext>
            </a:extLst>
          </p:cNvPr>
          <p:cNvSpPr>
            <a:spLocks noGrp="1"/>
          </p:cNvSpPr>
          <p:nvPr>
            <p:ph idx="1"/>
          </p:nvPr>
        </p:nvSpPr>
        <p:spPr>
          <a:xfrm>
            <a:off x="1542197" y="2033517"/>
            <a:ext cx="8461612" cy="1965278"/>
          </a:xfrm>
        </p:spPr>
        <p:txBody>
          <a:bodyPr>
            <a:normAutofit/>
          </a:bodyPr>
          <a:lstStyle/>
          <a:p>
            <a:r>
              <a:rPr lang="fr-FR" sz="2400" dirty="0"/>
              <a:t>Bonne évolution clinique, extubée le 7 mars et transférée dans le service de soins intensifs digestifs le 9 mars. </a:t>
            </a:r>
          </a:p>
          <a:p>
            <a:r>
              <a:rPr lang="fr-FR" sz="2400" dirty="0"/>
              <a:t>Désunion de la cicatrice de laparotomie avec écoulement sale est mise en évidence. </a:t>
            </a:r>
          </a:p>
        </p:txBody>
      </p:sp>
      <p:sp>
        <p:nvSpPr>
          <p:cNvPr id="4" name="Rectangle à coins arrondis 12">
            <a:extLst>
              <a:ext uri="{FF2B5EF4-FFF2-40B4-BE49-F238E27FC236}">
                <a16:creationId xmlns:a16="http://schemas.microsoft.com/office/drawing/2014/main" id="{3C980CCD-4085-ED4E-5976-AC42C0552BE6}"/>
              </a:ext>
            </a:extLst>
          </p:cNvPr>
          <p:cNvSpPr/>
          <p:nvPr/>
        </p:nvSpPr>
        <p:spPr>
          <a:xfrm>
            <a:off x="1733240" y="4489109"/>
            <a:ext cx="8461612" cy="724336"/>
          </a:xfrm>
          <a:prstGeom prst="roundRect">
            <a:avLst/>
          </a:prstGeom>
          <a:solidFill>
            <a:schemeClr val="accent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a:extLst>
              <a:ext uri="{FF2B5EF4-FFF2-40B4-BE49-F238E27FC236}">
                <a16:creationId xmlns:a16="http://schemas.microsoft.com/office/drawing/2014/main" id="{7C5D3865-E65F-53AC-B313-D293E099AD01}"/>
              </a:ext>
            </a:extLst>
          </p:cNvPr>
          <p:cNvSpPr txBox="1"/>
          <p:nvPr/>
        </p:nvSpPr>
        <p:spPr>
          <a:xfrm>
            <a:off x="2474820" y="4589667"/>
            <a:ext cx="7983940" cy="523220"/>
          </a:xfrm>
          <a:prstGeom prst="rect">
            <a:avLst/>
          </a:prstGeom>
          <a:noFill/>
        </p:spPr>
        <p:txBody>
          <a:bodyPr wrap="square" rtlCol="0">
            <a:spAutoFit/>
          </a:bodyPr>
          <a:lstStyle/>
          <a:p>
            <a:r>
              <a:rPr lang="fr-FR" sz="2800" b="1" dirty="0"/>
              <a:t>Que suspectez vous et que faites vous ? </a:t>
            </a:r>
          </a:p>
        </p:txBody>
      </p:sp>
    </p:spTree>
    <p:extLst>
      <p:ext uri="{BB962C8B-B14F-4D97-AF65-F5344CB8AC3E}">
        <p14:creationId xmlns:p14="http://schemas.microsoft.com/office/powerpoint/2010/main" val="4018117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3">
            <a:extLst>
              <a:ext uri="{FF2B5EF4-FFF2-40B4-BE49-F238E27FC236}">
                <a16:creationId xmlns:a16="http://schemas.microsoft.com/office/drawing/2014/main" id="{78868DAB-F329-D73A-4649-DB8D0CC1DDE5}"/>
              </a:ext>
            </a:extLst>
          </p:cNvPr>
          <p:cNvSpPr/>
          <p:nvPr/>
        </p:nvSpPr>
        <p:spPr>
          <a:xfrm>
            <a:off x="6273442" y="1373724"/>
            <a:ext cx="5163382" cy="3307913"/>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8569D7A4-AE92-6C96-DBCF-A7C9C1CF67FF}"/>
              </a:ext>
            </a:extLst>
          </p:cNvPr>
          <p:cNvSpPr>
            <a:spLocks noGrp="1"/>
          </p:cNvSpPr>
          <p:nvPr>
            <p:ph idx="1"/>
          </p:nvPr>
        </p:nvSpPr>
        <p:spPr>
          <a:xfrm>
            <a:off x="6509044" y="1373724"/>
            <a:ext cx="4692178" cy="3109613"/>
          </a:xfrm>
        </p:spPr>
        <p:txBody>
          <a:bodyPr>
            <a:normAutofit fontScale="92500" lnSpcReduction="10000"/>
          </a:bodyPr>
          <a:lstStyle/>
          <a:p>
            <a:endParaRPr lang="fr-FR" dirty="0"/>
          </a:p>
          <a:p>
            <a:r>
              <a:rPr lang="fr-FR" sz="2800" b="1" dirty="0">
                <a:solidFill>
                  <a:schemeClr val="tx1"/>
                </a:solidFill>
              </a:rPr>
              <a:t>TDM ingéré et injecté </a:t>
            </a:r>
            <a:r>
              <a:rPr lang="fr-FR" sz="2800" dirty="0">
                <a:solidFill>
                  <a:schemeClr val="tx1"/>
                </a:solidFill>
              </a:rPr>
              <a:t>: fistule en regard de l'anastomose en aval du pied de l'anse se drainant dans la laparotomie médiane et drainée par une lame au contact. Pas de collection. </a:t>
            </a:r>
          </a:p>
          <a:p>
            <a:endParaRPr lang="fr-FR" dirty="0"/>
          </a:p>
        </p:txBody>
      </p:sp>
      <p:pic>
        <p:nvPicPr>
          <p:cNvPr id="8" name="Image 7" descr="Une image contenant texte&#10;&#10;Description générée automatiquement">
            <a:extLst>
              <a:ext uri="{FF2B5EF4-FFF2-40B4-BE49-F238E27FC236}">
                <a16:creationId xmlns:a16="http://schemas.microsoft.com/office/drawing/2014/main" id="{EC8070C3-0769-3FA9-DC00-201DAF7F9827}"/>
              </a:ext>
            </a:extLst>
          </p:cNvPr>
          <p:cNvPicPr>
            <a:picLocks noChangeAspect="1"/>
          </p:cNvPicPr>
          <p:nvPr/>
        </p:nvPicPr>
        <p:blipFill>
          <a:blip r:embed="rId2"/>
          <a:stretch>
            <a:fillRect/>
          </a:stretch>
        </p:blipFill>
        <p:spPr>
          <a:xfrm>
            <a:off x="607117" y="1031367"/>
            <a:ext cx="4949612" cy="3794325"/>
          </a:xfrm>
          <a:prstGeom prst="rect">
            <a:avLst/>
          </a:prstGeom>
        </p:spPr>
      </p:pic>
      <p:sp>
        <p:nvSpPr>
          <p:cNvPr id="10" name="Rectangle à coins arrondis 12">
            <a:extLst>
              <a:ext uri="{FF2B5EF4-FFF2-40B4-BE49-F238E27FC236}">
                <a16:creationId xmlns:a16="http://schemas.microsoft.com/office/drawing/2014/main" id="{7FA88394-0BAC-BA50-53F8-1F7F203BFD62}"/>
              </a:ext>
            </a:extLst>
          </p:cNvPr>
          <p:cNvSpPr/>
          <p:nvPr/>
        </p:nvSpPr>
        <p:spPr>
          <a:xfrm>
            <a:off x="1865194" y="5307975"/>
            <a:ext cx="8461612" cy="724336"/>
          </a:xfrm>
          <a:prstGeom prst="roundRect">
            <a:avLst/>
          </a:prstGeom>
          <a:solidFill>
            <a:schemeClr val="accent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BC4D4CBE-0C37-7F7B-3198-20A69B924127}"/>
              </a:ext>
            </a:extLst>
          </p:cNvPr>
          <p:cNvSpPr txBox="1"/>
          <p:nvPr/>
        </p:nvSpPr>
        <p:spPr>
          <a:xfrm>
            <a:off x="2743199" y="5408533"/>
            <a:ext cx="7997588" cy="523220"/>
          </a:xfrm>
          <a:prstGeom prst="rect">
            <a:avLst/>
          </a:prstGeom>
          <a:noFill/>
        </p:spPr>
        <p:txBody>
          <a:bodyPr wrap="square" rtlCol="0">
            <a:spAutoFit/>
          </a:bodyPr>
          <a:lstStyle/>
          <a:p>
            <a:r>
              <a:rPr lang="fr-FR" sz="2800" b="1" dirty="0"/>
              <a:t>Quelle prise en charge proposez vous ?</a:t>
            </a:r>
          </a:p>
        </p:txBody>
      </p:sp>
    </p:spTree>
    <p:extLst>
      <p:ext uri="{BB962C8B-B14F-4D97-AF65-F5344CB8AC3E}">
        <p14:creationId xmlns:p14="http://schemas.microsoft.com/office/powerpoint/2010/main" val="61653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C2134-568F-5929-4620-5360FE682583}"/>
              </a:ext>
            </a:extLst>
          </p:cNvPr>
          <p:cNvSpPr>
            <a:spLocks noGrp="1"/>
          </p:cNvSpPr>
          <p:nvPr>
            <p:ph type="title"/>
          </p:nvPr>
        </p:nvSpPr>
        <p:spPr>
          <a:xfrm>
            <a:off x="2231136" y="896453"/>
            <a:ext cx="7729728" cy="1188720"/>
          </a:xfrm>
        </p:spPr>
        <p:txBody>
          <a:bodyPr/>
          <a:lstStyle/>
          <a:p>
            <a:r>
              <a:rPr lang="fr-FR" dirty="0"/>
              <a:t>Suite de la prise en charge</a:t>
            </a:r>
          </a:p>
        </p:txBody>
      </p:sp>
      <p:sp>
        <p:nvSpPr>
          <p:cNvPr id="3" name="Espace réservé du contenu 2">
            <a:extLst>
              <a:ext uri="{FF2B5EF4-FFF2-40B4-BE49-F238E27FC236}">
                <a16:creationId xmlns:a16="http://schemas.microsoft.com/office/drawing/2014/main" id="{13980741-106D-60EF-9BA6-450F5B435F41}"/>
              </a:ext>
            </a:extLst>
          </p:cNvPr>
          <p:cNvSpPr>
            <a:spLocks noGrp="1"/>
          </p:cNvSpPr>
          <p:nvPr>
            <p:ph idx="1"/>
          </p:nvPr>
        </p:nvSpPr>
        <p:spPr>
          <a:xfrm>
            <a:off x="914400" y="2554514"/>
            <a:ext cx="10682514" cy="3657600"/>
          </a:xfrm>
        </p:spPr>
        <p:txBody>
          <a:bodyPr>
            <a:normAutofit fontScale="85000" lnSpcReduction="10000"/>
          </a:bodyPr>
          <a:lstStyle/>
          <a:p>
            <a:r>
              <a:rPr lang="fr-FR" sz="2400" dirty="0"/>
              <a:t>Épisode de bradycardie extrême hypoxique pendant la réalisation d’un scanner, transfert en réanimation. Nouvel épisode le lendemain avec 5 minutes de Low Flow nécessitant la ré intubation.</a:t>
            </a:r>
          </a:p>
          <a:p>
            <a:r>
              <a:rPr lang="fr-FR" sz="2400" dirty="0"/>
              <a:t>Trachéotomie le 17/03 devant un sevrage ventilatoire difficile. </a:t>
            </a:r>
          </a:p>
          <a:p>
            <a:endParaRPr lang="fr-FR" sz="2400" dirty="0"/>
          </a:p>
          <a:p>
            <a:pPr marL="0" indent="0">
              <a:buNone/>
            </a:pPr>
            <a:r>
              <a:rPr lang="fr-FR" sz="2400" b="1" u="sng" dirty="0"/>
              <a:t>FISTULE ENTERO CUTANÉE </a:t>
            </a:r>
            <a:r>
              <a:rPr lang="fr-FR" sz="2400" dirty="0"/>
              <a:t>: </a:t>
            </a:r>
          </a:p>
          <a:p>
            <a:r>
              <a:rPr lang="fr-FR" sz="2400" dirty="0"/>
              <a:t>Pas de nouvelle prise en charge chirurgicale : prise en charge par fistulisation dirigée. </a:t>
            </a:r>
          </a:p>
          <a:p>
            <a:r>
              <a:rPr lang="fr-FR" sz="2400" dirty="0"/>
              <a:t>Poursuite de l’</a:t>
            </a:r>
            <a:r>
              <a:rPr lang="fr-FR" sz="2400" dirty="0" err="1"/>
              <a:t>Octréotide</a:t>
            </a:r>
            <a:r>
              <a:rPr lang="fr-FR" sz="2400" dirty="0"/>
              <a:t> IVSE</a:t>
            </a:r>
          </a:p>
          <a:p>
            <a:r>
              <a:rPr lang="fr-FR" sz="2400" dirty="0"/>
              <a:t>Nutrition parentérale exclusive</a:t>
            </a:r>
          </a:p>
          <a:p>
            <a:r>
              <a:rPr lang="fr-FR" sz="2400" dirty="0"/>
              <a:t>La cicatrice médiane est totalement désunie, initiation d’une irrigation/aspiration</a:t>
            </a:r>
          </a:p>
          <a:p>
            <a:endParaRPr lang="fr-FR" dirty="0"/>
          </a:p>
        </p:txBody>
      </p:sp>
    </p:spTree>
    <p:extLst>
      <p:ext uri="{BB962C8B-B14F-4D97-AF65-F5344CB8AC3E}">
        <p14:creationId xmlns:p14="http://schemas.microsoft.com/office/powerpoint/2010/main" val="3746126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a:extLst>
              <a:ext uri="{FF2B5EF4-FFF2-40B4-BE49-F238E27FC236}">
                <a16:creationId xmlns:a16="http://schemas.microsoft.com/office/drawing/2014/main" id="{D341A7CD-ED93-517F-FCD2-E9F8266B1C88}"/>
              </a:ext>
            </a:extLst>
          </p:cNvPr>
          <p:cNvSpPr/>
          <p:nvPr/>
        </p:nvSpPr>
        <p:spPr>
          <a:xfrm>
            <a:off x="639324" y="2040326"/>
            <a:ext cx="4784063" cy="3558369"/>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67F89D05-C042-4B1D-BFE3-EC9D585C6F80}"/>
              </a:ext>
            </a:extLst>
          </p:cNvPr>
          <p:cNvSpPr>
            <a:spLocks noGrp="1"/>
          </p:cNvSpPr>
          <p:nvPr>
            <p:ph type="title"/>
          </p:nvPr>
        </p:nvSpPr>
        <p:spPr>
          <a:xfrm>
            <a:off x="2366613" y="439589"/>
            <a:ext cx="7458774" cy="955235"/>
          </a:xfrm>
        </p:spPr>
        <p:txBody>
          <a:bodyPr/>
          <a:lstStyle/>
          <a:p>
            <a:r>
              <a:rPr lang="fr-FR" dirty="0"/>
              <a:t>SYSTEME IRRIGATION ASPIRATION</a:t>
            </a:r>
          </a:p>
        </p:txBody>
      </p:sp>
      <p:sp>
        <p:nvSpPr>
          <p:cNvPr id="3" name="Espace réservé du contenu 2">
            <a:extLst>
              <a:ext uri="{FF2B5EF4-FFF2-40B4-BE49-F238E27FC236}">
                <a16:creationId xmlns:a16="http://schemas.microsoft.com/office/drawing/2014/main" id="{EC9A6DAD-7E8D-1F94-DC12-B6EB7F6F02A9}"/>
              </a:ext>
            </a:extLst>
          </p:cNvPr>
          <p:cNvSpPr>
            <a:spLocks noGrp="1"/>
          </p:cNvSpPr>
          <p:nvPr>
            <p:ph idx="1"/>
          </p:nvPr>
        </p:nvSpPr>
        <p:spPr>
          <a:xfrm>
            <a:off x="975402" y="2351517"/>
            <a:ext cx="4636166" cy="3892680"/>
          </a:xfrm>
        </p:spPr>
        <p:txBody>
          <a:bodyPr>
            <a:noAutofit/>
          </a:bodyPr>
          <a:lstStyle/>
          <a:p>
            <a:pPr marL="0" indent="0">
              <a:buNone/>
            </a:pPr>
            <a:r>
              <a:rPr lang="fr-FR" sz="2800" dirty="0"/>
              <a:t>Appareillage de la fistule </a:t>
            </a:r>
            <a:r>
              <a:rPr lang="fr-FR" sz="2800" dirty="0" err="1"/>
              <a:t>entero</a:t>
            </a:r>
            <a:r>
              <a:rPr lang="fr-FR" sz="2800" dirty="0"/>
              <a:t>-cutanée par une </a:t>
            </a:r>
            <a:r>
              <a:rPr lang="fr-FR" sz="2800" b="1" dirty="0"/>
              <a:t>piscine</a:t>
            </a:r>
          </a:p>
          <a:p>
            <a:r>
              <a:rPr lang="fr-FR" sz="2800" dirty="0"/>
              <a:t>Lavage 3L </a:t>
            </a:r>
          </a:p>
          <a:p>
            <a:r>
              <a:rPr lang="fr-FR" sz="2800" dirty="0"/>
              <a:t>Débit fistule initial environ 1L à 1,5L par 24h</a:t>
            </a:r>
          </a:p>
        </p:txBody>
      </p:sp>
      <p:pic>
        <p:nvPicPr>
          <p:cNvPr id="4" name="Image 3">
            <a:extLst>
              <a:ext uri="{FF2B5EF4-FFF2-40B4-BE49-F238E27FC236}">
                <a16:creationId xmlns:a16="http://schemas.microsoft.com/office/drawing/2014/main" id="{54A6C73F-509D-E167-2AC2-A2D486785A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12744" y="1636281"/>
            <a:ext cx="1714500" cy="2336800"/>
          </a:xfrm>
          <a:prstGeom prst="rect">
            <a:avLst/>
          </a:prstGeom>
          <a:noFill/>
          <a:ln>
            <a:noFill/>
          </a:ln>
        </p:spPr>
      </p:pic>
      <p:pic>
        <p:nvPicPr>
          <p:cNvPr id="6" name="Image 5">
            <a:extLst>
              <a:ext uri="{FF2B5EF4-FFF2-40B4-BE49-F238E27FC236}">
                <a16:creationId xmlns:a16="http://schemas.microsoft.com/office/drawing/2014/main" id="{002B965E-B99A-6E49-9A92-CCD9542D6CD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150881"/>
            <a:ext cx="2159000" cy="2336800"/>
          </a:xfrm>
          <a:prstGeom prst="rect">
            <a:avLst/>
          </a:prstGeom>
          <a:noFill/>
          <a:ln>
            <a:noFill/>
          </a:ln>
        </p:spPr>
      </p:pic>
      <p:pic>
        <p:nvPicPr>
          <p:cNvPr id="7" name="Image 6">
            <a:extLst>
              <a:ext uri="{FF2B5EF4-FFF2-40B4-BE49-F238E27FC236}">
                <a16:creationId xmlns:a16="http://schemas.microsoft.com/office/drawing/2014/main" id="{3486823C-A74E-0D74-D95D-DB9F7E7F024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728420" y="1636281"/>
            <a:ext cx="2768600" cy="4851400"/>
          </a:xfrm>
          <a:prstGeom prst="rect">
            <a:avLst/>
          </a:prstGeom>
          <a:noFill/>
          <a:ln>
            <a:noFill/>
          </a:ln>
        </p:spPr>
      </p:pic>
    </p:spTree>
    <p:extLst>
      <p:ext uri="{BB962C8B-B14F-4D97-AF65-F5344CB8AC3E}">
        <p14:creationId xmlns:p14="http://schemas.microsoft.com/office/powerpoint/2010/main" val="2656072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4">
            <a:extLst>
              <a:ext uri="{FF2B5EF4-FFF2-40B4-BE49-F238E27FC236}">
                <a16:creationId xmlns:a16="http://schemas.microsoft.com/office/drawing/2014/main" id="{E309ACFA-C167-D0A2-C6AF-FEAD2DAAAC5C}"/>
              </a:ext>
            </a:extLst>
          </p:cNvPr>
          <p:cNvSpPr/>
          <p:nvPr/>
        </p:nvSpPr>
        <p:spPr>
          <a:xfrm>
            <a:off x="841030" y="1879907"/>
            <a:ext cx="10509939" cy="2499590"/>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596F2BDA-FA0C-9C23-EAC9-D0F59D27E43F}"/>
              </a:ext>
            </a:extLst>
          </p:cNvPr>
          <p:cNvSpPr>
            <a:spLocks noGrp="1"/>
          </p:cNvSpPr>
          <p:nvPr>
            <p:ph type="title"/>
          </p:nvPr>
        </p:nvSpPr>
        <p:spPr>
          <a:xfrm>
            <a:off x="2334768" y="631736"/>
            <a:ext cx="7265790" cy="880150"/>
          </a:xfrm>
        </p:spPr>
        <p:txBody>
          <a:bodyPr/>
          <a:lstStyle/>
          <a:p>
            <a:r>
              <a:rPr lang="fr-FR" dirty="0"/>
              <a:t>Suite de la prise en charge</a:t>
            </a:r>
          </a:p>
        </p:txBody>
      </p:sp>
      <p:sp>
        <p:nvSpPr>
          <p:cNvPr id="3" name="Espace réservé du contenu 2">
            <a:extLst>
              <a:ext uri="{FF2B5EF4-FFF2-40B4-BE49-F238E27FC236}">
                <a16:creationId xmlns:a16="http://schemas.microsoft.com/office/drawing/2014/main" id="{F8C7CB11-A8C7-C11D-2C43-76E6421A9932}"/>
              </a:ext>
            </a:extLst>
          </p:cNvPr>
          <p:cNvSpPr>
            <a:spLocks noGrp="1"/>
          </p:cNvSpPr>
          <p:nvPr>
            <p:ph idx="1"/>
          </p:nvPr>
        </p:nvSpPr>
        <p:spPr>
          <a:xfrm>
            <a:off x="1171074" y="2101517"/>
            <a:ext cx="9962148" cy="4271090"/>
          </a:xfrm>
        </p:spPr>
        <p:txBody>
          <a:bodyPr/>
          <a:lstStyle/>
          <a:p>
            <a:r>
              <a:rPr lang="fr-FR" sz="2400" dirty="0"/>
              <a:t>Gastrostomie de décharge : débit environ 100 à 200cc</a:t>
            </a:r>
          </a:p>
          <a:p>
            <a:r>
              <a:rPr lang="fr-FR" sz="2400" dirty="0"/>
              <a:t>VAC thérapie le 13/04 car diminution du débit de la fistule (&lt; 500cc en moyenne) </a:t>
            </a:r>
          </a:p>
          <a:p>
            <a:r>
              <a:rPr lang="fr-FR" sz="2400" dirty="0"/>
              <a:t>Nutrition parentérale exclusive dans un premier temps puis eau autorisée à 750cc / jour</a:t>
            </a:r>
          </a:p>
          <a:p>
            <a:endParaRPr lang="fr-FR" sz="2400" dirty="0"/>
          </a:p>
          <a:p>
            <a:r>
              <a:rPr lang="fr-FR" sz="2400" b="1" dirty="0"/>
              <a:t>Scanner abdominal de réévaluation le 9/04/2022 </a:t>
            </a:r>
            <a:r>
              <a:rPr lang="fr-FR" sz="2400" dirty="0"/>
              <a:t>: Bonne régression des collections. Disparition de l'épanchement péritonéal pelvien ainsi que des bulles de gaz intra-abdominal</a:t>
            </a:r>
          </a:p>
          <a:p>
            <a:endParaRPr lang="fr-FR" dirty="0"/>
          </a:p>
        </p:txBody>
      </p:sp>
    </p:spTree>
    <p:extLst>
      <p:ext uri="{BB962C8B-B14F-4D97-AF65-F5344CB8AC3E}">
        <p14:creationId xmlns:p14="http://schemas.microsoft.com/office/powerpoint/2010/main" val="2172624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209819-37A0-AA79-50A2-FD0B590BA092}"/>
              </a:ext>
            </a:extLst>
          </p:cNvPr>
          <p:cNvSpPr>
            <a:spLocks noGrp="1"/>
          </p:cNvSpPr>
          <p:nvPr>
            <p:ph type="title"/>
          </p:nvPr>
        </p:nvSpPr>
        <p:spPr>
          <a:xfrm>
            <a:off x="2231136" y="595724"/>
            <a:ext cx="7729728" cy="1188720"/>
          </a:xfrm>
        </p:spPr>
        <p:txBody>
          <a:bodyPr/>
          <a:lstStyle/>
          <a:p>
            <a:r>
              <a:rPr lang="fr-FR" dirty="0"/>
              <a:t>PRISE EN CHARGE DES FISTULES ENTERO CUTANÉES</a:t>
            </a:r>
          </a:p>
        </p:txBody>
      </p:sp>
      <p:sp>
        <p:nvSpPr>
          <p:cNvPr id="3" name="Espace réservé du contenu 2">
            <a:extLst>
              <a:ext uri="{FF2B5EF4-FFF2-40B4-BE49-F238E27FC236}">
                <a16:creationId xmlns:a16="http://schemas.microsoft.com/office/drawing/2014/main" id="{08BE54E9-774E-A9C8-84A5-6BBD709716AC}"/>
              </a:ext>
            </a:extLst>
          </p:cNvPr>
          <p:cNvSpPr>
            <a:spLocks noGrp="1"/>
          </p:cNvSpPr>
          <p:nvPr>
            <p:ph idx="1"/>
          </p:nvPr>
        </p:nvSpPr>
        <p:spPr>
          <a:xfrm>
            <a:off x="1203157" y="2005264"/>
            <a:ext cx="9609221" cy="4257012"/>
          </a:xfrm>
        </p:spPr>
        <p:txBody>
          <a:bodyPr>
            <a:noAutofit/>
          </a:bodyPr>
          <a:lstStyle/>
          <a:p>
            <a:pPr marL="0" indent="0">
              <a:buNone/>
            </a:pPr>
            <a:r>
              <a:rPr lang="fr-FR" sz="2400" u="sng" dirty="0"/>
              <a:t>Peu de recommandations mais </a:t>
            </a:r>
            <a:r>
              <a:rPr lang="fr-FR" sz="2400" dirty="0"/>
              <a:t>:</a:t>
            </a:r>
          </a:p>
          <a:p>
            <a:r>
              <a:rPr lang="fr-FR" sz="2400" dirty="0"/>
              <a:t>Eviter une prise en charge chirurgicale trop précoce qui exposerait à un risque trop important de nouvelle plaie digestive dans un contexte d’inflammation. </a:t>
            </a:r>
          </a:p>
          <a:p>
            <a:r>
              <a:rPr lang="fr-FR" sz="2400" dirty="0"/>
              <a:t>Traitement </a:t>
            </a:r>
            <a:r>
              <a:rPr lang="fr-FR" sz="2400" b="1" dirty="0"/>
              <a:t>conservateur</a:t>
            </a:r>
            <a:r>
              <a:rPr lang="fr-FR" sz="2400" dirty="0"/>
              <a:t> dans un premier temps : </a:t>
            </a:r>
          </a:p>
          <a:p>
            <a:pPr lvl="1"/>
            <a:r>
              <a:rPr lang="fr-FR" sz="2400" dirty="0"/>
              <a:t>Soins locaux : appareillage, irrigation…</a:t>
            </a:r>
          </a:p>
          <a:p>
            <a:pPr lvl="1"/>
            <a:r>
              <a:rPr lang="fr-FR" sz="2400" dirty="0"/>
              <a:t>Nutrition parentérale dans un premier temps</a:t>
            </a:r>
          </a:p>
          <a:p>
            <a:pPr lvl="1"/>
            <a:r>
              <a:rPr lang="fr-FR" sz="2400" dirty="0"/>
              <a:t>Analogues de la Somatostatine afin de diminuer le débit fistuleux (efficacité inconstante) </a:t>
            </a:r>
          </a:p>
        </p:txBody>
      </p:sp>
      <p:sp>
        <p:nvSpPr>
          <p:cNvPr id="4" name="ZoneTexte 3">
            <a:extLst>
              <a:ext uri="{FF2B5EF4-FFF2-40B4-BE49-F238E27FC236}">
                <a16:creationId xmlns:a16="http://schemas.microsoft.com/office/drawing/2014/main" id="{8C86044A-3406-C12F-E47D-30FC5EB2AEB5}"/>
              </a:ext>
            </a:extLst>
          </p:cNvPr>
          <p:cNvSpPr txBox="1"/>
          <p:nvPr/>
        </p:nvSpPr>
        <p:spPr>
          <a:xfrm>
            <a:off x="6096000" y="6427113"/>
            <a:ext cx="6008915" cy="430887"/>
          </a:xfrm>
          <a:prstGeom prst="rect">
            <a:avLst/>
          </a:prstGeom>
          <a:noFill/>
        </p:spPr>
        <p:txBody>
          <a:bodyPr wrap="square" rtlCol="0">
            <a:spAutoFit/>
          </a:bodyPr>
          <a:lstStyle/>
          <a:p>
            <a:r>
              <a:rPr lang="fr-FR" sz="1100" dirty="0"/>
              <a:t>Prise en charge des fistules </a:t>
            </a:r>
            <a:r>
              <a:rPr lang="fr-FR" sz="1100" dirty="0" err="1"/>
              <a:t>entero</a:t>
            </a:r>
            <a:r>
              <a:rPr lang="fr-FR" sz="1100" dirty="0"/>
              <a:t> cutanées 2015 ; H BERGERET-CASSAGNE, J. LEFEVRE, N. CHAFAI </a:t>
            </a:r>
          </a:p>
        </p:txBody>
      </p:sp>
    </p:spTree>
    <p:extLst>
      <p:ext uri="{BB962C8B-B14F-4D97-AF65-F5344CB8AC3E}">
        <p14:creationId xmlns:p14="http://schemas.microsoft.com/office/powerpoint/2010/main" val="25624633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C4A8CF-EA92-66FA-A742-4F7CED4E1A8C}"/>
              </a:ext>
            </a:extLst>
          </p:cNvPr>
          <p:cNvSpPr>
            <a:spLocks noGrp="1"/>
          </p:cNvSpPr>
          <p:nvPr>
            <p:ph type="title"/>
          </p:nvPr>
        </p:nvSpPr>
        <p:spPr>
          <a:xfrm>
            <a:off x="2511231" y="637792"/>
            <a:ext cx="7169538" cy="960361"/>
          </a:xfrm>
        </p:spPr>
        <p:txBody>
          <a:bodyPr/>
          <a:lstStyle/>
          <a:p>
            <a:r>
              <a:rPr lang="fr-FR" dirty="0"/>
              <a:t>Suivi</a:t>
            </a:r>
          </a:p>
        </p:txBody>
      </p:sp>
      <p:sp>
        <p:nvSpPr>
          <p:cNvPr id="3" name="Espace réservé du contenu 2">
            <a:extLst>
              <a:ext uri="{FF2B5EF4-FFF2-40B4-BE49-F238E27FC236}">
                <a16:creationId xmlns:a16="http://schemas.microsoft.com/office/drawing/2014/main" id="{D9AFF27B-F852-D6E1-1583-F66D10F9AE8F}"/>
              </a:ext>
            </a:extLst>
          </p:cNvPr>
          <p:cNvSpPr>
            <a:spLocks noGrp="1"/>
          </p:cNvSpPr>
          <p:nvPr>
            <p:ph idx="1"/>
          </p:nvPr>
        </p:nvSpPr>
        <p:spPr>
          <a:xfrm>
            <a:off x="1556726" y="1964276"/>
            <a:ext cx="9078548" cy="4255932"/>
          </a:xfrm>
        </p:spPr>
        <p:txBody>
          <a:bodyPr>
            <a:noAutofit/>
          </a:bodyPr>
          <a:lstStyle/>
          <a:p>
            <a:r>
              <a:rPr lang="fr-FR" sz="2400" dirty="0"/>
              <a:t>Sortie en SSR à 3 mois post opératoire</a:t>
            </a:r>
          </a:p>
          <a:p>
            <a:pPr lvl="1">
              <a:buFontTx/>
              <a:buChar char="-"/>
            </a:pPr>
            <a:r>
              <a:rPr lang="fr-FR" sz="2400" dirty="0"/>
              <a:t>Débit fistule &lt; 200cc par jour sous </a:t>
            </a:r>
            <a:r>
              <a:rPr lang="fr-FR" sz="2400" dirty="0" err="1"/>
              <a:t>Somatuline</a:t>
            </a:r>
            <a:r>
              <a:rPr lang="fr-FR" sz="2400" dirty="0"/>
              <a:t> LP</a:t>
            </a:r>
          </a:p>
          <a:p>
            <a:endParaRPr lang="fr-FR" sz="2400" dirty="0"/>
          </a:p>
          <a:p>
            <a:r>
              <a:rPr lang="fr-FR" sz="2400" dirty="0"/>
              <a:t>Hospitalisation en clinique de nutrition pendant 3 mois : </a:t>
            </a:r>
          </a:p>
          <a:p>
            <a:pPr lvl="1">
              <a:buFontTx/>
              <a:buChar char="-"/>
            </a:pPr>
            <a:r>
              <a:rPr lang="fr-FR" sz="2400" dirty="0"/>
              <a:t>Fistule tarie</a:t>
            </a:r>
          </a:p>
          <a:p>
            <a:pPr lvl="1">
              <a:buFontTx/>
              <a:buChar char="-"/>
            </a:pPr>
            <a:r>
              <a:rPr lang="fr-FR" sz="2400" dirty="0"/>
              <a:t>Réalimentation per os</a:t>
            </a:r>
          </a:p>
          <a:p>
            <a:pPr lvl="1">
              <a:buFontTx/>
              <a:buChar char="-"/>
            </a:pPr>
            <a:r>
              <a:rPr lang="fr-FR" sz="2400" dirty="0"/>
              <a:t>Complément d’abord gastrostomie</a:t>
            </a:r>
          </a:p>
        </p:txBody>
      </p:sp>
    </p:spTree>
    <p:extLst>
      <p:ext uri="{BB962C8B-B14F-4D97-AF65-F5344CB8AC3E}">
        <p14:creationId xmlns:p14="http://schemas.microsoft.com/office/powerpoint/2010/main" val="561946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4">
            <a:extLst>
              <a:ext uri="{FF2B5EF4-FFF2-40B4-BE49-F238E27FC236}">
                <a16:creationId xmlns:a16="http://schemas.microsoft.com/office/drawing/2014/main" id="{9AD79AF0-191C-293E-4AE2-E312FDFDC6A7}"/>
              </a:ext>
            </a:extLst>
          </p:cNvPr>
          <p:cNvSpPr/>
          <p:nvPr/>
        </p:nvSpPr>
        <p:spPr>
          <a:xfrm>
            <a:off x="1750300" y="2416342"/>
            <a:ext cx="8484564" cy="2245893"/>
          </a:xfrm>
          <a:prstGeom prst="roundRect">
            <a:avLst/>
          </a:prstGeom>
          <a:solidFill>
            <a:schemeClr val="accent6">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a:extLst>
              <a:ext uri="{FF2B5EF4-FFF2-40B4-BE49-F238E27FC236}">
                <a16:creationId xmlns:a16="http://schemas.microsoft.com/office/drawing/2014/main" id="{37A4A97C-CEDD-0E0E-593C-E2314C6FDA43}"/>
              </a:ext>
            </a:extLst>
          </p:cNvPr>
          <p:cNvSpPr>
            <a:spLocks noGrp="1"/>
          </p:cNvSpPr>
          <p:nvPr>
            <p:ph idx="1"/>
          </p:nvPr>
        </p:nvSpPr>
        <p:spPr>
          <a:xfrm>
            <a:off x="1957137" y="2747212"/>
            <a:ext cx="8691401" cy="2245893"/>
          </a:xfrm>
        </p:spPr>
        <p:txBody>
          <a:bodyPr>
            <a:normAutofit/>
          </a:bodyPr>
          <a:lstStyle/>
          <a:p>
            <a:r>
              <a:rPr lang="fr-FR" sz="3200" dirty="0"/>
              <a:t>Retrait de la gastrostomie le 7 décembre 2022 </a:t>
            </a:r>
          </a:p>
          <a:p>
            <a:r>
              <a:rPr lang="fr-FR" sz="3200" dirty="0"/>
              <a:t>Poids actuel stable à 81kg, soit un IMC à 28,4 kg/m</a:t>
            </a:r>
            <a:r>
              <a:rPr lang="fr-FR" sz="3200" baseline="30000" dirty="0"/>
              <a:t>2</a:t>
            </a:r>
            <a:endParaRPr lang="fr-FR" sz="3200" dirty="0"/>
          </a:p>
          <a:p>
            <a:endParaRPr lang="fr-FR" dirty="0"/>
          </a:p>
        </p:txBody>
      </p:sp>
    </p:spTree>
    <p:extLst>
      <p:ext uri="{BB962C8B-B14F-4D97-AF65-F5344CB8AC3E}">
        <p14:creationId xmlns:p14="http://schemas.microsoft.com/office/powerpoint/2010/main" val="2805980676"/>
      </p:ext>
    </p:extLst>
  </p:cSld>
  <p:clrMapOvr>
    <a:masterClrMapping/>
  </p:clrMapOvr>
</p:sld>
</file>

<file path=ppt/theme/theme1.xml><?xml version="1.0" encoding="utf-8"?>
<a:theme xmlns:a="http://schemas.openxmlformats.org/drawingml/2006/main" name="Colis">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1402</TotalTime>
  <Words>1253</Words>
  <Application>Microsoft Macintosh PowerPoint</Application>
  <PresentationFormat>Grand écran</PresentationFormat>
  <Paragraphs>139</Paragraphs>
  <Slides>25</Slides>
  <Notes>1</Notes>
  <HiddenSlides>0</HiddenSlides>
  <MMClips>2</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25</vt:i4>
      </vt:variant>
    </vt:vector>
  </HeadingPairs>
  <TitlesOfParts>
    <vt:vector size="31" baseType="lpstr">
      <vt:lpstr>AdvTimes</vt:lpstr>
      <vt:lpstr>Arial</vt:lpstr>
      <vt:lpstr>Calibri</vt:lpstr>
      <vt:lpstr>Gill Sans MT</vt:lpstr>
      <vt:lpstr>Roboto</vt:lpstr>
      <vt:lpstr>Colis</vt:lpstr>
      <vt:lpstr>URGENCES BARIATRIQUES</vt:lpstr>
      <vt:lpstr>Présentation PowerPoint</vt:lpstr>
      <vt:lpstr>Chirurgie le 14/02/2022</vt:lpstr>
      <vt:lpstr>Présentation PowerPoint</vt:lpstr>
      <vt:lpstr>J2 – 16/02/2022</vt:lpstr>
      <vt:lpstr>TDM TAP IV</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J10 – 24/02/2022 </vt:lpstr>
      <vt:lpstr>TDM tap iv </vt:lpstr>
      <vt:lpstr>Reprise par laparotomie </vt:lpstr>
      <vt:lpstr>Présentation PowerPoint</vt:lpstr>
      <vt:lpstr>J24 – 10/03/2022</vt:lpstr>
      <vt:lpstr>Présentation PowerPoint</vt:lpstr>
      <vt:lpstr>Suite de la prise en charge</vt:lpstr>
      <vt:lpstr>SYSTEME IRRIGATION ASPIRATION</vt:lpstr>
      <vt:lpstr>Suite de la prise en charge</vt:lpstr>
      <vt:lpstr>PRISE EN CHARGE DES FISTULES ENTERO CUTANÉES</vt:lpstr>
      <vt:lpstr>Suivi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URGENCES BARIATRIQUES</dc:title>
  <dc:creator>Romain Thomières</dc:creator>
  <cp:lastModifiedBy>Romain Thomières</cp:lastModifiedBy>
  <cp:revision>28</cp:revision>
  <dcterms:created xsi:type="dcterms:W3CDTF">2023-03-05T17:23:36Z</dcterms:created>
  <dcterms:modified xsi:type="dcterms:W3CDTF">2023-03-08T16:57:12Z</dcterms:modified>
</cp:coreProperties>
</file>