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3" r:id="rId11"/>
    <p:sldId id="267" r:id="rId12"/>
    <p:sldId id="268" r:id="rId13"/>
    <p:sldId id="269" r:id="rId14"/>
    <p:sldId id="271" r:id="rId15"/>
    <p:sldId id="273" r:id="rId16"/>
    <p:sldId id="270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FA4F0D-6A94-491E-B0CE-40ADA890221A}" v="741" dt="2023-03-08T15:59:07.9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FF175-A5A4-4D3A-AE14-08B80A5EA270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0AC10-4D15-4E8A-A45E-404652F0B8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882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0AC10-4D15-4E8A-A45E-404652F0B86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47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0AC10-4D15-4E8A-A45E-404652F0B86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47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0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1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2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8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8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4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2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2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6AA-1EC0-4433-9956-E798E94A6FB7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38C08-47C7-4847-B0BE-B9D8DEEB3D1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34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0D4E46AA-1EC0-4433-9956-E798E94A6FB7}" type="datetimeFigureOut">
              <a:rPr lang="en-US" smtClean="0"/>
              <a:pPr/>
              <a:t>3/10/2023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38C08-47C7-4847-B0BE-B9D8DEEB3D1B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10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SzPct val="87000"/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9EED76-0A14-00B8-FC7E-692BE2FACC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1" y="11"/>
            <a:ext cx="12191979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D78BA5-2579-4D62-B68F-2289D39B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6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F5E190-40BB-B030-E47D-C91DB3990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14400"/>
            <a:ext cx="5601274" cy="3427867"/>
          </a:xfrm>
        </p:spPr>
        <p:txBody>
          <a:bodyPr anchor="t">
            <a:normAutofit/>
          </a:bodyPr>
          <a:lstStyle/>
          <a:p>
            <a:r>
              <a:rPr lang="fr-FR" b="1" cap="all" dirty="0">
                <a:solidFill>
                  <a:srgbClr val="FFFFFF"/>
                </a:solidFill>
              </a:rPr>
              <a:t>Dossier : sigmoïdite diverticulaire en urgence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0A6E44-1120-C288-DFEB-5F5485F6B5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5290" y="5253051"/>
            <a:ext cx="4892948" cy="812923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1500" i="1" cap="none" dirty="0">
                <a:solidFill>
                  <a:srgbClr val="FFFFFF"/>
                </a:solidFill>
              </a:rPr>
              <a:t>Journée DES chirurgie digestive</a:t>
            </a:r>
          </a:p>
          <a:p>
            <a:pPr>
              <a:lnSpc>
                <a:spcPct val="120000"/>
              </a:lnSpc>
            </a:pPr>
            <a:r>
              <a:rPr lang="fr-FR" sz="1500" i="1" cap="none" dirty="0">
                <a:solidFill>
                  <a:srgbClr val="FFFFFF"/>
                </a:solidFill>
              </a:rPr>
              <a:t>Noémie Périard, interne 7</a:t>
            </a:r>
            <a:r>
              <a:rPr lang="fr-FR" sz="1500" i="1" cap="none" baseline="30000" dirty="0">
                <a:solidFill>
                  <a:srgbClr val="FFFFFF"/>
                </a:solidFill>
              </a:rPr>
              <a:t>ème</a:t>
            </a:r>
            <a:r>
              <a:rPr lang="fr-FR" sz="1500" i="1" cap="none" dirty="0">
                <a:solidFill>
                  <a:srgbClr val="FFFFFF"/>
                </a:solidFill>
              </a:rPr>
              <a:t> semestre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7529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32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6096"/>
            <a:ext cx="10363200" cy="783443"/>
          </a:xfrm>
        </p:spPr>
        <p:txBody>
          <a:bodyPr/>
          <a:lstStyle/>
          <a:p>
            <a:r>
              <a:rPr lang="fr-FR" dirty="0"/>
              <a:t>Maladie diverticulaire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02118-F5CE-DF9D-9BA9-EBE6AAF68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401467"/>
            <a:ext cx="10363200" cy="4540362"/>
          </a:xfrm>
        </p:spPr>
        <p:txBody>
          <a:bodyPr/>
          <a:lstStyle/>
          <a:p>
            <a:r>
              <a:rPr lang="fr-FR" dirty="0"/>
              <a:t>Traduit une zone de faiblesse de la paroi colique</a:t>
            </a:r>
          </a:p>
          <a:p>
            <a:r>
              <a:rPr lang="fr-FR" dirty="0"/>
              <a:t>Diverticules présents chez &gt; 75% des &gt; 75 ans</a:t>
            </a:r>
          </a:p>
          <a:p>
            <a:r>
              <a:rPr lang="fr-FR" dirty="0"/>
              <a:t>Manifestations cliniques si complications : saignement, infection</a:t>
            </a:r>
          </a:p>
          <a:p>
            <a:endParaRPr lang="fr-FR" dirty="0"/>
          </a:p>
          <a:p>
            <a:r>
              <a:rPr lang="fr-FR" dirty="0"/>
              <a:t>Sigmoïdite diverticulaire = le plus fréquent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08E9C5-6EAF-682D-B8A7-094277111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" b="98000" l="3824" r="96471">
                        <a14:foregroundMark x1="27353" y1="9500" x2="27353" y2="250"/>
                        <a14:foregroundMark x1="78824" y1="7500" x2="92941" y2="500"/>
                        <a14:foregroundMark x1="92941" y1="500" x2="96471" y2="23750"/>
                        <a14:foregroundMark x1="96471" y1="23750" x2="89412" y2="46000"/>
                        <a14:foregroundMark x1="89412" y1="46000" x2="84412" y2="46000"/>
                        <a14:foregroundMark x1="10000" y1="55750" x2="1765" y2="64500"/>
                        <a14:foregroundMark x1="1765" y1="64500" x2="8235" y2="74500"/>
                        <a14:foregroundMark x1="8235" y1="74500" x2="10294" y2="74750"/>
                        <a14:foregroundMark x1="3824" y1="63000" x2="5588" y2="68750"/>
                        <a14:foregroundMark x1="19412" y1="85250" x2="22647" y2="98000"/>
                        <a14:foregroundMark x1="22647" y1="98000" x2="37647" y2="98000"/>
                        <a14:foregroundMark x1="37647" y1="98000" x2="40882" y2="8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056" y="1401467"/>
            <a:ext cx="3800870" cy="4471611"/>
          </a:xfrm>
          <a:prstGeom prst="rect">
            <a:avLst/>
          </a:prstGeom>
        </p:spPr>
      </p:pic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C5E1DC73-4148-A6A3-2275-06B7F927C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59514"/>
              </p:ext>
            </p:extLst>
          </p:nvPr>
        </p:nvGraphicFramePr>
        <p:xfrm>
          <a:off x="914399" y="4095640"/>
          <a:ext cx="6302580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55338">
                  <a:extLst>
                    <a:ext uri="{9D8B030D-6E8A-4147-A177-3AD203B41FA5}">
                      <a16:colId xmlns:a16="http://schemas.microsoft.com/office/drawing/2014/main" val="240993244"/>
                    </a:ext>
                  </a:extLst>
                </a:gridCol>
                <a:gridCol w="4847242">
                  <a:extLst>
                    <a:ext uri="{9D8B030D-6E8A-4147-A177-3AD203B41FA5}">
                      <a16:colId xmlns:a16="http://schemas.microsoft.com/office/drawing/2014/main" val="12393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Hinchey</a:t>
                      </a: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 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Diverticulite clinique légère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926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Hinchey</a:t>
                      </a: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 Ia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Inflammation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</a:rPr>
                        <a:t>péricolique</a:t>
                      </a: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 localisée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748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Hinchey</a:t>
                      </a: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Ib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Abcès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</a:rPr>
                        <a:t>péricolique</a:t>
                      </a: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 localisé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149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Hinchey</a:t>
                      </a:r>
                      <a:r>
                        <a:rPr lang="fr-FR" dirty="0"/>
                        <a:t> II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Abcès pelvien, abdominal ou rétropéritonéal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821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Hinchey</a:t>
                      </a:r>
                      <a:r>
                        <a:rPr lang="fr-FR" dirty="0"/>
                        <a:t> III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Péritonite purulente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365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Hinchey</a:t>
                      </a:r>
                      <a:r>
                        <a:rPr lang="fr-FR" dirty="0"/>
                        <a:t> IV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Péritonite stercorale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7391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30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30" y="808716"/>
            <a:ext cx="5207392" cy="4337656"/>
          </a:xfrm>
        </p:spPr>
        <p:txBody>
          <a:bodyPr anchor="t">
            <a:normAutofit fontScale="90000"/>
          </a:bodyPr>
          <a:lstStyle/>
          <a:p>
            <a:r>
              <a:rPr lang="fr-FR" sz="2400" dirty="0"/>
              <a:t>Homme de 45 ans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Antécédents : </a:t>
            </a:r>
            <a:br>
              <a:rPr lang="fr-FR" sz="2400" dirty="0"/>
            </a:br>
            <a:r>
              <a:rPr lang="fr-FR" sz="2200" dirty="0"/>
              <a:t>- </a:t>
            </a:r>
            <a:r>
              <a:rPr lang="fr-FR" sz="2200" dirty="0" err="1"/>
              <a:t>Schwannome</a:t>
            </a:r>
            <a:r>
              <a:rPr lang="fr-FR" sz="2200" dirty="0"/>
              <a:t> vestibulaire traité par radiochirurgie, dans les suites hydrocéphalie avec dérivation </a:t>
            </a:r>
            <a:r>
              <a:rPr lang="fr-FR" sz="2200" dirty="0" err="1"/>
              <a:t>ventriculo</a:t>
            </a:r>
            <a:r>
              <a:rPr lang="fr-FR" sz="2200" dirty="0"/>
              <a:t>-péritonéale</a:t>
            </a:r>
            <a:br>
              <a:rPr lang="fr-FR" sz="2200" dirty="0"/>
            </a:br>
            <a:r>
              <a:rPr lang="fr-FR" sz="2200" dirty="0"/>
              <a:t>- Appendicectomie</a:t>
            </a:r>
            <a:br>
              <a:rPr lang="fr-FR" sz="2200" dirty="0"/>
            </a:br>
            <a:r>
              <a:rPr lang="fr-FR" sz="2200" dirty="0"/>
              <a:t>- Obésité, IMC 33 kg/m²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Douleurs FIG fébriles depuis 48h</a:t>
            </a:r>
            <a:br>
              <a:rPr lang="fr-FR" sz="2400" dirty="0"/>
            </a:br>
            <a:r>
              <a:rPr lang="fr-FR" sz="2400" dirty="0"/>
              <a:t>Nausées</a:t>
            </a:r>
            <a:br>
              <a:rPr lang="fr-FR" sz="2400" dirty="0"/>
            </a:br>
            <a:r>
              <a:rPr lang="fr-FR" sz="2400" dirty="0"/>
              <a:t>Biologie : GB 21 G/L ; CRP 168 mg/L</a:t>
            </a:r>
            <a:br>
              <a:rPr lang="fr-FR" sz="2400" dirty="0"/>
            </a:br>
            <a:br>
              <a:rPr lang="fr-FR" sz="2400" dirty="0"/>
            </a:br>
            <a:endParaRPr lang="fr-FR" sz="24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AF2F3F-06F0-42E3-8F72-36BEDCB69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5821999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can 18-11">
            <a:hlinkClick r:id="" action="ppaction://media"/>
            <a:extLst>
              <a:ext uri="{FF2B5EF4-FFF2-40B4-BE49-F238E27FC236}">
                <a16:creationId xmlns:a16="http://schemas.microsoft.com/office/drawing/2014/main" id="{1C7BC0E9-958A-531E-CC24-827921682B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8581" r="7615"/>
          <a:stretch/>
        </p:blipFill>
        <p:spPr>
          <a:xfrm>
            <a:off x="5472615" y="808716"/>
            <a:ext cx="6264932" cy="420508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782FCC2-8609-9C0D-0BAD-BB6829EAF74F}"/>
              </a:ext>
            </a:extLst>
          </p:cNvPr>
          <p:cNvSpPr txBox="1">
            <a:spLocks/>
          </p:cNvSpPr>
          <p:nvPr/>
        </p:nvSpPr>
        <p:spPr>
          <a:xfrm>
            <a:off x="992570" y="5890301"/>
            <a:ext cx="10363200" cy="783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Diagnostic, prise en charge ?</a:t>
            </a:r>
          </a:p>
        </p:txBody>
      </p:sp>
    </p:spTree>
    <p:extLst>
      <p:ext uri="{BB962C8B-B14F-4D97-AF65-F5344CB8AC3E}">
        <p14:creationId xmlns:p14="http://schemas.microsoft.com/office/powerpoint/2010/main" val="191595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texte, invertébré, noir, sombre&#10;&#10;Description générée automatiquement">
            <a:extLst>
              <a:ext uri="{FF2B5EF4-FFF2-40B4-BE49-F238E27FC236}">
                <a16:creationId xmlns:a16="http://schemas.microsoft.com/office/drawing/2014/main" id="{97D67C3D-D4B6-98EA-F6D8-1E8960E544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19485"/>
          <a:stretch/>
        </p:blipFill>
        <p:spPr>
          <a:xfrm>
            <a:off x="390874" y="2637851"/>
            <a:ext cx="5799963" cy="3865878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8D00D77-D299-4699-8F8E-BD436FF71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15786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02118-F5CE-DF9D-9BA9-EBE6AAF68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874" y="913292"/>
            <a:ext cx="5852418" cy="3088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Diverticulite sigmoïdienne </a:t>
            </a:r>
            <a:r>
              <a:rPr lang="fr-FR" sz="2200" dirty="0" err="1"/>
              <a:t>Hinchey</a:t>
            </a:r>
            <a:r>
              <a:rPr lang="fr-FR" sz="2200" dirty="0"/>
              <a:t> I </a:t>
            </a:r>
          </a:p>
          <a:p>
            <a:pPr marL="0" indent="0">
              <a:buNone/>
            </a:pPr>
            <a:r>
              <a:rPr lang="fr-FR" sz="2200" dirty="0"/>
              <a:t>Abcès péri-</a:t>
            </a:r>
            <a:r>
              <a:rPr lang="fr-FR" sz="2200" dirty="0" err="1"/>
              <a:t>sigmoidien</a:t>
            </a:r>
            <a:r>
              <a:rPr lang="fr-FR" sz="2200" dirty="0"/>
              <a:t> de 29x21 mm</a:t>
            </a:r>
          </a:p>
          <a:p>
            <a:pPr marL="0" indent="0">
              <a:buNone/>
            </a:pPr>
            <a:r>
              <a:rPr lang="fr-FR" sz="2200" dirty="0"/>
              <a:t>Traitement par Ceftriaxone et Métronidazole 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8EBB8C4-2B1D-B657-F1C1-E4A8CA2B8478}"/>
              </a:ext>
            </a:extLst>
          </p:cNvPr>
          <p:cNvCxnSpPr>
            <a:cxnSpLocks/>
          </p:cNvCxnSpPr>
          <p:nvPr/>
        </p:nvCxnSpPr>
        <p:spPr>
          <a:xfrm flipH="1">
            <a:off x="3928023" y="2987882"/>
            <a:ext cx="1020084" cy="88223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itre 1">
            <a:extLst>
              <a:ext uri="{FF2B5EF4-FFF2-40B4-BE49-F238E27FC236}">
                <a16:creationId xmlns:a16="http://schemas.microsoft.com/office/drawing/2014/main" id="{0202CB74-18BB-FE6F-FA02-E699938F7D75}"/>
              </a:ext>
            </a:extLst>
          </p:cNvPr>
          <p:cNvSpPr txBox="1">
            <a:spLocks/>
          </p:cNvSpPr>
          <p:nvPr/>
        </p:nvSpPr>
        <p:spPr>
          <a:xfrm>
            <a:off x="7218730" y="211494"/>
            <a:ext cx="4582395" cy="783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Recommandations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4611F4-76CC-E042-3BF7-5B2328EBC4A7}"/>
              </a:ext>
            </a:extLst>
          </p:cNvPr>
          <p:cNvSpPr/>
          <p:nvPr/>
        </p:nvSpPr>
        <p:spPr>
          <a:xfrm>
            <a:off x="6581711" y="1346327"/>
            <a:ext cx="5320004" cy="5157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ATB IV : Augmentin + Gentamicine </a:t>
            </a:r>
          </a:p>
          <a:p>
            <a:pPr algn="ctr"/>
            <a:r>
              <a:rPr lang="fr-FR" sz="2400" i="1" dirty="0">
                <a:solidFill>
                  <a:schemeClr val="tx1"/>
                </a:solidFill>
              </a:rPr>
              <a:t>   ou C3G + Métronidazole</a:t>
            </a:r>
          </a:p>
          <a:p>
            <a:pPr algn="ctr">
              <a:lnSpc>
                <a:spcPct val="150000"/>
              </a:lnSpc>
            </a:pPr>
            <a:r>
              <a:rPr lang="fr-FR" sz="2400" i="1" dirty="0">
                <a:solidFill>
                  <a:schemeClr val="tx1"/>
                </a:solidFill>
              </a:rPr>
              <a:t>Drainage radiologique si faisable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8820D39-5223-A6AF-98AD-9B0C62EE16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930"/>
          <a:stretch/>
        </p:blipFill>
        <p:spPr>
          <a:xfrm>
            <a:off x="6958437" y="2882581"/>
            <a:ext cx="4566551" cy="30765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12A520-C075-788C-D41F-8EFDEC323EA6}"/>
              </a:ext>
            </a:extLst>
          </p:cNvPr>
          <p:cNvSpPr txBox="1"/>
          <p:nvPr/>
        </p:nvSpPr>
        <p:spPr>
          <a:xfrm>
            <a:off x="9774242" y="6126866"/>
            <a:ext cx="2127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HAS, 2017</a:t>
            </a:r>
          </a:p>
        </p:txBody>
      </p:sp>
    </p:spTree>
    <p:extLst>
      <p:ext uri="{BB962C8B-B14F-4D97-AF65-F5344CB8AC3E}">
        <p14:creationId xmlns:p14="http://schemas.microsoft.com/office/powerpoint/2010/main" val="317182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09B62C-3402-4623-9A7C-AA048B56F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29EB34-F8B3-4B6A-AD68-BF354FBA6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44897" y="5832631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4CD21E9E-86A3-DB89-FE3B-B7927EA5C203}"/>
              </a:ext>
            </a:extLst>
          </p:cNvPr>
          <p:cNvSpPr txBox="1"/>
          <p:nvPr/>
        </p:nvSpPr>
        <p:spPr>
          <a:xfrm>
            <a:off x="6877947" y="564926"/>
            <a:ext cx="4973562" cy="3242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fr-FR" sz="2200" dirty="0"/>
              <a:t>Bactériologie : Enterobacter </a:t>
            </a:r>
            <a:r>
              <a:rPr lang="fr-FR" sz="2200" dirty="0" err="1"/>
              <a:t>cloacae</a:t>
            </a:r>
            <a:r>
              <a:rPr lang="fr-FR" sz="2200" dirty="0"/>
              <a:t>, Enterococcus faecium et Enterococcus </a:t>
            </a:r>
            <a:r>
              <a:rPr lang="fr-FR" sz="2200" dirty="0" err="1"/>
              <a:t>durans</a:t>
            </a:r>
            <a:r>
              <a:rPr lang="fr-FR" sz="2200" dirty="0"/>
              <a:t> avec résistance C3G </a:t>
            </a:r>
            <a:r>
              <a:rPr lang="fr-FR" sz="2200" dirty="0">
                <a:sym typeface="Wingdings" panose="05000000000000000000" pitchFamily="2" charset="2"/>
              </a:rPr>
              <a:t> </a:t>
            </a:r>
            <a:r>
              <a:rPr lang="fr-FR" sz="2200" dirty="0" err="1">
                <a:sym typeface="Wingdings" panose="05000000000000000000" pitchFamily="2" charset="2"/>
              </a:rPr>
              <a:t>swich</a:t>
            </a:r>
            <a:r>
              <a:rPr lang="fr-FR" sz="2200" dirty="0">
                <a:sym typeface="Wingdings" panose="05000000000000000000" pitchFamily="2" charset="2"/>
              </a:rPr>
              <a:t> pour Céfépime, </a:t>
            </a:r>
            <a:r>
              <a:rPr lang="fr-FR" sz="2200" dirty="0" err="1">
                <a:sym typeface="Wingdings" panose="05000000000000000000" pitchFamily="2" charset="2"/>
              </a:rPr>
              <a:t>Lévofloxacine</a:t>
            </a:r>
            <a:r>
              <a:rPr lang="fr-FR" sz="2200" dirty="0">
                <a:sym typeface="Wingdings" panose="05000000000000000000" pitchFamily="2" charset="2"/>
              </a:rPr>
              <a:t> et Métronidazole 3 semaines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fr-FR" sz="2200" dirty="0">
                <a:sym typeface="Wingdings" panose="05000000000000000000" pitchFamily="2" charset="2"/>
              </a:rPr>
              <a:t>Retour à domicile</a:t>
            </a:r>
            <a:endParaRPr lang="fr-F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6EB637-F997-16FB-D4E0-14F1DB7400E1}"/>
              </a:ext>
            </a:extLst>
          </p:cNvPr>
          <p:cNvSpPr/>
          <p:nvPr/>
        </p:nvSpPr>
        <p:spPr>
          <a:xfrm>
            <a:off x="6877947" y="3317573"/>
            <a:ext cx="4973562" cy="22535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Pas de recommandations sur la durée du traitement antibiotique dans les formes abcédées</a:t>
            </a:r>
          </a:p>
          <a:p>
            <a:pPr algn="ctr"/>
            <a:r>
              <a:rPr lang="fr-FR" sz="2400" i="1" dirty="0">
                <a:solidFill>
                  <a:schemeClr val="tx1"/>
                </a:solidFill>
              </a:rPr>
              <a:t>Pas nécessaire &gt; 10 jours</a:t>
            </a:r>
          </a:p>
        </p:txBody>
      </p:sp>
      <p:pic>
        <p:nvPicPr>
          <p:cNvPr id="6" name="Image 5" descr="Une image contenant texte, invertébré, noir&#10;&#10;Description générée automatiquement">
            <a:extLst>
              <a:ext uri="{FF2B5EF4-FFF2-40B4-BE49-F238E27FC236}">
                <a16:creationId xmlns:a16="http://schemas.microsoft.com/office/drawing/2014/main" id="{22C10441-AA7F-7BF1-42C0-84D72BC112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2" t="9790" r="5855"/>
          <a:stretch/>
        </p:blipFill>
        <p:spPr>
          <a:xfrm>
            <a:off x="538992" y="2173486"/>
            <a:ext cx="5799963" cy="4232536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C4922B8-AAD5-1624-E2AC-42CBD93CC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92" y="564926"/>
            <a:ext cx="5337124" cy="3088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Evolution </a:t>
            </a:r>
            <a:r>
              <a:rPr lang="fr-FR" sz="2200" dirty="0" err="1"/>
              <a:t>clinico</a:t>
            </a:r>
            <a:r>
              <a:rPr lang="fr-FR" sz="2200" dirty="0"/>
              <a:t>-biologique satisfaisante</a:t>
            </a:r>
          </a:p>
          <a:p>
            <a:pPr marL="0" indent="0">
              <a:buNone/>
            </a:pPr>
            <a:r>
              <a:rPr lang="fr-FR" sz="2200" dirty="0"/>
              <a:t>Scanner de contrôle à J5 : stabilité de la collection </a:t>
            </a:r>
            <a:r>
              <a:rPr lang="fr-FR" sz="2200" dirty="0">
                <a:sym typeface="Wingdings" panose="05000000000000000000" pitchFamily="2" charset="2"/>
              </a:rPr>
              <a:t> ponction sous scanner</a:t>
            </a:r>
            <a:endParaRPr lang="fr-FR" sz="2200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3F62EDA3-D6C5-1068-9473-BEA3F478EB01}"/>
              </a:ext>
            </a:extLst>
          </p:cNvPr>
          <p:cNvSpPr txBox="1">
            <a:spLocks/>
          </p:cNvSpPr>
          <p:nvPr/>
        </p:nvSpPr>
        <p:spPr>
          <a:xfrm>
            <a:off x="6877946" y="5936822"/>
            <a:ext cx="4775061" cy="783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Recommandations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F3ECA5-71DA-0FBD-412E-A8B838479EB4}"/>
              </a:ext>
            </a:extLst>
          </p:cNvPr>
          <p:cNvSpPr txBox="1"/>
          <p:nvPr/>
        </p:nvSpPr>
        <p:spPr>
          <a:xfrm>
            <a:off x="8229600" y="4986330"/>
            <a:ext cx="3552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HAS, 2017</a:t>
            </a:r>
          </a:p>
          <a:p>
            <a:pPr algn="r"/>
            <a:r>
              <a:rPr lang="fr-FR" sz="1600" i="1" dirty="0" err="1"/>
              <a:t>Khaoudy</a:t>
            </a:r>
            <a:r>
              <a:rPr lang="fr-FR" sz="1600" i="1" dirty="0"/>
              <a:t> et al. </a:t>
            </a:r>
            <a:r>
              <a:rPr lang="fr-FR" sz="1600" i="1" dirty="0" err="1"/>
              <a:t>Surg</a:t>
            </a:r>
            <a:r>
              <a:rPr lang="fr-FR" sz="1600" i="1" dirty="0"/>
              <a:t> </a:t>
            </a:r>
            <a:r>
              <a:rPr lang="fr-FR" sz="1600" i="1" dirty="0" err="1"/>
              <a:t>Laparosc</a:t>
            </a:r>
            <a:r>
              <a:rPr lang="fr-FR" sz="1600" i="1" dirty="0"/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387649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5897880"/>
            <a:ext cx="8887581" cy="1091125"/>
          </a:xfrm>
        </p:spPr>
        <p:txBody>
          <a:bodyPr anchor="t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02118-F5CE-DF9D-9BA9-EBE6AAF68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515015"/>
            <a:ext cx="4677696" cy="433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Récidive des douleurs ~ 1 mois après l’arrêt des ATB</a:t>
            </a:r>
          </a:p>
          <a:p>
            <a:pPr marL="0" indent="0">
              <a:buNone/>
            </a:pPr>
            <a:r>
              <a:rPr lang="fr-FR" sz="2200" dirty="0"/>
              <a:t>Apyrétique</a:t>
            </a:r>
          </a:p>
          <a:p>
            <a:pPr marL="0" indent="0">
              <a:buNone/>
            </a:pPr>
            <a:r>
              <a:rPr lang="fr-FR" sz="2200" dirty="0"/>
              <a:t>GB 15 G/L ; CRP 4 mg/L</a:t>
            </a:r>
          </a:p>
          <a:p>
            <a:pPr marL="0" indent="0">
              <a:buNone/>
            </a:pPr>
            <a:r>
              <a:rPr lang="fr-FR" sz="2200" dirty="0"/>
              <a:t>Défense en FIG</a:t>
            </a:r>
          </a:p>
          <a:p>
            <a:endParaRPr lang="fr-FR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AF2F3F-06F0-42E3-8F72-36BEDCB69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5821999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can 24-01">
            <a:hlinkClick r:id="" action="ppaction://media"/>
            <a:extLst>
              <a:ext uri="{FF2B5EF4-FFF2-40B4-BE49-F238E27FC236}">
                <a16:creationId xmlns:a16="http://schemas.microsoft.com/office/drawing/2014/main" id="{C368F7CD-DCB9-84CB-9C6A-8508CF9832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4591" r="7498"/>
          <a:stretch/>
        </p:blipFill>
        <p:spPr>
          <a:xfrm>
            <a:off x="6096000" y="584278"/>
            <a:ext cx="5476428" cy="395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5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5867265"/>
            <a:ext cx="8887581" cy="1091125"/>
          </a:xfrm>
        </p:spPr>
        <p:txBody>
          <a:bodyPr anchor="t">
            <a:normAutofit/>
          </a:bodyPr>
          <a:lstStyle/>
          <a:p>
            <a:r>
              <a:rPr lang="fr-FR" dirty="0"/>
              <a:t>Prise en charge 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AF2F3F-06F0-42E3-8F72-36BEDCB69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5821999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E4FF611A-15D4-5C81-E450-0B5B1C562D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70" t="3957"/>
          <a:stretch/>
        </p:blipFill>
        <p:spPr>
          <a:xfrm>
            <a:off x="0" y="546845"/>
            <a:ext cx="6121544" cy="4728305"/>
          </a:xfrm>
          <a:prstGeom prst="rect">
            <a:avLst/>
          </a:prstGeom>
        </p:spPr>
      </p:pic>
      <p:pic>
        <p:nvPicPr>
          <p:cNvPr id="9" name="Image 8" descr="Une image contenant texte, invertébré, noir, arthropode&#10;&#10;Description générée automatiquement">
            <a:extLst>
              <a:ext uri="{FF2B5EF4-FFF2-40B4-BE49-F238E27FC236}">
                <a16:creationId xmlns:a16="http://schemas.microsoft.com/office/drawing/2014/main" id="{83F94C5B-3FFE-B0BD-FFDF-C0DF9BE255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8" t="8211" r="1730"/>
          <a:stretch/>
        </p:blipFill>
        <p:spPr>
          <a:xfrm>
            <a:off x="6075211" y="546846"/>
            <a:ext cx="6116789" cy="4728308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100ED51-4F47-AC46-C753-7F56549C3746}"/>
              </a:ext>
            </a:extLst>
          </p:cNvPr>
          <p:cNvCxnSpPr/>
          <p:nvPr/>
        </p:nvCxnSpPr>
        <p:spPr>
          <a:xfrm flipH="1">
            <a:off x="3768876" y="977295"/>
            <a:ext cx="653143" cy="5031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932462A-274D-69C2-A39C-75768998ACE9}"/>
              </a:ext>
            </a:extLst>
          </p:cNvPr>
          <p:cNvCxnSpPr/>
          <p:nvPr/>
        </p:nvCxnSpPr>
        <p:spPr>
          <a:xfrm flipH="1">
            <a:off x="4221238" y="1178076"/>
            <a:ext cx="653143" cy="50316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02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8D00D77-D299-4699-8F8E-BD436FF71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15786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02118-F5CE-DF9D-9BA9-EBE6AAF68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003" y="913292"/>
            <a:ext cx="5880289" cy="3088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Diverticulite sigmoïdienne </a:t>
            </a:r>
            <a:r>
              <a:rPr lang="fr-FR" sz="2200" dirty="0" err="1"/>
              <a:t>Hinchey</a:t>
            </a:r>
            <a:r>
              <a:rPr lang="fr-FR" sz="2200" dirty="0"/>
              <a:t> II</a:t>
            </a:r>
          </a:p>
          <a:p>
            <a:pPr marL="0" indent="0">
              <a:buNone/>
            </a:pPr>
            <a:r>
              <a:rPr lang="fr-FR" sz="2200" dirty="0"/>
              <a:t>Pas d’abcès, quelques bulles de pneumopéritoine</a:t>
            </a:r>
          </a:p>
          <a:p>
            <a:pPr marL="0" indent="0">
              <a:buNone/>
            </a:pPr>
            <a:r>
              <a:rPr lang="fr-FR" sz="2200" dirty="0"/>
              <a:t>Reprise de la tri-antibiothérapie 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202CB74-18BB-FE6F-FA02-E699938F7D75}"/>
              </a:ext>
            </a:extLst>
          </p:cNvPr>
          <p:cNvSpPr txBox="1">
            <a:spLocks/>
          </p:cNvSpPr>
          <p:nvPr/>
        </p:nvSpPr>
        <p:spPr>
          <a:xfrm>
            <a:off x="7218731" y="211494"/>
            <a:ext cx="4610266" cy="7834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Recommandations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4611F4-76CC-E042-3BF7-5B2328EBC4A7}"/>
              </a:ext>
            </a:extLst>
          </p:cNvPr>
          <p:cNvSpPr/>
          <p:nvPr/>
        </p:nvSpPr>
        <p:spPr>
          <a:xfrm>
            <a:off x="6581712" y="1346327"/>
            <a:ext cx="5320004" cy="32394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i="1" dirty="0">
                <a:solidFill>
                  <a:schemeClr val="tx1"/>
                </a:solidFill>
              </a:rPr>
              <a:t>ATB seuls pour les diverticulites perforées avec bulles de pneumo en </a:t>
            </a:r>
            <a:r>
              <a:rPr lang="fr-FR" sz="2400" i="1" dirty="0" err="1">
                <a:solidFill>
                  <a:schemeClr val="tx1"/>
                </a:solidFill>
              </a:rPr>
              <a:t>péricolique</a:t>
            </a:r>
            <a:r>
              <a:rPr lang="fr-FR" sz="2400" i="1" dirty="0">
                <a:solidFill>
                  <a:schemeClr val="tx1"/>
                </a:solidFill>
              </a:rPr>
              <a:t> et/ou à distance si absence de signe clinique de péritonite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7E22ED-4C9F-81C6-45F7-AED93A227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769" y="3078633"/>
            <a:ext cx="4755927" cy="3303169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6F20E01-792C-D38B-7A91-9F33D95409D6}"/>
              </a:ext>
            </a:extLst>
          </p:cNvPr>
          <p:cNvCxnSpPr/>
          <p:nvPr/>
        </p:nvCxnSpPr>
        <p:spPr>
          <a:xfrm>
            <a:off x="2136663" y="3188913"/>
            <a:ext cx="441118" cy="2756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A0BF1A2-FC7E-1142-2EFC-8D356063C4D5}"/>
              </a:ext>
            </a:extLst>
          </p:cNvPr>
          <p:cNvCxnSpPr>
            <a:cxnSpLocks/>
          </p:cNvCxnSpPr>
          <p:nvPr/>
        </p:nvCxnSpPr>
        <p:spPr>
          <a:xfrm flipH="1">
            <a:off x="4067319" y="3429000"/>
            <a:ext cx="807949" cy="1045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A056932-AC37-1DAA-D0A3-A8A81585A381}"/>
              </a:ext>
            </a:extLst>
          </p:cNvPr>
          <p:cNvCxnSpPr>
            <a:cxnSpLocks/>
          </p:cNvCxnSpPr>
          <p:nvPr/>
        </p:nvCxnSpPr>
        <p:spPr>
          <a:xfrm flipH="1">
            <a:off x="3993060" y="3622904"/>
            <a:ext cx="785715" cy="964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AA779095-F0D6-95EB-9233-4105CB5F6C36}"/>
              </a:ext>
            </a:extLst>
          </p:cNvPr>
          <p:cNvSpPr txBox="1"/>
          <p:nvPr/>
        </p:nvSpPr>
        <p:spPr>
          <a:xfrm>
            <a:off x="8229600" y="4247231"/>
            <a:ext cx="3552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HAS, 2017</a:t>
            </a:r>
          </a:p>
        </p:txBody>
      </p:sp>
    </p:spTree>
    <p:extLst>
      <p:ext uri="{BB962C8B-B14F-4D97-AF65-F5344CB8AC3E}">
        <p14:creationId xmlns:p14="http://schemas.microsoft.com/office/powerpoint/2010/main" val="416437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5897880"/>
            <a:ext cx="5103430" cy="1091125"/>
          </a:xfrm>
        </p:spPr>
        <p:txBody>
          <a:bodyPr anchor="t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02118-F5CE-DF9D-9BA9-EBE6AAF68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5" y="515014"/>
            <a:ext cx="5064004" cy="4985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J1 d’hospitalisation</a:t>
            </a:r>
          </a:p>
          <a:p>
            <a:pPr marL="0" indent="0">
              <a:buNone/>
            </a:pPr>
            <a:r>
              <a:rPr lang="fr-FR" sz="2200" dirty="0"/>
              <a:t>Aggravation clinique avec défense généralisée</a:t>
            </a:r>
          </a:p>
          <a:p>
            <a:pPr marL="0" indent="0">
              <a:buNone/>
            </a:pPr>
            <a:r>
              <a:rPr lang="fr-FR" sz="2200" dirty="0"/>
              <a:t>Bio : GB 17 G/L ; CRP 241 mg/L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/>
              <a:t>Décision d’une prise en charge chirurgicale : </a:t>
            </a:r>
            <a:r>
              <a:rPr lang="fr-FR" sz="2200" b="1" dirty="0"/>
              <a:t>Que faites vous 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AF2F3F-06F0-42E3-8F72-36BEDCB69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5821999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7CAAAD5-9E23-2634-76B5-2A75EB20FE6A}"/>
              </a:ext>
            </a:extLst>
          </p:cNvPr>
          <p:cNvSpPr txBox="1">
            <a:spLocks/>
          </p:cNvSpPr>
          <p:nvPr/>
        </p:nvSpPr>
        <p:spPr>
          <a:xfrm>
            <a:off x="6586132" y="515014"/>
            <a:ext cx="4942659" cy="16124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fr-FR" sz="2200" dirty="0"/>
              <a:t>Diverticulite sigmoïdienne </a:t>
            </a:r>
            <a:r>
              <a:rPr lang="fr-FR" sz="2200" dirty="0" err="1"/>
              <a:t>Hinchey</a:t>
            </a:r>
            <a:r>
              <a:rPr lang="fr-FR" sz="2200" dirty="0"/>
              <a:t> III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200" dirty="0"/>
              <a:t>Patient obèse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200" dirty="0"/>
              <a:t>KT de DVP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F28A495-2168-9E54-77CF-A4124566D0EE}"/>
              </a:ext>
            </a:extLst>
          </p:cNvPr>
          <p:cNvSpPr txBox="1"/>
          <p:nvPr/>
        </p:nvSpPr>
        <p:spPr>
          <a:xfrm>
            <a:off x="6586132" y="2795801"/>
            <a:ext cx="4942660" cy="191334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marL="0" indent="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z="2200" b="1" i="1" dirty="0"/>
              <a:t>Péritonite purulente dans le cul-de-sac de Douglas, en FIG avec fausses membranes en péri-hépatique </a:t>
            </a:r>
          </a:p>
          <a:p>
            <a:pPr marL="0" indent="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z="2200" b="1" i="1" dirty="0"/>
              <a:t>Lavage et drainage du pelvis coelioscopique</a:t>
            </a:r>
          </a:p>
        </p:txBody>
      </p:sp>
    </p:spTree>
    <p:extLst>
      <p:ext uri="{BB962C8B-B14F-4D97-AF65-F5344CB8AC3E}">
        <p14:creationId xmlns:p14="http://schemas.microsoft.com/office/powerpoint/2010/main" val="87466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6096"/>
            <a:ext cx="10363200" cy="783443"/>
          </a:xfrm>
        </p:spPr>
        <p:txBody>
          <a:bodyPr/>
          <a:lstStyle/>
          <a:p>
            <a:r>
              <a:rPr lang="fr-FR" dirty="0"/>
              <a:t>Recommandations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986639-0F17-E6BF-8599-9565E42644E8}"/>
              </a:ext>
            </a:extLst>
          </p:cNvPr>
          <p:cNvSpPr/>
          <p:nvPr/>
        </p:nvSpPr>
        <p:spPr>
          <a:xfrm>
            <a:off x="999895" y="1296122"/>
            <a:ext cx="10277705" cy="52838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Le lavage drainage coelioscopique n’est pas recommandé :</a:t>
            </a:r>
          </a:p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Dans les diverticulites </a:t>
            </a:r>
            <a:r>
              <a:rPr lang="fr-FR" sz="2400" i="1" dirty="0" err="1">
                <a:solidFill>
                  <a:schemeClr val="tx1"/>
                </a:solidFill>
              </a:rPr>
              <a:t>Hinchey</a:t>
            </a:r>
            <a:r>
              <a:rPr lang="fr-FR" sz="2400" i="1" dirty="0">
                <a:solidFill>
                  <a:schemeClr val="tx1"/>
                </a:solidFill>
              </a:rPr>
              <a:t> I ou II d’évolution défavorable, avec échec ou impossibilité de drainage</a:t>
            </a:r>
          </a:p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Dans les diverticulites </a:t>
            </a:r>
            <a:r>
              <a:rPr lang="fr-FR" sz="2400" i="1" dirty="0" err="1">
                <a:solidFill>
                  <a:schemeClr val="tx1"/>
                </a:solidFill>
              </a:rPr>
              <a:t>Hinchey</a:t>
            </a:r>
            <a:r>
              <a:rPr lang="fr-FR" sz="2400" i="1" dirty="0">
                <a:solidFill>
                  <a:schemeClr val="tx1"/>
                </a:solidFill>
              </a:rPr>
              <a:t> III</a:t>
            </a: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Basé sur 3 essais prospectifs randomisés : plus d’abcès post-op, plus de péritonites secondaires, plus de réinterventions à court terme</a:t>
            </a: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Résultats à long terme : moins de stomie, plus de récidive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97B29D-AE6D-D09B-9417-F43E2EC301BF}"/>
              </a:ext>
            </a:extLst>
          </p:cNvPr>
          <p:cNvSpPr txBox="1"/>
          <p:nvPr/>
        </p:nvSpPr>
        <p:spPr>
          <a:xfrm>
            <a:off x="7531164" y="3090446"/>
            <a:ext cx="3552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HAS, 2017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7266D4-B9AF-0688-10DF-A1738B32529F}"/>
              </a:ext>
            </a:extLst>
          </p:cNvPr>
          <p:cNvSpPr txBox="1"/>
          <p:nvPr/>
        </p:nvSpPr>
        <p:spPr>
          <a:xfrm>
            <a:off x="7531164" y="4455183"/>
            <a:ext cx="3552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SCANDIV, JAMA 2015</a:t>
            </a:r>
          </a:p>
          <a:p>
            <a:pPr algn="r"/>
            <a:r>
              <a:rPr lang="fr-FR" sz="1600" i="1" dirty="0"/>
              <a:t>DILALA, Ann </a:t>
            </a:r>
            <a:r>
              <a:rPr lang="fr-FR" sz="1600" i="1" dirty="0" err="1"/>
              <a:t>Surg</a:t>
            </a:r>
            <a:r>
              <a:rPr lang="fr-FR" sz="1600" i="1" dirty="0"/>
              <a:t> 2016</a:t>
            </a:r>
          </a:p>
          <a:p>
            <a:pPr algn="r"/>
            <a:r>
              <a:rPr lang="fr-FR" sz="1600" i="1" dirty="0"/>
              <a:t>LOLA, Lancet 2015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3212574-3F49-BE47-0780-6F45999CFFDE}"/>
              </a:ext>
            </a:extLst>
          </p:cNvPr>
          <p:cNvSpPr txBox="1"/>
          <p:nvPr/>
        </p:nvSpPr>
        <p:spPr>
          <a:xfrm>
            <a:off x="7531164" y="5917150"/>
            <a:ext cx="3552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SCANDIV, JAMA </a:t>
            </a:r>
            <a:r>
              <a:rPr lang="fr-FR" sz="1600" i="1" dirty="0" err="1"/>
              <a:t>Surg</a:t>
            </a:r>
            <a:r>
              <a:rPr lang="fr-FR" sz="1600" i="1" dirty="0"/>
              <a:t> 2021</a:t>
            </a:r>
          </a:p>
          <a:p>
            <a:pPr algn="r"/>
            <a:r>
              <a:rPr lang="fr-FR" sz="1600" i="1" dirty="0"/>
              <a:t>DILALA, BJS 2018</a:t>
            </a:r>
          </a:p>
        </p:txBody>
      </p:sp>
    </p:spTree>
    <p:extLst>
      <p:ext uri="{BB962C8B-B14F-4D97-AF65-F5344CB8AC3E}">
        <p14:creationId xmlns:p14="http://schemas.microsoft.com/office/powerpoint/2010/main" val="4006931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5939139"/>
            <a:ext cx="6632268" cy="1466490"/>
          </a:xfrm>
        </p:spPr>
        <p:txBody>
          <a:bodyPr anchor="t">
            <a:normAutofit/>
          </a:bodyPr>
          <a:lstStyle/>
          <a:p>
            <a:endParaRPr lang="fr-FR" dirty="0"/>
          </a:p>
        </p:txBody>
      </p:sp>
      <p:pic>
        <p:nvPicPr>
          <p:cNvPr id="5" name="scan 04-02">
            <a:hlinkClick r:id="" action="ppaction://media"/>
            <a:extLst>
              <a:ext uri="{FF2B5EF4-FFF2-40B4-BE49-F238E27FC236}">
                <a16:creationId xmlns:a16="http://schemas.microsoft.com/office/drawing/2014/main" id="{133B9B84-B73C-120A-15AE-192DD65357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7205" y="940370"/>
            <a:ext cx="6109669" cy="3436689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EFE2C30-129B-D756-B694-03B9A5821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33" y="938590"/>
            <a:ext cx="4796346" cy="433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Bonne évolution clinique</a:t>
            </a:r>
          </a:p>
          <a:p>
            <a:pPr marL="0" indent="0">
              <a:buNone/>
            </a:pPr>
            <a:r>
              <a:rPr lang="fr-FR" sz="2200" dirty="0" err="1"/>
              <a:t>Swich</a:t>
            </a:r>
            <a:r>
              <a:rPr lang="fr-FR" sz="2200" dirty="0"/>
              <a:t> ATB pour Tazocilline</a:t>
            </a:r>
          </a:p>
          <a:p>
            <a:pPr marL="0" indent="0">
              <a:buNone/>
            </a:pPr>
            <a:r>
              <a:rPr lang="fr-FR" sz="2200" dirty="0"/>
              <a:t>Scanner de contrôle à J7 : persistance de l’aspect de sigmoïdite sans collection</a:t>
            </a:r>
          </a:p>
          <a:p>
            <a:pPr marL="0" indent="0">
              <a:buNone/>
            </a:pPr>
            <a:r>
              <a:rPr lang="fr-FR" sz="2200" dirty="0"/>
              <a:t>Retrait progressif des drains </a:t>
            </a:r>
          </a:p>
          <a:p>
            <a:pPr marL="0" indent="0">
              <a:buNone/>
            </a:pPr>
            <a:r>
              <a:rPr lang="fr-FR" sz="2200" dirty="0"/>
              <a:t>J10 récidive des douleurs abdo avec petite majoration du </a:t>
            </a:r>
            <a:r>
              <a:rPr lang="fr-FR" sz="2200" dirty="0" err="1"/>
              <a:t>sd</a:t>
            </a:r>
            <a:r>
              <a:rPr lang="fr-FR" sz="2200" dirty="0"/>
              <a:t> inflammatoire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AF2F3F-06F0-42E3-8F72-36BEDCB69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5821999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2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6096"/>
            <a:ext cx="10363200" cy="783443"/>
          </a:xfrm>
        </p:spPr>
        <p:txBody>
          <a:bodyPr/>
          <a:lstStyle/>
          <a:p>
            <a:r>
              <a:rPr lang="fr-FR" dirty="0"/>
              <a:t>Prise en charge ?</a:t>
            </a:r>
          </a:p>
        </p:txBody>
      </p:sp>
      <p:pic>
        <p:nvPicPr>
          <p:cNvPr id="7" name="Image 6" descr="Une image contenant texte, invertébré&#10;&#10;Description générée automatiquement">
            <a:extLst>
              <a:ext uri="{FF2B5EF4-FFF2-40B4-BE49-F238E27FC236}">
                <a16:creationId xmlns:a16="http://schemas.microsoft.com/office/drawing/2014/main" id="{5BAC1830-A33A-F283-3AF3-E47DD8F2BA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3" t="15801"/>
          <a:stretch/>
        </p:blipFill>
        <p:spPr>
          <a:xfrm>
            <a:off x="6270960" y="1629694"/>
            <a:ext cx="5667828" cy="3944771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467CE42-5D69-3B7F-4052-C346863FD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374" y="6016914"/>
            <a:ext cx="11695252" cy="1080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Majoration de l’infiltration </a:t>
            </a:r>
            <a:r>
              <a:rPr lang="fr-FR" sz="2200" dirty="0" err="1"/>
              <a:t>périsigmoïdienne</a:t>
            </a:r>
            <a:r>
              <a:rPr lang="fr-FR" sz="2200" dirty="0"/>
              <a:t> au contact des drains et apparition d’une collection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7E49C2-733E-4C8B-5295-15D5D43453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7" t="20984" b="2794"/>
          <a:stretch/>
        </p:blipFill>
        <p:spPr>
          <a:xfrm>
            <a:off x="248374" y="1622972"/>
            <a:ext cx="5580680" cy="395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84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6096"/>
            <a:ext cx="10363200" cy="783443"/>
          </a:xfrm>
        </p:spPr>
        <p:txBody>
          <a:bodyPr/>
          <a:lstStyle/>
          <a:p>
            <a:r>
              <a:rPr lang="fr-FR" dirty="0"/>
              <a:t>Recommandations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C9378-9F41-589E-D95A-92C0E00480B1}"/>
              </a:ext>
            </a:extLst>
          </p:cNvPr>
          <p:cNvSpPr/>
          <p:nvPr/>
        </p:nvSpPr>
        <p:spPr>
          <a:xfrm>
            <a:off x="999895" y="1296122"/>
            <a:ext cx="10277705" cy="51578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Si instabilité hémodynamique ou haut risque de complication* : Hartmann</a:t>
            </a: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r>
              <a:rPr lang="fr-FR" sz="2400" i="1" dirty="0" err="1">
                <a:solidFill>
                  <a:schemeClr val="tx1"/>
                </a:solidFill>
              </a:rPr>
              <a:t>Hinchey</a:t>
            </a:r>
            <a:r>
              <a:rPr lang="fr-FR" sz="2400" i="1" dirty="0">
                <a:solidFill>
                  <a:schemeClr val="tx1"/>
                </a:solidFill>
              </a:rPr>
              <a:t> I ou II en échec de traitement médical : résection anastomose +/- protégée</a:t>
            </a:r>
          </a:p>
          <a:p>
            <a:pPr algn="ctr">
              <a:spcBef>
                <a:spcPts val="1000"/>
              </a:spcBef>
            </a:pPr>
            <a:r>
              <a:rPr lang="fr-FR" sz="2400" i="1" dirty="0" err="1">
                <a:solidFill>
                  <a:schemeClr val="tx1"/>
                </a:solidFill>
              </a:rPr>
              <a:t>Hinchey</a:t>
            </a:r>
            <a:r>
              <a:rPr lang="fr-FR" sz="2400" i="1" dirty="0">
                <a:solidFill>
                  <a:schemeClr val="tx1"/>
                </a:solidFill>
              </a:rPr>
              <a:t> III ou IV : résection anastomose possible mais protégée</a:t>
            </a:r>
          </a:p>
          <a:p>
            <a:pPr algn="ctr">
              <a:spcBef>
                <a:spcPts val="1000"/>
              </a:spcBef>
            </a:pPr>
            <a:r>
              <a:rPr lang="fr-FR" sz="2400" i="1" dirty="0">
                <a:solidFill>
                  <a:schemeClr val="tx1"/>
                </a:solidFill>
              </a:rPr>
              <a:t>Moins de stomies à long terme si résection anastomose</a:t>
            </a: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endParaRPr lang="fr-FR" i="1" dirty="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</a:pPr>
            <a:endParaRPr lang="fr-FR" sz="2000" i="1" dirty="0">
              <a:solidFill>
                <a:schemeClr val="tx1"/>
              </a:solidFill>
            </a:endParaRPr>
          </a:p>
          <a:p>
            <a:pPr>
              <a:spcBef>
                <a:spcPts val="1000"/>
              </a:spcBef>
            </a:pPr>
            <a:r>
              <a:rPr lang="fr-FR" sz="2000" i="1" dirty="0">
                <a:solidFill>
                  <a:schemeClr val="tx1"/>
                </a:solidFill>
              </a:rPr>
              <a:t>*Patients a haut risque de complication = immunodépression, ASA &gt; 3</a:t>
            </a:r>
            <a:endParaRPr lang="fr-FR" sz="2400" i="1" dirty="0">
              <a:solidFill>
                <a:schemeClr val="tx1"/>
              </a:solidFill>
            </a:endParaRPr>
          </a:p>
          <a:p>
            <a:pPr algn="ctr">
              <a:spcBef>
                <a:spcPts val="1000"/>
              </a:spcBef>
            </a:pPr>
            <a:endParaRPr lang="fr-FR" sz="2400" i="1" dirty="0">
              <a:solidFill>
                <a:schemeClr val="tx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673715-7415-804B-9021-BD12C8040FE8}"/>
              </a:ext>
            </a:extLst>
          </p:cNvPr>
          <p:cNvSpPr txBox="1"/>
          <p:nvPr/>
        </p:nvSpPr>
        <p:spPr>
          <a:xfrm>
            <a:off x="7640039" y="1808350"/>
            <a:ext cx="3552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HAS, 2017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2F8C62-7760-7723-DB99-8B4076E8FF9F}"/>
              </a:ext>
            </a:extLst>
          </p:cNvPr>
          <p:cNvSpPr txBox="1"/>
          <p:nvPr/>
        </p:nvSpPr>
        <p:spPr>
          <a:xfrm>
            <a:off x="7640039" y="4084674"/>
            <a:ext cx="3552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HAS, 2017</a:t>
            </a:r>
          </a:p>
          <a:p>
            <a:pPr algn="r"/>
            <a:r>
              <a:rPr lang="fr-FR" sz="1600" i="1" dirty="0"/>
              <a:t>DIVERTI, Jam Coll </a:t>
            </a:r>
            <a:r>
              <a:rPr lang="fr-FR" sz="1600" i="1" dirty="0" err="1"/>
              <a:t>Surg</a:t>
            </a:r>
            <a:r>
              <a:rPr lang="fr-FR" sz="1600" i="1" dirty="0"/>
              <a:t> 2017</a:t>
            </a:r>
          </a:p>
          <a:p>
            <a:pPr algn="r"/>
            <a:r>
              <a:rPr lang="fr-FR" sz="1600" i="1" dirty="0"/>
              <a:t>LADIES, Lancet 2019</a:t>
            </a:r>
          </a:p>
        </p:txBody>
      </p:sp>
    </p:spTree>
    <p:extLst>
      <p:ext uri="{BB962C8B-B14F-4D97-AF65-F5344CB8AC3E}">
        <p14:creationId xmlns:p14="http://schemas.microsoft.com/office/powerpoint/2010/main" val="3762935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570" y="5939139"/>
            <a:ext cx="6632268" cy="1466490"/>
          </a:xfrm>
        </p:spPr>
        <p:txBody>
          <a:bodyPr anchor="t">
            <a:normAutofit/>
          </a:bodyPr>
          <a:lstStyle/>
          <a:p>
            <a:r>
              <a:rPr lang="fr-FR" dirty="0"/>
              <a:t>Suites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EFE2C30-129B-D756-B694-03B9A5821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33" y="938590"/>
            <a:ext cx="4796346" cy="433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Décision de poursuite du traitement antibiotique seul pour 3 semaines</a:t>
            </a:r>
          </a:p>
          <a:p>
            <a:pPr marL="0" indent="0">
              <a:buNone/>
            </a:pPr>
            <a:r>
              <a:rPr lang="fr-FR" sz="2200" dirty="0"/>
              <a:t>Diminution progressive du syndrome inflammatoire dans les 72h</a:t>
            </a:r>
          </a:p>
          <a:p>
            <a:pPr marL="0" indent="0">
              <a:buNone/>
            </a:pPr>
            <a:r>
              <a:rPr lang="fr-FR" sz="2200" dirty="0"/>
              <a:t>Contrôle </a:t>
            </a:r>
            <a:r>
              <a:rPr lang="fr-FR" sz="2200" dirty="0" err="1"/>
              <a:t>scannographique</a:t>
            </a:r>
            <a:r>
              <a:rPr lang="fr-FR" sz="2200" dirty="0"/>
              <a:t> à J4 du dernier scanner : stabilité de la collection</a:t>
            </a:r>
          </a:p>
          <a:p>
            <a:pPr marL="0" indent="0">
              <a:buNone/>
            </a:pPr>
            <a:r>
              <a:rPr lang="fr-FR" sz="2200" dirty="0"/>
              <a:t>Retour à domicile avec prestataires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AF2F3F-06F0-42E3-8F72-36BEDCB69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2570" y="5821999"/>
            <a:ext cx="1020883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9AD79330-8B5E-12F8-BDD6-76ED015313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8" t="13566" r="1916" b="7522"/>
          <a:stretch/>
        </p:blipFill>
        <p:spPr>
          <a:xfrm>
            <a:off x="5659120" y="673070"/>
            <a:ext cx="6167119" cy="460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61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6096"/>
            <a:ext cx="10363200" cy="783443"/>
          </a:xfrm>
        </p:spPr>
        <p:txBody>
          <a:bodyPr/>
          <a:lstStyle/>
          <a:p>
            <a:r>
              <a:rPr lang="fr-FR" dirty="0"/>
              <a:t>Suivi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467CE42-5D69-3B7F-4052-C346863FD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214" y="1336041"/>
            <a:ext cx="4557306" cy="3410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/>
              <a:t>Revu en consultation 10 jours après l’arrêt des ATB</a:t>
            </a:r>
          </a:p>
          <a:p>
            <a:pPr marL="0" indent="0">
              <a:buNone/>
            </a:pPr>
            <a:r>
              <a:rPr lang="fr-FR" sz="2200" dirty="0"/>
              <a:t>Cliniquement non symptomatique</a:t>
            </a:r>
          </a:p>
          <a:p>
            <a:pPr marL="0" indent="0">
              <a:buNone/>
            </a:pPr>
            <a:r>
              <a:rPr lang="fr-FR" sz="2200" dirty="0"/>
              <a:t>Scanner de réévaluation : disparition de la collection, régression de l’infiltration péri-sigmoïdienne</a:t>
            </a:r>
          </a:p>
          <a:p>
            <a:pPr marL="0" indent="0">
              <a:buNone/>
            </a:pPr>
            <a:endParaRPr lang="fr-FR" sz="2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35CC065-448E-B62D-E766-46DD3289B5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0" t="22536" r="2792" b="4676"/>
          <a:stretch/>
        </p:blipFill>
        <p:spPr>
          <a:xfrm>
            <a:off x="5060840" y="374052"/>
            <a:ext cx="4780826" cy="33145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FE808A-08AF-6618-1972-9241945557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1" t="20375" r="2499" b="3185"/>
          <a:stretch/>
        </p:blipFill>
        <p:spPr>
          <a:xfrm>
            <a:off x="6985000" y="3200395"/>
            <a:ext cx="4919676" cy="3410549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C7A97635-00C8-C33B-AE64-02BA5D0D314D}"/>
              </a:ext>
            </a:extLst>
          </p:cNvPr>
          <p:cNvSpPr txBox="1">
            <a:spLocks/>
          </p:cNvSpPr>
          <p:nvPr/>
        </p:nvSpPr>
        <p:spPr>
          <a:xfrm>
            <a:off x="1453305" y="5070016"/>
            <a:ext cx="3950847" cy="11275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Tx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i="1" dirty="0">
                <a:solidFill>
                  <a:schemeClr val="accent1"/>
                </a:solidFill>
              </a:rPr>
              <a:t>Coloscopie programmée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i="1" dirty="0">
                <a:solidFill>
                  <a:schemeClr val="accent1"/>
                </a:solidFill>
              </a:rPr>
              <a:t>Sigmoïdectomie programmée</a:t>
            </a:r>
          </a:p>
        </p:txBody>
      </p:sp>
    </p:spTree>
    <p:extLst>
      <p:ext uri="{BB962C8B-B14F-4D97-AF65-F5344CB8AC3E}">
        <p14:creationId xmlns:p14="http://schemas.microsoft.com/office/powerpoint/2010/main" val="183600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5F374-9959-021A-553F-E31ECF426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6096"/>
            <a:ext cx="10363200" cy="783443"/>
          </a:xfrm>
        </p:spPr>
        <p:txBody>
          <a:bodyPr/>
          <a:lstStyle/>
          <a:p>
            <a:r>
              <a:rPr lang="fr-FR" dirty="0"/>
              <a:t>Conclusion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69B075C-7930-E335-2E37-D0FFDC493DD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299" y="119062"/>
            <a:ext cx="6191250" cy="6619875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FCBEF5-4CB9-D3CC-24D0-F1A62A24D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1514324"/>
            <a:ext cx="4796346" cy="433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b="1" dirty="0" err="1"/>
              <a:t>Hinchey</a:t>
            </a:r>
            <a:r>
              <a:rPr lang="fr-FR" sz="2200" b="1" dirty="0"/>
              <a:t> I ou II </a:t>
            </a:r>
            <a:r>
              <a:rPr lang="fr-FR" sz="2200" dirty="0"/>
              <a:t>: préférer le traitement médical premier. Si échec, résection anastomose +/- protégée</a:t>
            </a:r>
          </a:p>
          <a:p>
            <a:pPr marL="0" indent="0">
              <a:buNone/>
            </a:pPr>
            <a:r>
              <a:rPr lang="fr-FR" sz="2200" b="1" dirty="0" err="1"/>
              <a:t>Hinchey</a:t>
            </a:r>
            <a:r>
              <a:rPr lang="fr-FR" sz="2200" b="1" dirty="0"/>
              <a:t> III ou IV </a:t>
            </a:r>
            <a:r>
              <a:rPr lang="fr-FR" sz="2200" dirty="0"/>
              <a:t>: préférer la résection anastomose protégée, ou Hartmann selon les conditions </a:t>
            </a:r>
          </a:p>
          <a:p>
            <a:pPr marL="0" indent="0">
              <a:buNone/>
            </a:pPr>
            <a:r>
              <a:rPr lang="fr-FR" sz="2200" dirty="0"/>
              <a:t>Pas de place pour le lavage péritonéal laparoscopique en France</a:t>
            </a:r>
          </a:p>
        </p:txBody>
      </p:sp>
    </p:spTree>
    <p:extLst>
      <p:ext uri="{BB962C8B-B14F-4D97-AF65-F5344CB8AC3E}">
        <p14:creationId xmlns:p14="http://schemas.microsoft.com/office/powerpoint/2010/main" val="623853083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LeftStep">
      <a:dk1>
        <a:srgbClr val="000000"/>
      </a:dk1>
      <a:lt1>
        <a:srgbClr val="FFFFFF"/>
      </a:lt1>
      <a:dk2>
        <a:srgbClr val="352441"/>
      </a:dk2>
      <a:lt2>
        <a:srgbClr val="E2E8E2"/>
      </a:lt2>
      <a:accent1>
        <a:srgbClr val="EE6EEE"/>
      </a:accent1>
      <a:accent2>
        <a:srgbClr val="A94EEB"/>
      </a:accent2>
      <a:accent3>
        <a:srgbClr val="836EEE"/>
      </a:accent3>
      <a:accent4>
        <a:srgbClr val="4E75EB"/>
      </a:accent4>
      <a:accent5>
        <a:srgbClr val="37ADE8"/>
      </a:accent5>
      <a:accent6>
        <a:srgbClr val="37B4A9"/>
      </a:accent6>
      <a:hlink>
        <a:srgbClr val="578F57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42B0E7C6-1071-483F-A575-9AF7EE1B96AC}" vid="{E18014FF-B132-4F63-9D72-5B85E99D641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3226</TotalTime>
  <Words>714</Words>
  <Application>Microsoft Office PowerPoint</Application>
  <PresentationFormat>Grand écran</PresentationFormat>
  <Paragraphs>114</Paragraphs>
  <Slides>16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Grandview Display</vt:lpstr>
      <vt:lpstr>Wingdings</vt:lpstr>
      <vt:lpstr>DashVTI</vt:lpstr>
      <vt:lpstr>Dossier : sigmoïdite diverticulaire en urgence</vt:lpstr>
      <vt:lpstr>Maladie diverticulaire</vt:lpstr>
      <vt:lpstr>Homme de 45 ans  Antécédents :  - Schwannome vestibulaire traité par radiochirurgie, dans les suites hydrocéphalie avec dérivation ventriculo-péritonéale - Appendicectomie - Obésité, IMC 33 kg/m²  Douleurs FIG fébriles depuis 48h Nausées Biologie : GB 21 G/L ; CRP 168 mg/L  </vt:lpstr>
      <vt:lpstr>Présentation PowerPoint</vt:lpstr>
      <vt:lpstr>Présentation PowerPoint</vt:lpstr>
      <vt:lpstr>Présentation PowerPoint</vt:lpstr>
      <vt:lpstr>Prise en charge ?</vt:lpstr>
      <vt:lpstr>Présentation PowerPoint</vt:lpstr>
      <vt:lpstr>Présentation PowerPoint</vt:lpstr>
      <vt:lpstr>Recommandations</vt:lpstr>
      <vt:lpstr>Présentation PowerPoint</vt:lpstr>
      <vt:lpstr>Prise en charge ?</vt:lpstr>
      <vt:lpstr>Recommandations</vt:lpstr>
      <vt:lpstr>Suites</vt:lpstr>
      <vt:lpstr>Suivi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: sigmoïdite diverticulaire en urgence</dc:title>
  <dc:creator>Noémie Périard</dc:creator>
  <cp:lastModifiedBy>Noémie Périard</cp:lastModifiedBy>
  <cp:revision>2</cp:revision>
  <dcterms:created xsi:type="dcterms:W3CDTF">2023-03-01T12:44:12Z</dcterms:created>
  <dcterms:modified xsi:type="dcterms:W3CDTF">2023-03-10T06:33:53Z</dcterms:modified>
</cp:coreProperties>
</file>