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88" r:id="rId5"/>
    <p:sldId id="293" r:id="rId6"/>
    <p:sldId id="294" r:id="rId7"/>
    <p:sldId id="263" r:id="rId8"/>
    <p:sldId id="284" r:id="rId9"/>
    <p:sldId id="290" r:id="rId10"/>
    <p:sldId id="282" r:id="rId11"/>
    <p:sldId id="274" r:id="rId12"/>
    <p:sldId id="276" r:id="rId13"/>
    <p:sldId id="299" r:id="rId14"/>
    <p:sldId id="300" r:id="rId15"/>
    <p:sldId id="265" r:id="rId16"/>
    <p:sldId id="261" r:id="rId17"/>
    <p:sldId id="295" r:id="rId18"/>
    <p:sldId id="287" r:id="rId19"/>
    <p:sldId id="289" r:id="rId20"/>
    <p:sldId id="291" r:id="rId21"/>
    <p:sldId id="301" r:id="rId22"/>
    <p:sldId id="266" r:id="rId23"/>
    <p:sldId id="262" r:id="rId24"/>
    <p:sldId id="272" r:id="rId25"/>
    <p:sldId id="260" r:id="rId26"/>
    <p:sldId id="259" r:id="rId27"/>
    <p:sldId id="285" r:id="rId28"/>
    <p:sldId id="267" r:id="rId29"/>
    <p:sldId id="292" r:id="rId30"/>
    <p:sldId id="268" r:id="rId31"/>
    <p:sldId id="270" r:id="rId32"/>
    <p:sldId id="269" r:id="rId33"/>
    <p:sldId id="281" r:id="rId34"/>
    <p:sldId id="302" r:id="rId35"/>
    <p:sldId id="280" r:id="rId36"/>
    <p:sldId id="277" r:id="rId37"/>
    <p:sldId id="279" r:id="rId38"/>
    <p:sldId id="303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56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14" autoAdjust="0"/>
    <p:restoredTop sz="73835" autoAdjust="0"/>
  </p:normalViewPr>
  <p:slideViewPr>
    <p:cSldViewPr snapToGrid="0">
      <p:cViewPr varScale="1">
        <p:scale>
          <a:sx n="49" d="100"/>
          <a:sy n="49" d="100"/>
        </p:scale>
        <p:origin x="-7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3D01B-8D05-4DF9-8163-735CCBD6B0FC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61E2B-E724-4E52-8027-49B52595BBC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12453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 smtClean="0"/>
              <a:t>Indication chirurgicale en urgence : </a:t>
            </a:r>
          </a:p>
          <a:p>
            <a:r>
              <a:rPr lang="fr-FR" sz="1200" dirty="0" smtClean="0"/>
              <a:t>- Perforation colique </a:t>
            </a:r>
          </a:p>
          <a:p>
            <a:r>
              <a:rPr lang="fr-FR" sz="1200" dirty="0" smtClean="0"/>
              <a:t>- </a:t>
            </a:r>
            <a:r>
              <a:rPr lang="fr-FR" sz="1200" dirty="0" err="1" smtClean="0"/>
              <a:t>Colectasie</a:t>
            </a:r>
            <a:r>
              <a:rPr lang="fr-FR" sz="1200" dirty="0" smtClean="0"/>
              <a:t> (colon transverse &gt; 6 cm), méga colon toxique avec au maximum 3 signes suivants : Tachycardie &gt; 120 </a:t>
            </a:r>
            <a:r>
              <a:rPr lang="fr-FR" sz="1200" dirty="0" err="1" smtClean="0"/>
              <a:t>bpm</a:t>
            </a:r>
            <a:r>
              <a:rPr lang="fr-FR" sz="1200" dirty="0" smtClean="0"/>
              <a:t>, fièvre &gt; 38.6°c, </a:t>
            </a:r>
            <a:r>
              <a:rPr lang="fr-FR" sz="1200" dirty="0" err="1" smtClean="0"/>
              <a:t>hyperleuco</a:t>
            </a:r>
            <a:r>
              <a:rPr lang="fr-FR" sz="1200" dirty="0" smtClean="0"/>
              <a:t> &gt; 10.5 G/L, syndrome toxique (déshydratation, fièvre, troubles HE)</a:t>
            </a:r>
          </a:p>
          <a:p>
            <a:r>
              <a:rPr lang="fr-FR" sz="1200" dirty="0" smtClean="0"/>
              <a:t>- hémorragie digestive abondante</a:t>
            </a:r>
          </a:p>
          <a:p>
            <a:r>
              <a:rPr lang="fr-FR" sz="1200" dirty="0" smtClean="0"/>
              <a:t>- ou échec du traitement médical intensif (corticothérapie 1 mg/kg)</a:t>
            </a:r>
          </a:p>
          <a:p>
            <a:endParaRPr lang="fr-FR" sz="1200" dirty="0" smtClean="0"/>
          </a:p>
          <a:p>
            <a:r>
              <a:rPr lang="fr-FR" sz="1200" dirty="0" smtClean="0"/>
              <a:t>Ulcération </a:t>
            </a:r>
            <a:r>
              <a:rPr lang="fr-FR" sz="1200" dirty="0" err="1" smtClean="0"/>
              <a:t>creusante</a:t>
            </a:r>
            <a:r>
              <a:rPr lang="fr-FR" sz="1200" dirty="0" smtClean="0"/>
              <a:t> laissant apparaitre la musculeuse </a:t>
            </a:r>
          </a:p>
          <a:p>
            <a:r>
              <a:rPr lang="fr-FR" sz="1200" dirty="0" smtClean="0"/>
              <a:t>/ décollement </a:t>
            </a:r>
            <a:r>
              <a:rPr lang="fr-FR" sz="1200" dirty="0" err="1" smtClean="0"/>
              <a:t>muquex</a:t>
            </a:r>
            <a:r>
              <a:rPr lang="fr-FR" sz="1200" dirty="0" smtClean="0"/>
              <a:t> </a:t>
            </a:r>
          </a:p>
          <a:p>
            <a:endParaRPr lang="fr-FR" sz="1200" dirty="0" smtClean="0"/>
          </a:p>
          <a:p>
            <a:r>
              <a:rPr lang="fr-FR" sz="1200" dirty="0" smtClean="0"/>
              <a:t>Pourquoi colectomie subtotale ? Retrait de la quasi-totalité du côlon malade sont laissés dans le ventre une anastomose ou un moignon rectal fermé source de pullulation, et de morbidité potentielle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si doute diagnostique entre RCH et maladie de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Crohn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permet la réflexion à distance de la conservation du rectum</a:t>
            </a:r>
          </a:p>
          <a:p>
            <a:endParaRPr lang="fr-FR" dirty="0" smtClean="0"/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Traitement de première intention : corticothérapie intraveineuse avec échec dans un tiers des cas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2e ligne : infliximab ou ciclosporine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 jamais retarder une intervention chirurgicale si indiquée, reconsidérer la prise en charge chirurgicale à chaque étape du traitement médical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Prévalence de la colite aiguë grave dans la RCH : 10 à 15 % des malades, possiblement d'entrée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Critère de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Truelove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Witts 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Bilan réalisé :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Identifiée d'abord les facteurs de gravité avec NFS CRP ionogramme, fonction rénale, albuminémie, scanner abdominopelvien,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rectosigmoïdoscopie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sauf en cas de contre-indication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Éliminer la surinfection digestive : Clostridium difficile, coproculture, CMV, parasitologie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Bilan avant immunosuppresseur : sérologies VHB, VHC, VIH, EBV, VZV, CMV,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QuantiFERON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Troubles fonctionnels post AIA : diarrhées fréquentes et invalidantes, 6 – 7 selles par 24 heures, fuites, incontinence, occlusion, sténose anastomotique, troubles sexuels, inflammation du réservoir et complications à long terme avec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pouchite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trouble de la fertilité chez la femme avec adhérence post-opératoire entre 30 et 70 % faisant aboutir à reconsidérer secondairement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stomiaux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iléorectale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chez la femme jeune désireuse de grossesse, présentant une maladie de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Crohn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ou une RCH avec une atteinte rectale peu sévère.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Concernant l'alimentation : pas d'intérêt d'une mise au repos du tube digestif éviter la nutrition parentérale car majore le risque infectieux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Syndrome de résection rectale : troubles fonctionnels en lien capteurs du réservoir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Premier examen dans les années 50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Iléostomie de protection à 30 août 47 du réservoir, attention : drainage arcade bordante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Précédentes études sans iléostomie de protection majoration du risque de sepsis et donc majore le risque de complication et de reprise chirurgicale avec préjudice fonctionnel.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48334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1828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47821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47821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63438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6952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12724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12724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Ne pas hésiter à répéter</a:t>
            </a:r>
            <a:r>
              <a:rPr lang="fr-FR" baseline="0" dirty="0" smtClean="0"/>
              <a:t> le TDM si modification clinique au cours du suivi médical pour rechercher complication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12724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12724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Score de </a:t>
            </a:r>
            <a:r>
              <a:rPr lang="fr-FR" dirty="0" err="1" smtClean="0"/>
              <a:t>Lichtinger</a:t>
            </a:r>
            <a:r>
              <a:rPr lang="fr-FR" dirty="0" smtClean="0"/>
              <a:t> quotidien</a:t>
            </a:r>
          </a:p>
          <a:p>
            <a:r>
              <a:rPr lang="fr-FR" dirty="0" smtClean="0"/>
              <a:t>Imagerie</a:t>
            </a:r>
            <a:r>
              <a:rPr lang="fr-FR" baseline="0" dirty="0" smtClean="0"/>
              <a:t> si besoin</a:t>
            </a:r>
          </a:p>
          <a:p>
            <a:r>
              <a:rPr lang="fr-FR" baseline="0" dirty="0" smtClean="0"/>
              <a:t>Chirurgie +++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50069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 smtClean="0"/>
              <a:t>Indication chirurgicale en urgence : </a:t>
            </a:r>
          </a:p>
          <a:p>
            <a:r>
              <a:rPr lang="fr-FR" sz="1200" dirty="0" smtClean="0"/>
              <a:t>- Perforation colique </a:t>
            </a:r>
          </a:p>
          <a:p>
            <a:r>
              <a:rPr lang="fr-FR" sz="1200" dirty="0" smtClean="0"/>
              <a:t>- </a:t>
            </a:r>
            <a:r>
              <a:rPr lang="fr-FR" sz="1200" dirty="0" err="1" smtClean="0"/>
              <a:t>Colectasie</a:t>
            </a:r>
            <a:r>
              <a:rPr lang="fr-FR" sz="1200" dirty="0" smtClean="0"/>
              <a:t> (colon transverse &gt; 6 cm), méga colon toxique avec au maximum 3 signes suivants : Tachycardie &gt; 120 </a:t>
            </a:r>
            <a:r>
              <a:rPr lang="fr-FR" sz="1200" dirty="0" err="1" smtClean="0"/>
              <a:t>bpm</a:t>
            </a:r>
            <a:r>
              <a:rPr lang="fr-FR" sz="1200" dirty="0" smtClean="0"/>
              <a:t>, fièvre &gt; 38.6°c, </a:t>
            </a:r>
            <a:r>
              <a:rPr lang="fr-FR" sz="1200" dirty="0" err="1" smtClean="0"/>
              <a:t>hyperleuco</a:t>
            </a:r>
            <a:r>
              <a:rPr lang="fr-FR" sz="1200" dirty="0" smtClean="0"/>
              <a:t> &gt; 10.5 G/L, syndrome toxique (déshydratation, fièvre, troubles HE)</a:t>
            </a:r>
          </a:p>
          <a:p>
            <a:r>
              <a:rPr lang="fr-FR" sz="1200" dirty="0" smtClean="0"/>
              <a:t>- hémorragie digestive abondante</a:t>
            </a:r>
          </a:p>
          <a:p>
            <a:r>
              <a:rPr lang="fr-FR" sz="1200" dirty="0" smtClean="0"/>
              <a:t>- ou échec du traitement médical intensif (corticothérapie 1 mg/kg)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06140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L'avantage de la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cœlio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versus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laparo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diminution des pertes sanguines, de l'intervention mais pas forcément de réduction post-opératoire précoce ni de la durée de séjour du taux de réanimation.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Diminution chez la femme de la fertilité dans l'approche de laparotomie après anastomose iléale de la poche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28425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L'avantage de la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cœlio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versus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laparo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: diminution des pertes sanguines, de l'intervention mais pas forcément de réduction post-opératoire précoce ni de la durée de séjour du taux de réanimation.</a:t>
            </a:r>
          </a:p>
          <a:p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Diminution chez la femme de la fertilité dans l'approche de laparotomie après anastomose iléale de la poche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96624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200660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Surtout</a:t>
            </a:r>
            <a:r>
              <a:rPr lang="fr-FR" baseline="0" dirty="0" smtClean="0"/>
              <a:t> si </a:t>
            </a:r>
            <a:r>
              <a:rPr lang="fr-FR" baseline="0" dirty="0" err="1" smtClean="0"/>
              <a:t>nordadrenaline</a:t>
            </a:r>
            <a:r>
              <a:rPr lang="fr-FR" baseline="0" dirty="0" smtClean="0"/>
              <a:t>, ID, dénutrition, segment d’aval encore pathologique</a:t>
            </a:r>
          </a:p>
          <a:p>
            <a:r>
              <a:rPr lang="fr-FR" baseline="0" dirty="0" smtClean="0"/>
              <a:t>Surtout si doute sur diagnostic RCH-</a:t>
            </a:r>
            <a:r>
              <a:rPr lang="fr-FR" baseline="0" dirty="0" err="1" smtClean="0"/>
              <a:t>like</a:t>
            </a:r>
            <a:r>
              <a:rPr lang="fr-FR" baseline="0" dirty="0" smtClean="0"/>
              <a:t> ou MC forme colique, risque morbide sur lésion des vaisseaux, des nerfs, uretères. Plus simple de contrôler la maladie via lavement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97107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143915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97107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971074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595588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594768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776177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Arrêt de</a:t>
            </a:r>
            <a:r>
              <a:rPr lang="fr-FR" baseline="0" dirty="0" smtClean="0"/>
              <a:t> l’immunosuppresseur en accord avec le MICI</a:t>
            </a:r>
          </a:p>
          <a:p>
            <a:r>
              <a:rPr lang="fr-FR" baseline="0" dirty="0" err="1" smtClean="0"/>
              <a:t>Chirurgir</a:t>
            </a:r>
            <a:r>
              <a:rPr lang="fr-FR" baseline="0" dirty="0" smtClean="0"/>
              <a:t> AIA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58619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153982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547875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8767926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>
                <a:solidFill>
                  <a:srgbClr val="FF6565"/>
                </a:solidFill>
              </a:rPr>
              <a:t>la femme jeune désireuse de grossesse, présentant une maladie de </a:t>
            </a:r>
            <a:r>
              <a:rPr lang="fr-FR" sz="1200" b="1" dirty="0" err="1" smtClean="0">
                <a:solidFill>
                  <a:srgbClr val="FF6565"/>
                </a:solidFill>
              </a:rPr>
              <a:t>Crohn</a:t>
            </a:r>
            <a:r>
              <a:rPr lang="fr-FR" sz="1200" b="1" dirty="0" smtClean="0">
                <a:solidFill>
                  <a:srgbClr val="FF6565"/>
                </a:solidFill>
              </a:rPr>
              <a:t> ou une RCH avec une atteinte rectale peu sévère.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181540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Rare mais grave</a:t>
            </a:r>
            <a:r>
              <a:rPr lang="fr-FR" baseline="0" dirty="0" smtClean="0"/>
              <a:t> -&gt; </a:t>
            </a:r>
            <a:r>
              <a:rPr lang="fr-FR" baseline="0" dirty="0" err="1" smtClean="0"/>
              <a:t>abalation</a:t>
            </a:r>
            <a:r>
              <a:rPr lang="fr-FR" baseline="0" dirty="0" smtClean="0"/>
              <a:t> du réservoir et iléo définitive, possibilité d’utiliser du vert d’</a:t>
            </a:r>
            <a:r>
              <a:rPr lang="fr-FR" baseline="0" dirty="0" err="1" smtClean="0"/>
              <a:t>indocyanine</a:t>
            </a:r>
            <a:r>
              <a:rPr lang="fr-FR" baseline="0" dirty="0" smtClean="0"/>
              <a:t> sur la confection du réservoir</a:t>
            </a:r>
          </a:p>
          <a:p>
            <a:r>
              <a:rPr lang="fr-FR" baseline="0" dirty="0" err="1" smtClean="0"/>
              <a:t>Hemorragie</a:t>
            </a:r>
            <a:r>
              <a:rPr lang="fr-FR" baseline="0" dirty="0" smtClean="0"/>
              <a:t> sur ligne d’agrafage : lavement eau glacée, traitement endoscopique ou reprise chirurgicale avec choc hémorragique possible</a:t>
            </a:r>
          </a:p>
          <a:p>
            <a:r>
              <a:rPr lang="fr-FR" baseline="0" dirty="0" smtClean="0"/>
              <a:t>Fistule sur le segment borgne du réservoir : traitement endoscopique possible avec clip, drainage pelvien, voir reprise et ablation réservoir</a:t>
            </a:r>
          </a:p>
          <a:p>
            <a:endParaRPr lang="fr-FR" baseline="0" dirty="0" smtClean="0"/>
          </a:p>
          <a:p>
            <a:r>
              <a:rPr lang="fr-FR" baseline="0" dirty="0" err="1" smtClean="0"/>
              <a:t>Pouchite</a:t>
            </a:r>
            <a:r>
              <a:rPr lang="fr-FR" baseline="0" dirty="0" smtClean="0"/>
              <a:t> : accélération transit malgré ralentisseur, brutal, diagnostic endoscopique et prélèvement </a:t>
            </a:r>
            <a:r>
              <a:rPr lang="fr-FR" baseline="0" dirty="0" err="1" smtClean="0"/>
              <a:t>copro</a:t>
            </a:r>
            <a:r>
              <a:rPr lang="fr-FR" baseline="0" dirty="0" smtClean="0"/>
              <a:t> -&gt; </a:t>
            </a:r>
            <a:r>
              <a:rPr lang="fr-FR" baseline="0" dirty="0" err="1" smtClean="0"/>
              <a:t>antibio</a:t>
            </a:r>
            <a:r>
              <a:rPr lang="fr-FR" baseline="0" dirty="0" smtClean="0"/>
              <a:t> </a:t>
            </a:r>
          </a:p>
          <a:p>
            <a:r>
              <a:rPr lang="fr-FR" baseline="0" dirty="0" smtClean="0"/>
              <a:t>Occlusion sur </a:t>
            </a:r>
            <a:r>
              <a:rPr lang="fr-FR" baseline="0" dirty="0" err="1" smtClean="0"/>
              <a:t>adhrérences</a:t>
            </a:r>
            <a:r>
              <a:rPr lang="fr-FR" baseline="0" dirty="0" smtClean="0"/>
              <a:t> ++ </a:t>
            </a:r>
          </a:p>
          <a:p>
            <a:r>
              <a:rPr lang="fr-FR" baseline="0" dirty="0" smtClean="0"/>
              <a:t>Sténose : dilatation possible manuelle progressive, toujours vérifier avant fermeture iléo pour remettre en charge réservoir par anuscopie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183808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61E2B-E724-4E52-8027-49B52595BBCD}" type="slidenum">
              <a:rPr lang="fr-FR" smtClean="0"/>
              <a:pPr/>
              <a:t>38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85005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0534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248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17341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1845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93900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2773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9796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5692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31043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22251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67336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DCCC3-6616-442F-A7C8-15DCAC5B98F6}" type="datetimeFigureOut">
              <a:rPr lang="fr-FR" smtClean="0"/>
              <a:pPr/>
              <a:t>10/03/2023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59329-2A96-4952-94E1-F5D7F8846D3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03316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0039606007000037?via=ihub" TargetMode="External"/><Relationship Id="rId2" Type="http://schemas.openxmlformats.org/officeDocument/2006/relationships/hyperlink" Target="https://journals.lww.com/dcrjournal/Abstract/2014/12000/Subtotal_Colectomy_in_Severe_Ulcerative_and.4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ciencedirect.com/science/article/pii/S1878786X14001041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>Un dossier – La colite aigue grave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911256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fr-FR" dirty="0" smtClean="0"/>
          </a:p>
          <a:p>
            <a:r>
              <a:rPr lang="fr-FR" b="1" dirty="0" smtClean="0"/>
              <a:t>MOUSSET Mélanie – Interne de chirurgie viscérale &amp; digestive</a:t>
            </a:r>
          </a:p>
          <a:p>
            <a:r>
              <a:rPr lang="fr-FR" b="1" dirty="0" smtClean="0"/>
              <a:t>CHU de Rennes </a:t>
            </a:r>
          </a:p>
          <a:p>
            <a:r>
              <a:rPr lang="fr-FR" b="1" dirty="0" smtClean="0"/>
              <a:t>3</a:t>
            </a:r>
            <a:r>
              <a:rPr lang="fr-FR" b="1" baseline="30000" dirty="0" smtClean="0"/>
              <a:t>ème</a:t>
            </a:r>
            <a:r>
              <a:rPr lang="fr-FR" b="1" dirty="0" smtClean="0"/>
              <a:t> semestre</a:t>
            </a:r>
            <a:endParaRPr lang="fr-FR" b="1" dirty="0"/>
          </a:p>
        </p:txBody>
      </p:sp>
    </p:spTree>
    <p:extLst>
      <p:ext uri="{BB962C8B-B14F-4D97-AF65-F5344CB8AC3E}">
        <p14:creationId xmlns="" xmlns:p14="http://schemas.microsoft.com/office/powerpoint/2010/main" val="4070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Cas clinique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930" y="753283"/>
            <a:ext cx="11888585" cy="58051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fr-FR" sz="3900" dirty="0" smtClean="0"/>
          </a:p>
          <a:p>
            <a:pPr marL="0" indent="0" algn="ctr">
              <a:buNone/>
            </a:pPr>
            <a:r>
              <a:rPr lang="fr-FR" sz="3900" dirty="0" smtClean="0"/>
              <a:t>Jeune homme 24 ans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Antécédents</a:t>
            </a:r>
            <a:r>
              <a:rPr lang="fr-FR" dirty="0" smtClean="0"/>
              <a:t> : </a:t>
            </a:r>
          </a:p>
          <a:p>
            <a:pPr algn="just">
              <a:buFontTx/>
              <a:buChar char="-"/>
            </a:pPr>
            <a:r>
              <a:rPr lang="fr-FR" dirty="0" smtClean="0"/>
              <a:t>Depuis 4 ans, diagnostic RCH bifocale (rectocolite G, caecaux droit), confirmation histologique</a:t>
            </a:r>
          </a:p>
          <a:p>
            <a:pPr algn="just">
              <a:buFontTx/>
              <a:buChar char="-"/>
            </a:pPr>
            <a:r>
              <a:rPr lang="fr-FR" dirty="0" smtClean="0"/>
              <a:t>Spondylarthrite associée</a:t>
            </a:r>
          </a:p>
          <a:p>
            <a:pPr algn="just">
              <a:buFontTx/>
              <a:buChar char="-"/>
            </a:pPr>
            <a:r>
              <a:rPr lang="fr-FR" dirty="0" smtClean="0"/>
              <a:t>Cholécystectomie pour coliques hépatiques</a:t>
            </a:r>
          </a:p>
          <a:p>
            <a:pPr algn="just">
              <a:buFontTx/>
              <a:buChar char="-"/>
            </a:pPr>
            <a:endParaRPr lang="fr-FR" dirty="0" smtClean="0"/>
          </a:p>
          <a:p>
            <a:pPr marL="0" indent="0" algn="just">
              <a:buNone/>
            </a:pPr>
            <a:r>
              <a:rPr lang="fr-FR" b="1" dirty="0" smtClean="0"/>
              <a:t>TTT </a:t>
            </a:r>
            <a:r>
              <a:rPr lang="fr-FR" dirty="0" smtClean="0"/>
              <a:t>: 5-ASA (PENTASA ®) puis corticothérapie  (09/20)+ lavements en poussée, entretien PENTASA. </a:t>
            </a:r>
          </a:p>
          <a:p>
            <a:pPr marL="514350" indent="-514350">
              <a:buAutoNum type="arabicParenR"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Pas de tabac </a:t>
            </a:r>
          </a:p>
          <a:p>
            <a:pPr marL="514350" indent="-514350">
              <a:buAutoNum type="arabicParenR"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5623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Cas clinique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930" y="753282"/>
            <a:ext cx="11930149" cy="585246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b="1" u="sng" dirty="0" smtClean="0"/>
              <a:t>Histoire de la maladie </a:t>
            </a:r>
            <a:r>
              <a:rPr lang="fr-FR" dirty="0" smtClean="0"/>
              <a:t>: </a:t>
            </a:r>
          </a:p>
          <a:p>
            <a:pPr algn="just">
              <a:buFontTx/>
              <a:buChar char="-"/>
            </a:pPr>
            <a:r>
              <a:rPr lang="fr-F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10/2020</a:t>
            </a:r>
            <a:r>
              <a:rPr lang="fr-FR" dirty="0" smtClean="0"/>
              <a:t> : Hospitalisation  pour poussée RCH (rectorragies &gt; 6 x /j, tachycarde 127 </a:t>
            </a:r>
            <a:r>
              <a:rPr lang="fr-FR" dirty="0" err="1" smtClean="0"/>
              <a:t>bpm</a:t>
            </a:r>
            <a:r>
              <a:rPr lang="fr-FR" dirty="0" smtClean="0"/>
              <a:t>, 38,0°, résolutive par </a:t>
            </a: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ATB + </a:t>
            </a:r>
            <a:r>
              <a:rPr lang="fr-FR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Golimumab</a:t>
            </a: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(anti TNF alpha)</a:t>
            </a:r>
          </a:p>
          <a:p>
            <a:pPr algn="just">
              <a:buFontTx/>
              <a:buChar char="-"/>
            </a:pPr>
            <a:r>
              <a:rPr lang="fr-FR" dirty="0" smtClean="0"/>
              <a:t>AEG avec poids de forme 55 kg </a:t>
            </a:r>
            <a:r>
              <a:rPr lang="fr-FR" dirty="0" smtClean="0">
                <a:sym typeface="Wingdings" panose="05000000000000000000" pitchFamily="2" charset="2"/>
              </a:rPr>
              <a:t></a:t>
            </a:r>
            <a:r>
              <a:rPr lang="fr-FR" dirty="0" smtClean="0"/>
              <a:t> 43 kg pour 175 cm (perte de 21 % de son poids, IMC 14)</a:t>
            </a:r>
          </a:p>
          <a:p>
            <a:pPr marL="0" indent="0" algn="just">
              <a:buNone/>
            </a:pPr>
            <a:endParaRPr lang="fr-FR" dirty="0" smtClean="0"/>
          </a:p>
          <a:p>
            <a:pPr algn="just">
              <a:buFontTx/>
              <a:buChar char="-"/>
            </a:pPr>
            <a:r>
              <a:rPr lang="fr-F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25/11/2020 : </a:t>
            </a:r>
            <a:r>
              <a:rPr lang="fr-FR" dirty="0" smtClean="0"/>
              <a:t>nouvelle poussée avec </a:t>
            </a:r>
            <a:r>
              <a:rPr lang="fr-FR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infliximab</a:t>
            </a: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+ corticothérapie 1 mg/kg</a:t>
            </a:r>
          </a:p>
          <a:p>
            <a:pPr marL="0" indent="0" algn="just">
              <a:buNone/>
            </a:pPr>
            <a:r>
              <a:rPr lang="fr-FR" dirty="0" smtClean="0"/>
              <a:t>Avec </a:t>
            </a:r>
            <a:r>
              <a:rPr lang="fr-FR" dirty="0" err="1" smtClean="0"/>
              <a:t>evolution</a:t>
            </a:r>
            <a:r>
              <a:rPr lang="fr-FR" dirty="0" smtClean="0"/>
              <a:t> défavorable 13/12/2020 : hémorragie digestive massive + T° 40, CRP 263, hyperleucocytose, lactates 2,6 </a:t>
            </a:r>
            <a:r>
              <a:rPr lang="fr-FR" dirty="0" err="1" smtClean="0"/>
              <a:t>mmol</a:t>
            </a:r>
            <a:r>
              <a:rPr lang="fr-FR" dirty="0" smtClean="0"/>
              <a:t>//L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Tazocilline</a:t>
            </a:r>
            <a:r>
              <a:rPr lang="fr-FR" dirty="0" smtClean="0">
                <a:solidFill>
                  <a:schemeClr val="accent6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 + Gentamicine</a:t>
            </a:r>
            <a:r>
              <a:rPr lang="fr-FR" dirty="0" smtClean="0">
                <a:sym typeface="Wingdings" panose="05000000000000000000" pitchFamily="2" charset="2"/>
              </a:rPr>
              <a:t>, Cliniquement: défense généralisée </a:t>
            </a:r>
          </a:p>
          <a:p>
            <a:pPr marL="0" indent="0" algn="ctr">
              <a:buNone/>
            </a:pP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        </a:t>
            </a:r>
          </a:p>
          <a:p>
            <a:pPr marL="0" indent="0" algn="ctr">
              <a:buNone/>
            </a:pPr>
            <a:r>
              <a:rPr lang="fr-FR" sz="4000" b="1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Que pensez vous retrouver au TDM ? </a:t>
            </a:r>
            <a:endParaRPr lang="fr-FR" sz="4000" b="1" dirty="0">
              <a:solidFill>
                <a:schemeClr val="accent2">
                  <a:lumMod val="75000"/>
                </a:schemeClr>
              </a:solidFill>
              <a:sym typeface="Wingdings" panose="05000000000000000000" pitchFamily="2" charset="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3164681"/>
            <a:ext cx="12192000" cy="3693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5332274"/>
            <a:ext cx="121920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51056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Cas clinique 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5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1852"/>
            <a:ext cx="6432331" cy="5398948"/>
          </a:xfrm>
        </p:spPr>
      </p:pic>
      <p:pic>
        <p:nvPicPr>
          <p:cNvPr id="6" name="Espace réservé du contenu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297"/>
          <a:stretch/>
        </p:blipFill>
        <p:spPr>
          <a:xfrm>
            <a:off x="5905500" y="1001852"/>
            <a:ext cx="6286500" cy="53989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056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Cas clinique 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7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79238"/>
            <a:ext cx="6620659" cy="5079671"/>
          </a:xfrm>
        </p:spPr>
      </p:pic>
      <p:pic>
        <p:nvPicPr>
          <p:cNvPr id="8" name="Espace réservé du contenu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598" y="1179237"/>
            <a:ext cx="5900402" cy="50796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595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Cas clinique 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6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87" y="1164867"/>
            <a:ext cx="7728226" cy="4952154"/>
          </a:xfrm>
        </p:spPr>
      </p:pic>
    </p:spTree>
    <p:extLst>
      <p:ext uri="{BB962C8B-B14F-4D97-AF65-F5344CB8AC3E}">
        <p14:creationId xmlns="" xmlns:p14="http://schemas.microsoft.com/office/powerpoint/2010/main" val="409834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Rappel sur la colite aigue grave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2247" y="1132022"/>
            <a:ext cx="4378747" cy="514265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dirty="0" smtClean="0">
                <a:solidFill>
                  <a:srgbClr val="FF0000"/>
                </a:solidFill>
              </a:rPr>
              <a:t>10-15 % des RCH feront une CAG 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Diagnostic de la colite </a:t>
            </a:r>
            <a:r>
              <a:rPr lang="fr-FR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aiguë grave </a:t>
            </a:r>
            <a:r>
              <a:rPr lang="fr-FR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0" indent="0" algn="just">
              <a:buNone/>
            </a:pPr>
            <a:r>
              <a:rPr lang="fr-FR" dirty="0" smtClean="0"/>
              <a:t>– 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Cliniquement</a:t>
            </a:r>
          </a:p>
          <a:p>
            <a:pPr marL="0" indent="0" algn="just">
              <a:buNone/>
            </a:pPr>
            <a:endParaRPr lang="fr-F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dirty="0"/>
              <a:t>– </a:t>
            </a:r>
            <a:r>
              <a:rPr lang="fr-FR" b="1" dirty="0" err="1">
                <a:solidFill>
                  <a:schemeClr val="accent2">
                    <a:lumMod val="75000"/>
                  </a:schemeClr>
                </a:solidFill>
              </a:rPr>
              <a:t>Endoscopiquement</a:t>
            </a:r>
            <a:r>
              <a:rPr lang="fr-FR" b="1" dirty="0"/>
              <a:t> </a:t>
            </a:r>
            <a:r>
              <a:rPr lang="fr-FR" dirty="0"/>
              <a:t>: ulcérations profondes atteignant la sous-muqueuse ou la musculeuse </a:t>
            </a: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décollement muqueux. </a:t>
            </a:r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830910" y="6362544"/>
            <a:ext cx="192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FMC gastro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819444" y="1386345"/>
          <a:ext cx="7112002" cy="427703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560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560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11005"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dirty="0" smtClean="0"/>
                        <a:t>Critères de </a:t>
                      </a:r>
                      <a:r>
                        <a:rPr lang="fr-FR" sz="2800" dirty="0" err="1" smtClean="0"/>
                        <a:t>Truelove</a:t>
                      </a:r>
                      <a:r>
                        <a:rPr lang="fr-FR" sz="2800" baseline="0" dirty="0" smtClean="0"/>
                        <a:t> Witts – Oxford modifiés</a:t>
                      </a:r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1005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1</a:t>
                      </a:r>
                      <a:r>
                        <a:rPr lang="fr-FR" sz="2000" b="1" baseline="0" dirty="0" smtClean="0"/>
                        <a:t> critère majeur obligatoire 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+ au moins 1 mineur</a:t>
                      </a:r>
                      <a:endParaRPr lang="fr-FR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1005">
                <a:tc rowSpan="5"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Diarrhées sanglantes ≥ 6 / j 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Température &gt; 37,8°C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100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FC &gt; 90 </a:t>
                      </a:r>
                      <a:r>
                        <a:rPr lang="fr-FR" dirty="0" err="1" smtClean="0"/>
                        <a:t>bpm</a:t>
                      </a: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100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Hb</a:t>
                      </a:r>
                      <a:r>
                        <a:rPr lang="fr-FR" dirty="0" smtClean="0"/>
                        <a:t> &lt; 10,5</a:t>
                      </a:r>
                      <a:r>
                        <a:rPr lang="fr-FR" baseline="0" dirty="0" smtClean="0"/>
                        <a:t> g/</a:t>
                      </a:r>
                      <a:r>
                        <a:rPr lang="fr-FR" baseline="0" dirty="0" err="1" smtClean="0"/>
                        <a:t>dL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100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VS</a:t>
                      </a:r>
                      <a:r>
                        <a:rPr lang="fr-FR" baseline="0" dirty="0" smtClean="0"/>
                        <a:t> &gt; 30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1005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Albuminémie &gt; 35 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0" y="3537715"/>
            <a:ext cx="4695458" cy="2991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2043953"/>
            <a:ext cx="4760259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3756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Rappels sur la colite aigue grave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2750" y="232375"/>
            <a:ext cx="10965203" cy="514265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dirty="0"/>
              <a:t>– </a:t>
            </a:r>
            <a:r>
              <a:rPr lang="fr-FR" b="1" dirty="0" err="1">
                <a:solidFill>
                  <a:schemeClr val="accent2">
                    <a:lumMod val="75000"/>
                  </a:schemeClr>
                </a:solidFill>
              </a:rPr>
              <a:t>Endoscopiquement</a:t>
            </a:r>
            <a:r>
              <a:rPr lang="fr-FR" b="1" dirty="0"/>
              <a:t> </a:t>
            </a:r>
            <a:r>
              <a:rPr lang="fr-FR" dirty="0" smtClean="0"/>
              <a:t>: non nécessaire au diagnostic, gravité </a:t>
            </a:r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830910" y="6362544"/>
            <a:ext cx="192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FMC gastro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AutoShape 2" descr="data:image/jpeg;base64,/9j/4AAQSkZJRgABAQAAAQABAAD/4gHYSUNDX1BST0ZJTEUAAQEAAAHIAAAAAAQwAABtbnRyUkdCIFhZWiAAAAAAAAAAAAAAAABhY3NwAAAAAAAAAAAAAAAAAAAAAAAAAAAAAAAAAAAAAQAA9tYAAQAAAADTLQAAAAAAAAAAAAAAAAAAAAAAAAAAAAAAAAAAAAAAAAAAAAAAAAAAAAAAAAAAAAAAAAAAAAlkZXNjAAAA8AAAACRyWFlaAAABFAAAABRnWFlaAAABKAAAABRiWFlaAAABPAAAABR3dHB0AAABUAAAABRyVFJDAAABZAAAAChnVFJDAAABZAAAAChiVFJDAAABZAAAAChjcHJ0AAABjAAAADxtbHVjAAAAAAAAAAEAAAAMZW5VUwAAAAgAAAAcAHMAUgBHAEJYWVogAAAAAAAAb6IAADj1AAADkFhZWiAAAAAAAABimQAAt4UAABjaWFlaIAAAAAAAACSgAAAPhAAAts9YWVogAAAAAAAA9tYAAQAAAADTLXBhcmEAAAAAAAQAAAACZmYAAPKnAAANWQAAE9AAAApbAAAAAAAAAABtbHVjAAAAAAAAAAEAAAAMZW5VUwAAACAAAAAcAEcAbwBvAGcAbABlACAASQBuAGMALgAgADIAMAAxADb/2wBDABALDA4MChAODQ4SERATGCgaGBYWGDEjJR0oOjM9PDkzODdASFxOQERXRTc4UG1RV19iZ2hnPk1xeXBkeFxlZ2P/2wBDARESEhgVGC8aGi9jQjhCY2NjY2NjY2NjY2NjY2NjY2NjY2NjY2NjY2NjY2NjY2NjY2NjY2NjY2NjY2NjY2NjY2P/wAARCAGEAfkDASIAAhEBAxEB/8QAGwAAAQUBAQAAAAAAAAAAAAAAAAIDBAUGAQf/xABUEAACAQIEAwMEEAMFBQYFBQEBAhEAAwQSITEFQVETImEGcYGRBxQVMjZFVXSDlKGxssLR8CPB4RZCUqPSM1NicvEXJDSCk+Jlc4SipCU1Q0Rjkv/EABkBAAMBAQEAAAAAAAAAAAAAAAABAgMEBf/EACgRAQEAAgICAgICAgIDAAAAAAABAhEDIRIxQVETYQQyFCJxoUJikf/aAAwDAQACEQMRAD8A2HEuM4DhTWVx1822vki2BbZi0RPvQeoqv/tr5PfKH+Tc/wBNUvsjllxfBSiO7h7hCp74mU0Gh19BrAMpa2bz9oWZ4DESG5tr11X1+sD1oeWXASxUY4lhMjsLkiN/7tA8suAlSwxxKjUnsLmn/wBviPXXl9rCvesjFpbvuqENfdLPaKmpknQAaZdNQZ3G1MYdTczrmIyI7BQmYnTX7NSTsATvpQHq39tfJ75Q/wAm5/po/tr5PfKH+Tc/015Zcs4e2GDM6v2SsqkHchT01mW6ACCC3Ni8LQusLDu9vkzqFJ9AJ++gPWv7a+T3yh/k3P8ATR/bXye+UP8AJuf6a8hooD17+2vk98of5Nz/AE0f218nvlD/ACbn+mvK8Lgb2KZcqlbZ/vkaf1rQYPhlnD3FCoM5/vOw9ZPLepuUnS8cLk3Y8qeEHa/eP/0t3/TQPKfhJ2vXz/8AS3f9NZO2vdTMh/8AJcXWImDB6+Y8qdUNIOVUUzHeBJPOBvpO8Cp86v8AFGn/ALU8IzZe3vSeXtW7P4a7/abhX+9v/Vbv+mswUBcFFdYicyKoJlpbQknRiOXKdqeykLMGOtK8mjnFtof7TcL/AN7f+qXf9NH9puF/72/9Uu/6az6nSZAgbESa4W5QOtT+VX4Gh/tNwuY7W/PzS7/po/tNwv8A3t/6pd/01nR3SDl8K4zAxpB32o/KPwftov7T8J/31/6rd/00Hyo4Solr14DqcLd/01mjqSchiNxsDXcgK6ag0flpfhn2vf7a+T3yh/k3P9NH9tfJ75Q/ybn+msjjuDYXF5my9lc/xII67jn99ZjG4G9gbgS8BqJVhsa1xzmTPPjuL1X+2vk98of5Nz/TR/bXye+UP8m5/pryGiqZvXv7a+T3yh/k3P8ATR/bXye+UP8AJuf6a8hooD17+2vk98of5Nz/AE11fLLgLBiuOJCCWIsXO6JAk93qR668gqVhrlzCvctl7lgX7YR2Ag5GIO25BHSJ824Hqp8tPJ9TBx5HPWxc/wBNTuF8b4fxjtfc/Edt2UZ+4yxMxuB0NePi5cOAvA4i9kHZoFSezI1aDy0Mnzz562XsW/Gn0X56A39FFFAFQLnGeF2rjW7nEsGjoSrK19QVI3BE1PrxXj1p7nHOK3VQBLeKuBmmBJcxvzPQdD0NAete7vCPlXA/WE/Wj3d4R8q4H6wn615Bh8DiuITdweEuOLeRCLdpn1jcwCOUnnrzpBwWJtY1bNzCXbTNMW7q5Tl5klhAgTrsN+VBPYvd3hHyrgfrCfrR7u8I+VcD9YT9a8aTBXLlsOrKAUD96VGr5NyI35zHKZ0pq7aa1kzFDnUMMrhtD1g6HwOtBvavd3hHyrgfrCfrR7u8I+VcD9YT9a8RooD273d4R8q4H6wn60e7vCPlXA/WE/WvEgCxAAJJ2A51ZYXhNxyDeIUf4RqaVsntWONy9PW/d3hHyrgfrCfrR7u8I+VcD9YT9a8yHC7Y0KAx4V08PtoutpCOuWs/yRr+DJ6Z7u8I+VcD9YT9aPd3hHyrgfrCfrXmQwFnT+EmvhTicPtFdLCGP+EUfkh/gv29J93eEfKuB+sJ+tHu7wj5VwP1hP1rzgYGz/uLZ/8AKKDw20D3rCD/AMoo/LD/AMfL7ej+7vCPlXA/WE/Wj3d4R8q4H6wn615weH2CNLKbf4RSG4dZj/ZIPQKPywf42X29K93eEfKuB+sJ+tHu7wj5VwP1hP1ry84C0Zi2voFMXOHqASqiRTnJKi8OUer+7vCPlXA/WE/Wj3d4R8q4H6wn6143cwhBMCCOVR3Uo0MINXLKyuNnt7Z7u8I+VcD9YT9aPd3hHyrgfrCfrXiNFMnt3u7wj5VwP1hP1o93eEfKuB+sJ+teI0UB7d7u8I+VcD9YT9aPd3hHyrgfrCfrXiNP4O4lrGWLl1FdEuKzK+zAHY6HT0GgPZ/d3hHyrgfrCfrXbfGeF3bi27fEsG7uQqqt9SWJ2AE15FbXPdtA4CyAysyi4WVCBmaAQQYgjck90axpSfJ/4Q8N+dWvxigbe3UUUUBgPZS+K/pfyVg1uOqMisQrCGA0zCQYPUSAa3nspfFf0v5Kw2FNlcTaOIDGyHBcIJJWdYogeheT921wjBcL4TdJW5xJHuXCDBXMO76eVYPE27/C8dicKTDIxtOCAQwBnY+YGr3iPltxG5xF7nD7vY4QEC3beyhIA6mD99V3lPxLCcW4p7dwlu7bNxB2ouADvDSRBPKKL3didTSqa47IELHKpkLyBgCY66D1UiiigCr3hnCVyC9ikzM2qodgOpqfwHhC2LVvE3QRiZDLKg9nBBEAjfSrjFOblwRbGdzniNIJO3qj11lnn8Rthh3uoNhLQKhlcWlmVtgTABIAnQSYE8ppxFViF1JK6zHTnFSUwY/vSQN+VPJatoCtu1MaHnNZ/DbffSJKD3rBjpoo0PppYI7O4wAzASFymX83LTTQnX0VwYVrROWIPLpXC7KxXKdNKnevatbnRwomZgpulc2huQCR1gbDz69aUzAKoLSDoNZiobXDmEgzz1pJuEa5AOU5qLdqk0ktmB1YRuIO9KBMiFJHIwagnElTAT7abBuPJBKlv8JIpaG1i98Jo0g+IpKOXbSMvmqD2Nwd4Zp8WJpZ7S3bBYAg0aG1/auqbeVSs9Kj4gI0lCgYGCANfNVYl5lM5CKk+2bFxIK3EuActj+/Cipk1TmUEbz0pu9Yt3bbW7iq6tuCKXZcH3rDzEU/78bCR4VO2mmS4zwRcOhxGEB7NRL2zJK+I8P35qGvR3SPNWX4vwJldr+DSV3a2OXm/St+Pk+K5eTi+cVBRRRW7nOdhc7MXMoKf4gRA30PQ906HU0kKSCRGgnU0B2CFAxCEglZ0JEwftProVmUypIMRIPWgJFtMY4uXFF2LaDPcOmVcpABY7AroBz0Ara+xb8afRfnrBI7IZRipgiQY0Igj1VvfYt+NPovz0Bv6KKKAK8T4+5HHeKJpBxdw7CdGbnvz/cV7ZXiPlB8IeJfOrv4zQGh8lVuP5K8WW1ireFftbcXblwoq6jdhqJ2pfllcu2uE8LQlcUsOfbYh0bNPdUkk6DmddAdxVXwTivDcPwXHcO4kuLKYl1bNhwpIA1/vGkca4zhMTwzC8L4bYu28HhyXzXiC7sZ1005mjLv/oY9T/6qrt6y+Es2kslLiZs75gc8npEjSBvGm2pqPRRQBT2Hw13EvktIWPM8hTmCwbYq5zFsHU/yFafA4NMNaCoIHjufGoyz01w4rl3fRvhvCOyGW0jXLh3IWWPm8NKmthGssVuoyMQGysIMHb7vsqRbZkKtaZkKahgYIO2nrrq24mBuSSepO5PU1jbNb+XXhhZdT0jrajQDU9dqcNoNbnKQImCIp4W1k96l5WKsFbU7HpURtcUBbDEab9SKfS0FXUEk9BtUvsSph7ZUbgTMA6jXnpSW56A8qV6PHWU6MEQIGnjSb+GayiPfAtq4zKWYAEdd9NxTxAaSV84poi0mXIEzPmJVffKQf73nmR4TROxlNWSGu4bedSrrG6MCPWKTctqpZdiCQQeRGhFSU0UiJ8aTkUKIWAOnKn0NX5QuxK6QQ1NvZ102qdcQFNxPSmyo6DzmhNiA2GBEEVDxGADiClXLLyjUUw4+2rlY5YysxicFdsa5SU11HKotap7eYHNAPIxVDj8IbNwug/hk8uVbY5bcufHruIdFFFWyFKLkoEgQCTsJ1jnvy/c0qzeNok5VcFSCriRqCJjqJkeNcN24bxvF2N0tmLk6k9Z60A4l9FVAbCSquCw3aQYJmRp4AevWpfA2DeUnD2ChAcXbIVZgd8aCdaiJiXS4rolkZCSoNpWGvXMDPpmpnBrpv+U+Autoz422x1J3cHckn1mgPa6KKKAwHspfFf0v5KwFb/2Uviv6X8lYCgCiiigCtN5LYW3Ye1xJlS/eVz2dlwYER3pEwZJiRpE+ahwOGOLxSWu/lOrFRJA80j763du3hLaJ7Vs3MPZMSrIC8b6AT9tTldKxx2MQ1xl1cdqxlmiQTz0ml2LXZntcgEnw12ruFtds4a4jKAO8GYGG6CBy6nWZ0EVKgZiNwOVc199urrRCuVBBIAA6ak03LhiobYSRSrmWQAR4mnLSgqWygEnU0ycRVto7sxJGsGoTjQjWOU/zqZiVIssRIEa1XXrgW2SWI09dTWuHrZltWLBiAB6DTtizae4vthmVObIJPopiwrFv4mgPqqWAABGv8qc6F7NJhl7xyQCSVDRIE6A+Mb04EQAlVEdYpNy9lA1EdaaOIbZFLA+GlIejxytooPTXSaAoiRNNfxSeQ81KyXI0YxO1B7OQsjX16Vx0U6MoNcKsusFvVNdV1OhInxo2RpkKLmtwY5Nz9NPYfEZlMiDtB3o0G40pu5bJHaW9OsHegJyuCO8InnH86RcXKdBGblFM2r5uQrCGXpUiQYnU+NQpkuP8J9qt7ashjauEl5iFJPhy1/c1SVvsVYt4rD3MLekhjGh9RFYbE2LmFxFyxdEPbaD4+Pmrr48tzVcfLh43cNUUUVoxFb/2LfjT6L89YCt/7Fvxp9F+egN/RRRQBXiPlB8IeJfOrv4zXt1eI+UHwh4l86u/jNAV9FFFAFPYbD3MTeFu2BO5J2A6mm1UswVQSxMADc1rOE4AYTCgMJuPq58enoqc8vGNOPjudPcNwFvCYZVGp3JI1PjU5bJ98SQJAiNxr/SlIhAJNOkqQtc1u3dMNTRAQDcaDlXdl0PppZXTWkm0zkgHToN6Vi5lIQO82hBipCCIJBO405eofuaatWsr6LOusVZ2UUoASB/OljByZwwLRbkdSCSTqeX3CmXtktohY8gok+qp75RABM+BpglVUwX7WRlIMAAzNPW72mZXGdIbCeXqppk2Mz0BqW1oAyoAJ5ZQPt9FMuusb6bUtNZltHIaNDA8dKTm/wCLQa707cbKuXlUN7uUnb+VGitOBkzSdhtSWuLsNQNieVQbuKjRFk86j57t2cxgcwKuRlclibgDtqCOUb0hioPdgDnUVVgEy0+ekk9CdRyqtItSHKyZg1FdFuBpAINcKkSQx1ppme0+uq0aRVVjMIbDFlBNv7qi1d32S9bKsNxFUzobblW3FbY3bmzx1SaKKKpAqw8n/hDw351a/GKr6sPJ/wCEPDfnVr8YoD26iiigMB7KXxX9L+SsBW/9lL4r+l/JWAoAooqRgrHtjFW7cSsy3m50BfeT/Dzbs+2XKzcExzC8uX70q8XFqmZVBJ5Ecqh2xcuCFVioEkKswOpp+wFkqD3l3UHUVzZW3t14YTSww5D21OZizMYMkk07ci1aygSxMCKYw+VbajSVPpp52LXEMFhyjxpQr07atZFBJ728Ui/dzMqKToZgc67cYpbZiDJnbkfPXMLaHMyzak9aYRcUHfKcqg/y6TvvTK4VWB7SCI9A/Wp2MFpGhdp0riWmIgAZeRpK30rQrCVMmNKLzsqjfeBTguB2ZwMoY6Dw2pg3FdzkAYKdfPSXsuzhbl0vcW2bgtQzEHRPR6KBeZZGmnjvSPbJCgKXdUIIVmIUN4DrUS/2r3QXARW2UD7JqtfSPLvtKbFEkZd+g50WnuMYAAMeI0+6uWL1rDZoRS7HRjyERH761y9xG8idkMgcgcoyjrRJCtvwdW9cW4V7NiSOW5rj4hO0hpR+asIqr/jZu65gnYEipBXLhFzqHMmCdxoPXRcYJasJDL3oI6ihTkBZJKnQ1AssoWbTFSNwKlWrhJlgMxknoajS5kWCA8iYmpa3JETt15VEKxGXRTTygEcgSNfClVw7cUH+JMCAGk+MfzrOeU+GduzxKqYWUfTbWQftNaC1cZbrIxMEESD4fpSMdhhfw92wYIdSJImOh9FPHLxy2nPHyljAUUq4jW7jI4hlJBHQ0muxwCt/7Fvxp9F+esBW/wDYt+NPovz0Bv6KKKAK8R8oPhDxL51d/Ga9urxHyg+EPEvnV38ZoCvoortAXHk7ghfxDX7iytuMs7Zv6fzrXrYBKgDlUXhHDvamEt2cokCXYc2q5S2FI0jpO9cueW67+PHxx0ZS3kBkcudMkhXBjSpd0SWOg0qJcQkzy3rO1vjj0kAZmyBYInNPKlLbAMwTvsRJpNhf30p9FCuCwga1tHLluXRMRaFtlUEtmJjU6RAqQ6NbtZVcgQCw67/rXLaFr7E8gcs8tKdS4txCJkAkSfTT0lXppmIbSZ81LZdz4HakBDYZgQAJ0pwLNsuXAA5Vm6tz3CGIAJNRLrwZ5U5ccAEj0VEuOAQSJ8KRmcRdAJifE1X3GLuY9dP37k90Aa8+tNKkHQH1VUTbt1rQVfEj1UgBg0Fe71p0zHWgrI8Pvps9aM3XVVgDUHlTLNBAO+9P5AeW+mtBtDLyAigaRgwnTeusgca608yADSksqhC0gMP8TAT4ARqfTThWId2zEwdKhYzDkqX5r91WTEa8j400yyDzNVKzyxliiop3EWuyvMvLlTVbOW9CrDyf+EPDfnVr8Yqvqw8n/hDw351a/GKA9uooooDAeyl8V/S/krAVv/ZS+K/pfyVgKAKteB2i91yBJ0Ggk1VVpuA4RBw32xnFzPcKsg/uf8w8RtU5el4f2XKJiLSLZu2rKBwLmV7R7ZfOZ0GnMdakqgEDWI2Jpmzv2hJYtuWJJPnJ9VP95mhFcgaFgvdU9Cdp203rHLddOOp7cyhSFdwS2qyuX0bmfPpTmHbJdjdYlZ5eFdKXUsKy3R2bDMAjyDuCDG8E/b4VFcm2MxOwgVPyd7hy4TdvQWkJ95qXnt2weROsUxhgyqXiV0kz+9d6RcuiCxBB+0006KUlnLlVInRjrFJuXClt3SJCkjSnkBy5e8RG42mo+KJYFCLwXKSwKFIABJ7xBgwJGmwPWlJujekVCty9kZ1zAtm05AmDE6aRoetN4srbdrcENJEHTp9tLvoM8gnQQOcak/eT66hYm1c7S3cdyzARrPP+dOC7TLCkKbjgQu2baoWIxOe5BZCoGsDbTT7KeezcxNtIuKA0AAc9tfRUS7aXCXHUMj7LA5QNqf6Zy9kMyW1JzefWo6pcu3D2SmD05emlEC80BgoG8/rXQzG2FSQo66TTO3bpW9aXMzHLtO4pdq67Ke9m8xph775QHcGNppk4hQwnXzUaKZaWSMNNsw5HQmn7N1Lhe24IWdNdRtrPWq1MSje/lfGalYaC7EtyEEc96Wl72nt/Dui2zSCJB8KdWDoDvtUdHD2iNJBnSnEeAFbUTWdjTE6Fm4CsgiZ89SbTZ7XWR02qOjy8Ayf+lOD+HdZGiJkVNaT2ynlJhewx4uAd26snzjf7I9dVFavyosdpglvBcxtPqwOynT74rKV18d3i4eWayorf+xb8afRfnrAVv/Yt+NPovz1bNv6KKKAK8R8oPhDxL51d/Ga9urxHyg+EPEvnV38ZoCvq08ncKuK4qmfUWh2kdSIj7TPoqrrVeQ2E7XFX8QQwCgIDGhnU+qB66jO6xq+ObyjX4ewETMdTThAIjQU86hUA5AU3k8NK5ZHdjTDgA/rTDhTK707dO803aRrjkKskCT5qTedTYF0WiNJHXpXVxOfTKI3pDrJzA8tqSLcTBgcquWs8scfdTGxOayyogk6HQadf50yt8WtzAmo7sVXQ+eOVGbs7PaESYAANab2yuMnr5TL+LsogZiNBINVxxjastuRyk1UcTxly5fGHtvBEZieppvDXrxvJa0af7xmdpos+Sl10tmvMSVMSDBjbTpNRL14ToC3gKmCwxXMTJO9RhYC8yDUHLsyiZjmcASYArjd0gGIJ251JykKQrsoMSAYnWdfDSo98hQZ3AoVNmWuBdSd/tpPbzoNTTJhjmJ9FO27JKlgdZ1g04nZ1UuZXIUkW1zNHJQQJ+0UHroRSWYMRnIAJA1YAb7yeXOlLAUbwQIB3ouhPo2xJXQAGm9ZB2NSRb0uNIAQAgEgSCYOvpGnOmbiiNDSP2YaGbwHOklRyNLiPNSWOuk1UqbFbxNIVGjUGJquq5xy9phnmJHe1qmrbH05eSayFWHk/8IeG/OrX4xVfVh5P/CHhvzq1+MVTN7dRRRQGA9lL4r+l/JWArf8AspfFf0v5KwFAFanhQRLFnZSVGoSSAdzFZatfhUK3QYchhGjaeYj+c1nyemvF7WlrO6K7+10jSEsaKP8AhEgz5zzp3tTdCK93tQhJtwoULJPLr6zTdruqrDtQ2pk6LodMpgGdNdTTqqFBYg76kc99ZrO5WR0Y4zZ8rOHZwoLEGSBvUDFmRbWYDOobwEifsq3xJt28EgzEQpMDeqXFTCnYgiKVP4SQStm3mBkqJHWkJDWwzaAEnz8hHU0q+5dEAEA90ac96et4ctakAmRoSxG/m12kemiM7ejgVrIBeQvgwIPm0321mPvqpd0e/nyjTNAIOms89+WtWWPukXBazTkjMQN/NVYoCM0DTkB++tFVjPmuhydYkE9NvTUXEXOzvq5JdRoegOwipBYsvdgd0mDUPF3QXRGmN9PCiFlSEuMikC4QRoANNNKbe1INwd4trr4/9a4UYkLu1whfSdNK698lIVgSwkHrI3p6SjgBnVZgkFnO0ATp54HpkVxmDKShhJhereNLvSttbakBZ5D7aitIAy7DQT1q4z7juIKhSgA0pjKIlj6KeVCzZ8pKpuYpu6sMC06mmVcgqJGh6U7Yu5Y6DkOXmqMxkxrS7IObST40WCVardYXRcDZgQAfEVYKC6hgQVbaqW0Spke95jprVj2jBVuWiQ06+Ijasso2xyWViQwlNjqadxCOpDjTSDS8ISveYSMn7++l3GzJqSazv0uZdqni57XhGJWYOUHzwQf5Vja2XGl7LA3wBAZTWNrfh/qx5/7Ct/7Fvxp9F+esBW/9i340+i/PWzBv6KKKAK8R8oPhDxL51d/Ga9urxHyg+EPEvnV38ZoCvr0byGwvZcDF6Z7a4zbbR3Y/+2vOa9V8mMP7X8ncGmbNmt55iPfd6PtrPk9NOP2n3dNRTbM2UzAalvKsDy8aQYIJ5kwBWDsiG8mYpoFlllmpCpmEbGYn9+au3LYUFT01NRr5dEyk6MKNGJkzNPJbzLqJpFgBlg6dKlBO73elPH2z5UJ8OodmCnMelM3R2n8FVbuxJNWq2wQR4xNMXLeSQPTNbObyZTiODKYguBIffwNP8NwxVzdZgW2A8KssTZXcrI5iKZtMF7gAAneo211ubSGzhl7ylVGsb66mfsHoGtR7h5inS0iBTUkzmEGi3dLGaRr90DUfZ0qvxV03DlHPnUvGFQANKrVuKbhgEmY2pyHldFkNzWKkWMygHXXem10ElT6qcRhmkgjz0aTDq++W4JkHQAwIO5mf5UXDJnbYaU3mgUGCImhU6HKDB9FJ1BnX9aN/DwrsRtt0pL2Q4nz86aMAxypxydQaZOhporjjMCCAR0rPkEEgiCOVXp9VUt//AMRc/wCY/fWuDm5p6purDyf+EPDfnVr8Yqvqw8n/AIQ8N+dWvxitGD26iiigMB7KXxX9L+SsBW/9lL4r+l/JWAoDtbXCZXth1ttk5FYKLOwJJnbbfasTWv4W04TCkQyhNJA32P3VnyemvF7WfezquW44EaACVWZ8OvPrUrDI721NxSFd4BJGoBgkaaCZ36VFYJ2quUQazAWACeYFPp3cM0l1B1h9x10BIGsnQ8+s1k6JsvFOLlx3DDLEAeHhUC6ZFvu6Z9ft/nUp7ikFfDQTSRZLqygBc+xjY8jSndXZqHQFd7NswMjTpVjcdcLgi/vltpM6a9f3FVGCu97LeWHE6HpUrETibHYAwDB2PIzVRz5e1Wna3brtcUFSZJMDrMHc+YwNvPSisabRoPTSnBssbeW5PNRlZh9oE+mk3Xyq0D00mu+kW6sXTbMGFzc/030qOrWTiWXFNktyMzhCxXfWBT9gm4rOXh5IM6x+xUVkm5cJA1kH9KcZ5FXLNxcUiK8uCAo2M6aHoRMGCYPOmb65MQVIRIAUBfe6U+LOZot3EuJuHAInqIPq89dxCXLNpHh1OpRpImDyOlV8lPSvvvMeHSmVWULROmn605cQi2pC8oAFIt3CihRBFNNLAIRCCArPGvokn101iYa5mU6MxIXpqa62hzRvvptTWV7hgzA+ynE2EKmdqkWbYYnWAOlcRJGVQf1qRlCJ0H39aVpyaIsxluGdBMHrU+1olrlAHp2qNasrcYW0JYEyddgKlKCrKp1jaoq5FvhX7TBokgQADp++lPqP4rJqJmJ2qLghltA+E1MtnO4ee8OtZX2tXcft/wD6be3GVfXWHrd8ecJwbFsROYBQOkkCsJW/D/Vhy+xW/wDYt+NPovz1gK3/ALFvxp9F+etmbf0UUUAV4j5QfCHiXzq7+M17dXiPlB8IeJfOrv4zQFfXrHAritwXBj/Bh7fryivJ69L8mr/acAwrBcoyZYmZg5f5Vly/DfhktrR27HbWySwjkBUOQl8nQDUA8gKcGIZLbKPekQf35qhtcZhAIgdec1nllOm+GN72dxRVX7jhkkQRsajOcxJggR66We7bVTt6qbk6ATWdu2+M1DlkRoBUkjLPhTVoZdacMsTEaa1UiMrulA9aj3iCQNBPOnnnIYqLc7yBjuKe9JmOzN3KQV9dVt9YJIMCp91gScogctagXyA0cjzqbWsx1C067jnTV+6VU6HN4Uq04yxO3Omb90Lz9f31Sddq/F3spmZJ50xZa2oLmJJ0nrTWKftGgE9JpvspHKrjDO7qx7URAIpE5mjNJ8DUAKynSfXT1q6VYZpHjQNpa76nWksNNGFcbEKEA1rqXFy5oIfMIPKNZ9Mx9tB9xzMw50oXNK7cdWykOGJQEkCIJGo16VGec0jSjQlPhgR486QfRG1M9oyjUUrN12paO0NpVHf/ANvc/wCY/fV2zZV01qkvf7a5/wAxrXBz8purDyf+EPDfnVr8Yqvqw8n/AIQ8N+dWvxirYvbqKKKAwHspfFf0v5KwFb/2Uviv6X8lYCgCtFwG8zYZA0RbJUQOW/3k1naufJ67F65Z6jMP36qjOf6tOK6yaRycs9elScFc7ZVY6gxOoPKeVcVAbCubisCSpUCDbOsa85Anwil2IsW21J59dI8awvTrl2YxFt+0fKson2+j0VJVVuHNCll6QddP34Uq0yC/3jow1PSmMpw15kBAE+ilv5hybuqcu4csGZYka6UYG5mco+ukinkeELKum0xyquu3XsubllQTEhT061URnNi4q+2H7OMqkLvBGwgDn9wANIuocsosxp4Vy24zA6EuxJIG5J5ecmpFqHUkKRoJ7ugB016emgt6QzaC2xlKLclpBGmk9PCKhumVc0yGmZ9dTsUMoJA2MSetMsua0EICgakbEx0pwrEfCEd5dRpO3ShkZwq5mJAIAJJA60iVt3CY0Ou0GnrrEFlCEJsW60I+ULESihY1Ou21RezK3NjG8ipr2rpbMqZxHSYpp8vYqGlbvaarAACwecyDPh06VUKkMXvpbsi2qhZghQCdesSfTXThWtsFI1880q7pcJtuwQkwCRMcqczLbYFXhubNrRbaWjYtFADBzHY0nFMMxRFgGJI6Cu4m42IvaEheUiKewWGDOblwkopgeJpW6I9atnC2ytxchB5c6VYD3C13UKPe+PiKQS2LxAzw4Uknp+/0q3sWO0VCw9A21qbWkl0cRFGEysOURRYJyg7RvNcxTqIUbTqaSP4dvWMx5dKyv0pV+VV4Lw+3ZDENcuTA5gAz9pFZOrfyjxpxWPFsRksjKIM6nf8AT0VUV1cU1jHPnd5Ct/7Fvxp9F+esBW/9i340+i/PWiG/ooooArxHyg+EPEvnV38Zr26vEeP/AAh4l86u/jNAV9b3yNxRfggtvAFu61tYHmbX0k1gq03kXeVcRirLISWQOD0gx+as+T+rbgv+8bN7uVVMlRHLnUdWAuKZIG9KUC7IMnLrTb67H+lcdenjJ6SWusWMDQDbrTStLzrFIkA6ma6JLCBpPqp7Ex0nJorGkFocLPjXGbIoUbkTrXEMa6tJkzzqvbLXyczZWOu3WmrgBWBEVy4+d9IFd2tgGqo1pDI3033FV+JE3IGwP61avb7p+/pVbiFl9oAFS13swCAxE1V4+8QWUHSrC8wVC3SqC/ezuSa0xm3Py3Qnkaft6ga+JioijMDrFOK4XTpV2OeVKCyZoZAwimO3PIUdu3SjSvKFvYMd2Zrq3Cpht6QMQQBsaS94MRpFGi2kK4bwoJloEE9OlM22BMinIkGkrZTggQRuKjywJA1p67cLkHblpTDEkkimius+VSTpAmqerDE3ALDdTpVfWmLLkvYqw8n/AIQ8N+dWvxiq+rDyf+EPDfnVr8Yqmb26iiigMB7KXxX9L+SsBW/9lL4r+l/JWAoAp/CX/a2KS7EhTr5tqYooOXXbeYS4l8q1vK+Y9xj+9KmKQrFbpIIJDE6xBgj7KzXAMX2lg4e4VYqcuVpJZTP2CI9IrRKga0QluEUxIESYBj1Eeuua46dmOXl2X2bFREyAOeopVwm/bVRpctzHiOlJS+FAtNbAY7XDcPeOmmWIHrrlwA97UeJqV+0s2XuYEMoLExtvrUHE2mTKJykak0rC4u5buZVaOZPUVMa6t1Mrqsn7acsRdxQPbAfu92CGBGmoOh9dS8OAtrNbMIB7wEgGNtOf8qManZghVAHLoOVItT2IQAb86pJ9gGOvniPTTFy0pnMJEVJChFBz27kiT2bZgD0PQ9RSmQshC2yWAJE84BPPzUvXSutKi7h8xKmATtHIxXEIIKZSLg1J3/61Ju2lVYVgxG4B2/c1Hexn72qtB1FNNhswWixy0BGlNXbWVGkwYkmldpdtr/EXT/ENqQVu4lSVKgREmnEmFspcXMHUrzGYz+/TShZS2DqSV1M8qbaxeVt1YrvFSDbi3mdiTGy0JJt21uiWOWZjx9FSjltqLSA5gPegffSMNbxDquyAczUtbSWRrqeZNTTmO/ZOEw5VII1J1qYri0wUE67xpNMpmvGIy24ksQYrmcITkXOdgzHeelKtfjUO3LwJaY2jXlBn76YxmI7DDXL7zCaweZ/606gBIO4G5iJ8Ko/Ka+xazYnebjeJ2H86McZanL/THajd2uXGdzLMZJ6k0miiupyCt/7Fvxp9F+esBW/9i340+i/PQG/ooooArxHyg+EPEvnV38Zr26vEfKD4Q8S+dXfxmgK+rTydxRwvGLJ1y3T2bAAazt9sVV12lZuaPG+NlenWbwR2DCD+I11VOYtpBNQuA4teI8Ot3mANxTkuT/iHPbnv6asYC6bczXF42dV68ymU3DQBLnNtGlOW+8YJiaReuC2CY2MTXbJViG2EyPCl+lX1tJugBVLHvKv31xbgIAiBzio2JvA3FK7rXMxnIdPNvVSomHXZ24pDawZOhHKkXH1Db5dq4naXLyWg3cAljG3hUgoFfsyuUL138KrWy8pLqks6iz2jejz1V3G0M1OxF1HQxpUK8nckCCTU5VeM6VePbLhLvVYNZ7MW161osaC+DurEkggVnTEVvh6cfPvYQsToakLbnck0za0qSgYmdKqsIX2cKDl0FJK86eR7TOFdmW0zKGYrOUaSYG/OpVxbz5roRHCHMXSDPdUyV5CDMkbkzRo96V4GX9KQVVvPUo2wRm7Wysz3GJB0E9I12GtNBFbqI6c/XS0ezIUoT4U6LumtI1BrhOlBlMZ2rhEDlNFs65TSrjBQdgKIVQMaYyrPjE1Epy9c7W4W5chTdaRhbuirDyf+EPDfnVr8Yqvqw8n/AIQ8N+dWvximT26iiigMB7KXxX9L+SsBW/8AZS+K/pfyVgKAKKKKAewmIbCYq3fVVYoZytMHwMVtcNiFxFhHW6xSO7Dbj9jpWEqw4XxD2mxS5raYzoNj1qM8d9xrx5+N1W2KK5kR4QaUpEZXgxvOtQcNiVdQQ3vuY1EVMtsII/ZrmdmyDYVrugjNpvoPGlvadLoBJiI83p/e9O2QGuawOtKuOS2VuW1Mto10E24aM3XrTeHZQCsHODIPL96VKYKyiGExuKiMCtwFGhlPPfWmin1Yq4UmegGutOqbfajM5GfSIEc/1+7pUSGYEXmOu21dt4s29HTQDeN6Kiw/ibNsurXNVUZYjxn759ZquvtDSpJg6c6sHxisg7N9zE8xXEu9gQBluc8pI0mlLTivS3isQY7FDGveaKau4fFFipsqCOc1cnFKwBUBAd45V1nRhJcevSqlJnxw+4bjTEtExp9tSrWAt24LQxHM1OzB3YK3vegqXgsMDba7JMiFJ/lS8ti2RWXhctKIQywkCo1tbjMrkTqNSNvGrZcHYNx2u3XuOw1JMAClG3hjmy2lYcy23mFG4Jkhsc4CuxMRpTYRe1JOgX7aWUXO1yAoPTSo+Ivoq6EAmYJ5DrNJe3Mdixh8LdvKs5B3RHPYfaax1269661y6xZ2MkmpPEMc2NuLpltpIUc/Oah10YY+Mc3Jn5UUUUVbMVv/AGLfjT6L89YCt/7Fvxp9F+egN/RRRQBXiPlB8IeJfOrv4zXt1eI+UHwh4l86u/jNAV9FFFAX3kljlwvEHsXDC4gAAzpmEx/Meetjcu5XA3MHSvMlZkcOjFWUyCDBBrU8J4rcxlrLcYdqgg+I6/v+dc/Njf7R3/xM5b4VfXXF7u6GDyp1dAOekiKjYUT3hUhyQsEyRXNO+3dlqdQxibkXkjfen0II01MbdahZu0xCnlGvmFTLLBWk+eIqsU5XrSZh7BHeYa+FN3SNZDEg6sWJLVz2yzSk6Eb8xTN1yRl25nxq7dRlMbbuk++lpn+dIugFK6TDbiKQ5kHzeqoaXtWXknNuNfsmsyUKMVO6mDWvdAWI0g1l+K2TYxjR71+8K3478OP+TPk0GinkuACNIqETXK205PJYZ4GlNi535IE/fUUMdgTRJmlpXmmm5mg13NUIMY8aWrGI2jlS0fkkgyM1dbbxqOH0inkZgDlYiRBgxI6UlSi3/tJ8KYxt2BkEyR9lOM4RWboNNOdV7MXYsxkmqxiMsvgmiiirZCrDyf8AhDw351a/GKr6sPJ/4Q8N+dWvxigPbqKKKAwHspfFf0v5KwFejeyI1tMfwNrrlLa3XLsBOUSkmIM+o1kbN9VVrvDmxL4zMtsKLakZFNvIxAG5Yba6xJP94Cnoqzw7YdFVLuLuWFcF76oneW6O0CxoNIKyJHvvV037tvG4f24t3C3rVyTca2B2bFw2bJlEwDt5uWlAVdFTcU73mQXjcLCwuRST3IUbjLsVEiORBJMGo+Iv3MTfuX7zl7lxizMeZNAWHCeIdk62LzBUJhXOyz18K0yPcthS9p0DgMpZYDDw/elYUgqYIIO+tWHC+K3MBdk/xLcHuNqBII29P7is8sJe41w5LOq2SXJIMx06UsMVZpkRz8KqsNjbd23Nu4pE8t/XUwXVe3GbKw5cmrHTo2mI6MABp59KauBM5zAAxOh1A6+aoy3SxaQ0ADUCV1mNfODv0oUlWy5iFY85kEEHQ8piPX1pz9n/AMH3sF11J7uxmkrZuEwVzDz0+93MQQqpoBCLlUeYUgMRbDs416CldEQuH1MrI+6msRYNuTmy9CBUhr1s/wBxiRselcW6IOaCsbnejcGleGYMFDMekipYtMFBd515cqebIBogg1Gm32kliY2HI0ULLBXbbKVZNtWM7g125ibSMtpXjQiAdKqiVALEkTz2qO2Z+7YWIjvmZHppaR4rdwpbK+oGunOmr+IQQggKBOh3PSq8WLkDNdZj1YzTOIv2MCge8xnkvNvRRjh2fUSL94lSZCoNSTpWa4lxA4ljbtk9lO53b+lN47iN7GkBzlQbINvT1qHXRjhrtjnyb6gorsnKRJg6xTtu41svcIYs6soYwRJ0MyDOhPQyQatkZpy0ivnzXUt5VLDMD3j0EA6+eB41MVcPcyvfOJVNWS2TmNxe+ZDRA1VQTB1k8orqJhHxmGt2r2Ja2yL7ZcbquUFwABMLDa/ZpJAh5LQtvnuN2kKUCqCpneTOkeY1uvYt+NPovz1hmF2HCdoUCKz7kAaAT4SR9lbn2LfjT6L89Ab+iiigCvEeP/CHiXzq7+M17dXiXlCrL5QcRzKROKukSNxnNAV1FTrvCcdZ7btbGXsI7WWXuTMTrzymOsiNxMd8Pct3BbcBWKC5qwHdK5hr5jtvy3oBmnLF17F5LqGGUyKWMLeZb7KoZcPHaMrAgaxoZ11PKkGy4sLeK/w3ZlUzuQAT+IUHLruNnw7iCYnDJdtCGJgr/hNPHEvLZiCD0rEYfE3cNcD2mIPMcj560OEx64m3mTeO8DuK5M+K49z09Th55yTWXtYLcPbiDAqcjEgkmqdbuZ6sLNzMg5aVGmlvaQHOSefhzokxJ38abZsoMeoUi2zal9Ne6PCkpJO0zr4Vw66z5qRmnlXToDO9IzbgbmKoePWiVS5vlMGPGr1dW6VFx2HF6y6GIYVrhdVhy4+WNjI0UplKMVbQg61yup5Yo50Cuig3OdKnnXOddI2pHDke9PWpKtbXDKSjFg5zknQgBYAPpM+iotwhVBJA3pnEYhruVZ7iCBHPWZNGtnvRN66bjROg+2mq6BOgj0ml3bN2zk7W29vOodcykZlOxHhVM/ZuilvbKblToDowO4nl+xzpdmybj2hqRcfJFsBn5bLM89NpoBmrDyf+EPDfnVr8YpXtZlu2Rb4XfuOxYLbuK/egtI0gsQMuoyxBkc6T5P8Awh4b86tfjFAe3UUUUBQeU3k63Hnwb28a2EfClirLbzEk5dRqIjLVPY8gsTh77X7XHCLrkFnbDBiSGDTq3VQa29FAYS17Hd6zeF61xx7d0SQ62CGE7656Rc9jY3LjO3FgCxJOXCgD1BoFb6igMNc9j69cKl+MglVyA+1ADGULE5ugH7NNJ7G723V7fGSrqQVZcPBBHOc9b6igMFc9jh7txrlzjBZ2MljhtSep729J/wCzT/4v/wDjf++t/RQGDs+x3csNmt8ZIPT2tof/ALqs18jyv/8AfH/o/wDurU0UrjL7OZWemZ/smZ7uPKjmBbIB23AbXUClHyVkQcbP0X9a0lFLwivyZT5Z635MlBHt2QNv4X9acbyezb4oT/8AL/rV7RS8MR+TJnj5MdMXA6dn/WknyWUiDi5+j/rWjoo8MT/Ll9s0PJOBHt5iP+T+tdHkmoJPtvX/AOX/AFrSUUeGP0X5Mvtmv7JrH/jJ+i/rSh5LRMYz/K/rWjop+GI/Jl9sy3kq5U5ccobkWsSB6M1VWI9ju7ibpu3uM5nPP2tH5q3dFOST0m5W+2A/7NP/AIv/APjf++j/ALNP/i//AON/7639FMmFs+x5esBhZ40beYgllw0HQyNc076+cDoKUnkBirbl7fH7qOXzl1skMW1Ek55nU+s9a3FFAYW37H162EFvjRTIQRlw0aiYOjakZjB3HKnLXkJirTZhxzP/AAxai7hBcGQEELDMREgVtqKAw1n2P7tixdspxdOzvRnDYNW1EgES2h1Ooq58lvJn+zvtr/vftj2xk/8A48mXLPietaCigCiiigCvH+L+1rvGeL21wZfE9vcKHtIUBTcLsfRBA6j0H2CigPFr2ewrWOLHEG410OO/nBCm4GHvty86/wDMeerWKN7BlO1w+U3ree1ce6WfsmUqolSBEeA2100r26igPF5c4pRhmvq2MJ7Ji3ff+IcjMc8ZswgzoIkSdaqy7FAhYlASQs6AmJP2D1V75RQHgbKyhSRAYSPNMfyrtu41q4roYZTNe90UD08aw2MF7WCCNxvVrhcRmA1NeoUVleKV0z+RZ7jz5H0EzFKAE1v6Kn8P7XP5f6YMGNK6e8QB663dFL8H7V/mf+v/AGwAJjxoYSskxW/opzh18lf5e/8AxeMcXsi1icy6Zt/PUCK92orWTU05csvK7eFCJE0V7rRT0nbwoUrMFBY8q9zoo0NvBLlwuegpFe/UUyeA1JxdzDOLQwtg2wqLnZmks2UTHQSDHnPgB7rRQHiFoYa4rOLJZbVpmuQCsEqqqdWM/wAQzp92ga9pt7T7bv5svaRAy9nmyZpmZzaRHjXulFAeJYQYK6+HQ4W9cZLN1r4W4FzEBiCJ2gR6tjz7wNg3lJw9ggQHF2yFWYHfGgnWvbKKAKKKKAKKjYrHYPBZfbeLsYfPOXtbgTNG8T56Y93eEfKuB+sJ+tAWFFV/u7wj5VwP1hP1o93eEfKuB+sJ+tAWFFV/u7wj5VwP1hP1o93eEfKuB+sJ+tAWFFV/u7wj5VwP1hP1o93eEfKuB+sJ+tAWFFV/u7wj5VwP1hP1o93eEfKuB+sJ+tAWFFV/u7wj5VwP1hP1o93eEfKuB+sJ+tAWFFV/u7wj5VwP1hP1o93eEfKuB+sJ+tAWFFV/u7wj5VwP1hP1o93eEfKuB+sJ+tAWFFV/u7wj5VwP1hP1o93eEfKuB+sJ+tAWFFV/u7wj5VwP1hP1o93eEfKuB+sJ+tAWFFV/u7wj5VwP1hP1o93eEfKuB+sJ+tAWFFV/u7wj5VwP1hP1o93eEfKuB+sJ+tAWFFV/u7wj5VwP1hP1o93eEfKuB+sJ+tAWFFV/u7wj5VwP1hP1o93eEfKuB+sJ+tAWFFV/u7wj5VwP1hP1p/C47B43N7UxdjEZIzdlcD5Z2mPNQEmiiigCiiigCiiigCiiigCiiigCiiigCiiigCiiigCiiigCiiigCiiigCiiigCiiigCiiigCiiigCiiigCiiigMJ7JBVcVwY3MuQPcLZ9olN4B09Brz9hmDXAFVc0ZQ20zsCZjT9zW99k9ij8JdYJU3SMygj+5uDoawi3B2XZdmrEkwxGomOnm5yNTpOtGgeFls9u7CBLx0UsFgEsN2Ecj3hIGms0iwrXEdVthgqsztoIGkanbWPPMDetdc4dwDyaTB2+LYe5jMddAuNDQtseImCN95nWs9xv3Ow/GMSnDUt3sIVAtksxCkgSQZ3BneRQNbRDgrgR2lYW2Lh3Bg5eUae+GpgHkTpTN601m61tyhYblHDj0EEiku5cyYGgGgA2EcqTQBRRU/hfDLnELh72S2p7zR9gpW67pyW+kJFZ3VFEsxgDqavMH5PnR8W4HPIv8AM/p66ucFwzDYK3/CUlte8RLHwmpGQqwER5qyy5Ppthx/aPYweBtqEOEsswEDNbB9elPPgcCUgYKwCelpaX2YUEkgaak1zOqL3YA61n87a+EMjAYIjXC2POLY/Sk+0sHJ/wC62IG82xpSzdJ7okjoKQVVhmuOFXxIAo3T8ZHBhMCdsLhz9GKS2GwQOmEw8c5QfpUpLSsDlluWnOklVVgMuXwFKZftPSGcJhJgYW0T4Wx+lC4Cwx0wtkf+QVMEFAJADSY6jr5qUqQcqKD1PM090aiF7n4UAzh7P/8AwP0o9oYQkgYe1P8AyD9KnFQrDNAPgda4chmJEbzFG6NRRYvyfRgXwr5D/hcyPX/1qivWrli4bd1CrDcGtxm1GoBqJjMJYxahLqzHvWBgjzVpjnZ7Z5ccvpjqKsOI8LfBqLit2ls7mIKnxqvrWXfpjZZ1RRRRTIU9g7iWsZYuXUV0S4rMr7MAdQdDp6DTNKLEoE0gEnYTrHPfl+5oCzwpU4mwbmATJlZ1BbKDAZtCQQQJHvs3vQCY0rV+xgVNzixtgqk2soYyQO/GulYUXlVEAs2wyhgW1JaRzmRpygD161uvYwYM/FmVAgJtEKswPf6a60F231FFFBoHHLj2uB8QuW3ZHTDXGVlMFSFMEGvJr3GOKJZsMOK8RzXFLNmvOB74jQzrt++XrHlB8H+JfNbv4DXjljGPZ7Psrl2zkQybb5CW70GQP+KNZMSJAOgEj3Z4wyZrfFOINlXM8X37usdfEeulLxviJcZuL48KUJ/8Q5IaDA9Jj0HetLwqxwGz5Mvxa5w5ma1cFrObzqzEFYfQnIZ6bbTFROL8N4bxPye92eELdsjDRauYdzIUeHrnxkk60WaKdqT3Z4u94JY4nj3LkBFGIckk8vE8tqb93eL/ACrjvrD/AK0nFYhRirl2xiHuZsoEoMrKORXYCVWFggDSdNYty/euoiXLruiTlVmJCzqYHiaDTPd3i/yrjvrD/rR7u8X+Vcd9Yf8AWq+ugEmAJNAT/d3i/wAq476w/wCtO2eK8cvHucTxxHX2w8D7ai2MHmM3D/5QasrAVVCgaDQVNy0uY/aRaxHFCp7XjHEM3/DiGA++nTd4gPjjiX1pqjhxMCJ8aetxAJqPKr8YWLuPI/8A3jiX1lq72mPjXjHE/rLV0AZSdKVl0nf00vKn4wgXMefjjic/OWrq3Mcd+McT+stRKyOu1L7NspJEDxpeVHhDFy/j8xW1xfibQdW9stH7mnWbHhiBxriLRuRiWjanReuCy1plWORA19P73pAtiZVsxMydKPKn4T6ILY8GDxjiczEe2Wmhn4gjFW4xxKRvGKJj1UtbRYSCNNZJrjaKoyLmB1eTqOkbfZR5UeEQcVf43bLNY4rjriDWPbDzEeeq9uNcZRir8Tx6spgg33BB9dXoOk7HkQYIqHjOH28TG1u5zcGcxJJkzziBvynnV45/aMuP6Vvu7xf5Vx31h/1o93eL/KuO+sP+tR8Tg72Fg3F7pMBgZBqPWjL0sPd3i/yrjvrD/rR7u8X+Vcd9Yf8AWq+igLD3d4v8q476w/609g+M8Tu42xbvcW4gLT3FVyl9ywUnWNTrFVNKJXIAAc8mTOhGkaevn91AW9ri+PuOV92+IgBiZ7RySgBJMBtDptMdSAJMb3d4v8q476w/601axRVluG4wuKrKCoCwMgVe9qfRHp1kRnyh2FslknulhBI8RrQHvlFFFAYD2Uviv6X8lYK22S4rjdSDW99lL4r+l/JWApy6D0Hj3Bm8rfa3E+EYiwxNoJctu0Fdz/OsTxPh93heOuYO+1trluJNsyNRNRKKX/A/5FFFWHBuF3OK4zsUOVQJZjt0AnqfGge3eGcMbGHPczLa6jdvNWuweHSzaFu0gCgQBXFwHtM9gyZcmkDlUmzbAYLqRzNc2eVrqwxknTplVIgiedNlANyZO0fzqaUS45AnQQf5fzqFfNtdEjpod6lUpFy4+XKgBOss36UwIuEFs5k7nnUu0c1hu7oTtFKtWGXDs7IQh0BAmZn9DVaLaMtiJz7RrJgU52eDLW8ydqxIHdQsSdtK7DAZQwVY1XKpMHlJBPpEb117LoDbdTbugc4bKeR6GjU0erUhsVbSbdgBImQy8xpEfZUXNz0kmZPM0osQgQlcjMTlAAEmTtvG/Oo97EW7UdeQPOomMx9CT7ODOYOcx1FJuuQsFlEcwIPrqJdxNxzHdQczuaQttSQzNJ6mq0Dty8IMEtPpimGuXCTAdzvMU9OToDy10pT3Dlkx542pkim7e52yPPtQLl7LqgFK7ZGJ1HopS3EHvtuooBtroYFXAIIggjQ1Q4/Bdi3aWQTaPLcr/StIypdSG1gbiorIEOmoPWnjfEssZlO2XoqXxDCnD3iVH8Njp4eFRK3l25rNXR2ziLtgzbdl1DaEiGAIDecSYPKkKzIwZSVYGQQdRSaKZH1xLJcV0SyMhOUG0rDXrIM+ma3fsZ3WvX+MXW987W2OpO+fmST6zXntb/2LfjT6L89Ab+iiigK/yg+D/Evmt38BrxGvbvKD4P8AEvmt38BrxGgN/wAN4LjsX7H74S1aHbX7wuoCwAK6GfsqLjVt+Tfkjf4XdxFq7j8Y+ZkttIQab+gfbWKoovexOhRRXQCSANzQHVRnMKCT4VPw+FFrvORm8OVGHtdkhG7Hc1IeNAOVRcmmOIyDTKCPGnEP2UpEIaGadhJ00iKc7MZ1VWUyd509dRVwBYQMQd4BiBTttZAgwxOgPP8ArTU5oIADbkUtDChpgzp19c0jPjRZgAUuYQkQeUTTLjTQyOU0qyeUDb1GkZap2p2I5n0U4tsqGLByrGRBmNBpvHXbxmo+udpOx7vmgU9buORldtNxrv6KW1adBkkkRTltQrZ1APQRvTILR7w5WJgx0qVYSV1kDxpGYKsojqOdAV3mQTA261IdI3251xMpB/xTFBoxttEkUllJAgGpjwAdo5eJpJXnETS2NITWu0tlHt5lO4I0rP47AXMKxIBa1yYcvPWrcdaQyAp1nrV456Z5YSsXRVhxfB+1sRmRItv02B6VX1vLvtz2aujtlrMMt5CQQSGX3wOUwOkTE84GlIDAPmyAiZy6x5utJopkeQ4dbo7RLty2CZyuELDlyMfbSb5Rr9w2hFsscoiIE6aSfvPnpuigPfqKKKAwHspfFf0v5KwFb/2Uviv6X8lYCgCiiigHLFpr95LSRmcwJrf8GtcOwmE9qXsK7gyA67yeZ2HIfz0rN+TWBlzinH/Cn8z+/GtbYshl9PKsOTk8a2wx67ItYe7fW32twZsoDmdBGkCparhUslTfyKQe/wBmX5gbCkYhhZsMoMGIk8qhrnNoHMWSdG3nnWeNt7raTcKDloKzptIgx5uVN3pcgLoBsOv7illyqxEkdd6QqG40SYkRA++lavWokZClgBQrHSQdjSbOW26HEfxiP7sEZjrrptudeginiCS53VRoOv2/pRcbJ2lmxdL4ZnzzcSGmAIB6ej+t43U7Z2Gt9SqL/wAqgdNJ3jbc8qjjLZTKqqqAaADQa0+WEQJBqvxl4yQoJiZjc0t7X1ibxGMuLK2ozbkk1DS4zsW98w30504iGGjUuY051MNi3Ywx53CO9/OBVaZXJAa60aIAeh3ris2nfM+ApF52tOTGkSfGmLrKpAVS1znLH7qeitSmSd2J6HWktbBGrTz3NRSbyiUcgHr1pLXLhYBjJ8BRobPrbsjRlIPLmKZd7iXCbQYgGQSP5Vztm5waUL8rJFMuhZxV5S2ungIp7t535icp3pNo2+0i5qp0aN48J59K41oKFzMJIHeXkelLR7sSbtnDYlCjgsDrM7Gs3ibDYe8bbaxsYiRV4rZHyk6+FROK2TcUXQuqzIA5U8Lq6LObm1TRRRWzAVv/AGLfjT6L89YCt/7Fvxp9F+egN/RRRQFf5QfB/iXzW7+A14jXt3lB8H+JfNbv4DXiNAFFFFAFS8PayDO2jHaeVMWkzuByGpqZI8KmqxnyVmIGlLtuSw1jxpnMT0NLAy7gjpUrTVbSTB3FLFwuApMLp4CmbTAiRt0NdkBhvtqf36KlUP8AiSDPMaz6aWqkkAaTTKNmBU6iOm1OgloO0QNKSodUqIWQPE0tRAgbdKRdnoSd5NPgIe7bJOwzHSfHwqTNlRnc82JPpqRZRWtBi0xpTSqGaDt1NSwAFATlSUi2yyZjm0ZSrDqKm24NsEajlUYW5B0kb1LwifwGGgy66mltVgdRlPOmQoPn8KeuTEbUwVOYnUgahR4UjkOJFwRu2/opfZxuNPGm0UiCTr1AqYFlJ60CobplUkidOVJCd0EbeaphTTam8vKglfi8Kt+y9u571tJH31lMbhXweINpyDzBHMVt7iT6KpePYXtMIbgEvaM6dOda4ZaumPJjubZqiiit3OKKKKA9+ooooDAeyl8V/S/krAVv/ZS+K/pfyVgKAKcs2zevJbEyxjaY8abq44BhTce7iChK2oXMdgT/ADpW6h4zd00GAtm2qqiwq6DzVeYGwXByuudROQzJHhAqtw6wugGtTELC13CR3hqDBrl1Le3XZ10TibN+2zm6vZE95Q0ajqAZ68+lcunMyl3drkd4jTMYjUCBt4Ui87O6s5d7h0kksTt/SuW7V24uZwQOeYQdzpEnlB9PhVX9HNfJF1w2p18Y6f0qXZtpZs5m1YwJ+yoz2kYGRmjaedTMAVvWoMEId43qL17O5bcykgRt4Cm7mVVMxp4U9iWS2hZgV01O32daqznxDTamN4IgCiXZSuXbyoCzyAOVcGFZ7TGYZnnbcQNPXTN+0tu+hvXhOWBb6mdTHq+2pYY2VAVkaTmlWLAcoM7HzaVcmk27MWrXZ3QgjpJ60XlIZsw56V2ZfMxO8bRXMSSHMTEaE00/KuxoVrULrUMKAofwk1KutFuQRrsOtQxJaBEA04mutd01B15daaYEkkTPSn7iG3JzSxGprlu07dmxRirGFnQNHQ9KqEZUJAMksOu01wEq3UHen+4c7DYCRpvSLipnBUctSDIJ6+kyfVQHLerwulS8P3iFeO6agLpcjpUxHCurdTBqarGpLYZX97AYjQ0lRaxFqGSHjXoaWLmW4dtDIptu5cOWImalWmcxNo2MQ9oz3Tz6U1VxxyyClrECJ9433j+dU9dGN3HPlNXQrf8AsW/Gn0X56wFb/wBi340+i/PTS39FFFAV/lB8H+JfNbv4DXiNe3eUHwf4l81u/gNeI0AUUV0CSB1oB+wItz/ipwHeuDaANK6OtSopTG9OKe4ROnjTVLQwfupHD+HbvAbTT1wAr4zpUeypBmpcZiAI0O+1TVwqwBMSQD76KfRVOYjUjaOR/c0hFVdjBipVgm0GAEsViTymoq4SgBcF5IB9fhT6LlJGXTlrSQugA2p9VJWNaSyGgouUa86kWFGQg+OtFnKrzc28DTlghiEAljoAOvSoUQFNvQqI5GlgsBy8akZSViB6a6LIHM9IpVUMETz35VwKJiBEVISxHPc8zShhoIJjTkNaSjQwt3sBfyjs8wUmYif6wKcCxy28adFol1fIhKjKrZJYA8genP8ApXcQwW2MqQdpmZqrqM+77RXcBsoPLXxpCMGuFcuWeQrg0JJ9NcEm6vnBpSqsOMsgn7JqHil7pFTbpKwNp60w/eUzBqpUMFikFrFXUClQrEAHpNNVaccw+TEdqBoTB89VddWN3NuTKauhRRRTS9+ooooDAeyl8V/S/krAVv8A2Uviv6X8lYCgCtd5LXrNnhN21ew5c3rmYOl0qREASII3nfqayNavhCi3grIWfe5tfHWozuo048fKruwJIAMjr1q3axYwuDe7cBmJY/pVThBqTqSOVT+LXVbCWrQaO0ZZ829YztvmhYVQztcy5S2uusDepLJFvIugn1/s0zYWUB21P3/9amWlDMgYwCdSeVNERXU29biwCoK+IOgMeemcDdyq3ZglUBdjyAEVOxsJbbcsRsTMQD9n751As2rZ7k5RGqAkZtNtN9OR0ipykVN6NcTvvcxGQSPH9KewmEIAJOkay09OXLnzPoqMwL41nY5iVWCemtSBaNjDEJJkliSd5M0YwsvpRAG5xq+zyWQz6I0++rlhoFJEgCB0qBg7RfEX77qFLEKs9BGvrH2Gpl89wjXbSadq5NQ1dYIAfPpUbGXySRqWMCOlLe4csf4QTNRCScRmPPU+NERUa8GDAtOhoFhwmdx3TzJ0M05jNBCxr99Ktr/3S2NT2Y1B261aflCxDyVQknXWace6FVQW0XbTakvbDjkDO9Mgrkk0yvVOBu2cW0JZmMBRzpkPp3ZimjMTAAbkelcDx4+NPSdpFrMbzBhqNKmrbJsGN+VQ8CMzuYmrS0mVSDoIJnl1qL7aYzo2ToG11pMEsR6aQG7gG2sfyp9BDTE6RU1cMY9SeH3lkgRPqINZ2tPiAWsXkUd4oRHorMVrx+mPLOxW/wDYt+NPovz1gK3/ALFvxp9F+etGTf0UUUBX+UHwf4l81u/gNeI17d5QfB/iXzW7+A14jQBTlod+m6esDUmig8BHKiNYrhJmu8zFSp3lS0iZInWkDWnUHOkcO2VG+hMVLtgBEaQxJ1WNhUe0kxtUtVGnKNaitIeyhkzkAsWIn1H+dO2xAMjQU2o7ymABNOqMwO29SuHUCgEmToIBG/8ASpaJoTBMczUe1O4Uaakx5v1qWhKrJ36RUqNXbYBEkMBvHKixbft7bFVyht2BnpyHid6kG0WQLGra71Mt21t2+hURoNZP8qn5V8OBdK6EnlRBEzTyA5QOdKmbCQNRTotzIVZI38K7lLAKN/vrjgglCSCDBE1J+ygzopUEidD5qj4le4vMTB9VPIJWOlJuKBaXl3tKNnrtAK5QTqftpq2WLSVMD76nZVB97UW6pUMAACTEx9tMV24wbu6EgTTYBIJAptV95OpGgPUx0qRbdVsMpmQwI/SqlReoz/GcMGw96YBALAkbRrWWrbYpeQrFMCpIO40NdHHenNyzvblFFFaMnv1FFFAYD2Uviv6X8lYCt/7KXxX9L+SsBQBWywKhbaIqyAIArG1uMDaBBOxmBFZcvptw+1rh7U5VCXNdzBiOtIxjDtCoaUU6HnTqWjctW5xN1Qre8dQya/4ToR4701iAGBA9fWs7JPTfHv2VYcMsdWJgR1mnbl9bNtWYmWJ9M1BKl1QqdQIAPL9zSLVp7jhbiKSJGZVMsOWsn1eJo2Xh2mIr4hyzwMp0BMkx4ecUNmtyqZcs5iEEAmNzrqdTv4aaUqBbQNbLBp7wOw3ri2XLNCW9wYRcvIDUDSdDrznlFTtfj3OlffdExLOzQqgRr56UMW2IVVtaifXXb9pDdLNbtPpC51kCpFsLbA3Lnn181OXpNw73SbdsIkNqajYvVgB6RU0sCOenriq6884iYnKdPPr+tI6bCgkkwQNjUR4W8QB73TXcVZX7qLZRV0Yajx/Yqsu2mE3C2hY6dRtp9tXGVpDgtcCxqdopy4ttVVVBJA1kDeTtHKI+2uWwUBaBLab7V12yHYAA7CnEmL6AWzlicuoFVlxyxIyqoE6LtvV1xMK923ctJ3WtgkxtVM6st0pAneriL24rLBzwx215Ul2UaFQYEDSOc/v+ldLwCDBBMkDnXLNpsRdgbcz4U0+1jwy0AgYj32pqwYAK0gQQR6CCCPUT66RhrRHoHqgU7ceEYCMug1jTzVlvt0a1NK8iLjAge+5CpltZGoFRram5edhAA+2ptsQKVPExcWCdKytay5/tAY03rJ1px/LLm+BW/wDYt+NPovz1gK3/ALFvxp9F+etWLf0UUUBX+UHwf4l81u/gNeI17d5QfB/iXzW7+A14jQBT1n3pPjTNPWfenz0qDm1dFcFKHWkotADTyATrG1NLp13qQkZIiDIqaqHrIEjxqSoJ8aTaGQSCJ8BtTig5THhpUVpD1oSQKftos7wOXjUe0SusTm2mpiswt21b3kmNN+tSo4uVGUGTIPoP7il94qSToDvSbbgK0ZszaEkmAOfnp3RHza9RApVcSbFvIFLMcxAMcgKfC6EHcEj9+qkJbCW8sgzyFPTInQzvFSeyQD56eUAeim0WCdTBPSnGImSNYkafvxpKL7pneTvTd3S4xYn/ABbwTS1buzI06V1ilzXRREdKPY9EroDMjUgSIMTz8a5d5TpGoNLbvEuVABM6CB+5++k3FZ1IESPHYilZ9CftGuHaNCDUd4YklhrM+FSux0gzmOh6Rr4/ypIwrkFxaFxE1YTEjz7+qnMTtkQkzW1zohy24Jc7DX76Q+zMIAnbf971IXCOwti6TlQCVDkjNESB69d/XTmLw6jDC6L4LZshSNRpp9g/cVXj9IuX2qbw1YdOtYq//t7n/Mfvrb3QoUkasSZPjWIv/wC3uf8AMfvrXiYc3wbooorZg9+ooooDAeyl8V/S/krAVv8A2Uviv6X8lYCgCtrwl2OGsFmmUEk77CsVWo4DfRsHbUZ8ySrZjpMkiPCCKz5PTTi/s1SLKBiTkB1Apm6Bz2PM0izdLKBpqN+lduOcpGhO9YV1yOqgIYco6cqdt2WLAQfPB5b0myyraIckGem4/wCtWmC7IXQ7hcrqDMcv3rRJsW6RFtko6BCp3MbAU2LYjUwADMc6tLmJS1ibhRQ6iRBAAnSq+60gagGdqeWMh4ZXL4Q7iS5jYHmOXmpq5KSV0POpFydJ0J6U03e56HmKldMPdCr3AfDTlUK7Cyx5Hlzp++Mr7ggNAjmRUJrwDtrJ2GnSqjLIstKszRp9lF23nwjB/fFRB9VIQNdgZSEBET/eEb1Myymokgeumz0rrTBiqwMwMEHkOtMXmz3RqCvUGQfTVhcsgmQCDsCuh105VXaI+UyWU+j01SbNJZvFrjKhzKVgLtBqlvE9uQCSQIJqXffs2AVtI3FQ3DDvxueVVGdMGSY5mrjh+G7G0M3vm1NIwOC7MdpcXvnbTarC3lzkMGygSSBr5qWWTTDHXdPWFwx7mMN3s20PZRm+3xqLjLma5ccBEDe9CoFIAmJjSYIBIA2pdy5kExr91RMjX7oQEld2nnUy9aOzd2kYe3ltqpOp1PiTT7d1QadCZYE7CkXO8QCIk7VK4i3XAVnYkBRJPmrKVqcfK4G+0f3SP5Vlq24/THm9wVv/AGLfjT6L89YCt/7Fvxp9F+etGLf0UUUBX+UHwf4l81u/gNeI17d5QfB/iXzW7+A14jQBTtnY01TtjVyPClRDopYGtAWlqm5NSuR1QCftp4DbodppAXwpYkkVKofQktlJjwqcn+yiT3jrI0qLYQmDzGpmpUALOmg51K4XlCuQYJ3HjUhHi3owkkGOg/f8qijWdZp2wgLGRHQnlrUrS7LgQFUHxOnqqWluWEkBYE+AqLayZYMySAOhHj9lSrSjOssGjcxM8+o++kZ62V7uUEHmJqRbQtBBWNtTt40gaKpCqPBR40q26qSYB0nWpN03Qo01I5VwQ0GB48qjG6pMqSNADPM9fNT9l++MpiOYqflp8J9jCXQr3HXJlEqDufHzVwb7aDQHnTi4q/iBF3KFA7yqND466/pTWZlJ29VXn4/DPHyv9gFGWADrplnf9xSVGUZQqhF96FOwiIiNKUR1Pd5k0MYE7TsKlZLkkzlkzsOdNOqswYlXyklGjY7SNJB/fKlk8hpPSlEDJBtv2jEwSDBGnr3qsZtGXRhm0gIijSCBqx11P2D0eioOLDA5hMEiY5xMfefXU1yhuXOxQpYzQilCp2E6GOc1HugMuuvOjL2U1pWXUlQoOs8qw96DeuEGRmOtbXE3hasXL9uHCKWBB3gHnWHrbiY8t9CiiitWL36iiigMB7KXxX9L+SsBW/8AZS+K/pfyVgKAKt+CXYW4mkg5o89VFSuH3uwxaMzZUY5WMTpSym4rG6u2xwWIAWYOo3NTSVDxIJJ3naaq7ZDIGTXkY++nyzjTMQIg9YrlsdmN2l27gzpIldT9g5VJs3joRM8zPPz1CGUQSYJ2HLofvpStlB8/KaVaY9rHtBsYEbdKbLZgGnza60w1wnQQY5V0O47sCB9vWkr067gHvyVGwnY9aZEoobSfPSweewG1JcE5sxCzuSNSekeeqiaiY24WYvBYGNhOw3++q0IDhbxM66MBv1jzVZFmbEsqkBez1CnUTIifGfsqLdTJiGA0Vhz/AH4U4zyhjh7PhyufUXFjrtpVjdurbE7eneo2FBNl7TCCpI9fP7aQtsouRyz5dOppkktdWA405ioWJwxdzdRgDrM86EtTdDBySxlVMkGpaISgmZgGSIolOyKW7aNwaSGB58qXZwuUqbsELsPGpuJsDPnHvo9dNYcMzQUaBz5euq2z8ZE0W+4veE9OlMkhCQD3tgKLlx2MEgKNYNMANdaFEEgS29TobclrzFF96OZ51MsWBaB5nmaXbsi3bUIIgU4FCISZ1pU5HDvHOkHUgj76N51nbSukgJqB55oNVcdvrbwnYxLXDp6DJ/fjWdqfxfEdvjCFnLb7o8/P9+FQK6MJqObO7yFb/wBi340+i/PWArf+xb8afRfnqkN/RRRQFf5QfB/iXzW7+A14jXt3lB8H+JfNbv4DXiNAFLtNluA0iigJ4MGlg01bbOgMyacXXSs60hYOkb05aXM0jYUhVkxT6d7SN6SolWNuUVy+8OFIMCuK3ZiOX3UZZadalcP2VZyToCRMDl4U4AVaW8dqXYUpM7DQU6wV0PM1NVDlgzcAbTp5+lS0ksQNjv5vPUPDNlGZlAp+ziB2mQExrJCFp9W/oqVLJWAtwuknak3XCIef86bt3kLFVcN4gGPRNLg3IRULluSikIZW0rd0AbQalYWAGuEAgiROwqMbVwW2QFhd1zHYjxFTsPaurhibiiRM67mddtP5dKWvldpSwW1G9OswyKw2J0JG5n+hpshF72sA86WjIQJIyg5h4VJX9E3rstEaTQ5Ukd4zGoj+dSHtroSFTnmUann91MYhkDSq5dIidDFXpO9mbz9naLawPCT6qSt5jcIz3JtkwCCMp02JEHblIrt2chJRiJABmB4mfR+4poaIMoAA5U96gvdddyNySSSSTzJ1n7ajX7mW0SN4OtKeWJhWcjZUBJPmAqHjnyIbbaMTBB5RRr5K69KPjd1MPwwWAGLXWmW88k+v76zdWHGMUcRjCskrb7oE6Tz/AH4VX104TUcud3RRRRVJe/UUUUBgPZS+K/pfyVgK3/spfFf0v5KwFAFFFFAaPhGJ7WwvfYOvdcDWehPo5+FXYAiYkbVi8Bi7mDxK3LblORMT9h3rVcKY371uyWW2WYKGY6amKxzx76dHHksEAZe6fXXIlhsGG/6/bSbTEFGuJbkqH7NxmAmRqOuk+qnLiSQEMkASTtGgHhsPsqLi2xy+YVkMqqmNRpFCOqMO2MID3tCY33jUDlptTdq+UxBS5C5RoxO8g8ugiPSKduH3hABgbgEltRrO20n0eNLR3LYXKkhPeSWWZ0E6DXX10lhAmQSTsTXWYSFGre+IjQDlrzmD6qTmDNMDqQOVFOenU96QqqC3OYFV99pxMdB9vnqfOQbA6eqq25JxDNNBUk229sBlZk6k7R0pSuxUs5IjSSRpTobOQE3G9JZBnnQyeQigQjC3MpLFVzNoIHKpIuKJFwjOTO/nmmzah84IBGg5zSXLJke3iSoQhgIBAImNwf8AETG004zyt+HcXcWSWETrpsKim9mULbtkHYma6HN52uXCbjkglm69Ry51It2ljT7t6BraMmFZjNyWHMCpSWwphRpvtT0KIrjTOkAeNLZicsEjU8ori6SWPdGik89d/vrttDcYTInqOlJussMobSee5NRvdGzWWSWBJA28ai8UxNqxgXLdp28jsyrwAeciNalMQsx66y/E8X7avwoGS3IEc/GtcJuo5MtRDJJMneuUUV0OYVv/AGLfjT6L89YCt/7Fvxp9F+egN/RRRQFf5QfB/iXzW7+A14jXt3lB8H+JfNbv4DXiNAFFFFAP4ZtSswTqKmhf8NVgJBkaGrK04a2GGxqMovGlroakIYOlR5p0eaoaRKUjLrXbYJkjSddTtTIM/wBaftqC3hSVEtVlAZ9A3pxrwzFwgURoo2GlcN6bK2wAoUek+mo8EywkgHU1KosMDabF3HUMU7LLss5pzcvR9tSuHYq3w+++FZSTmBDrBJ9Z8arrV1gjpad0NwBTlMEinrQtqlvuAPBAIGw6Uj0nXcRaLLdIKtPvQBoT4jp+9qXYxQzTbYoQNWAn7KrwguwpkLJkCpliwFiAVVtCV0JHnqdK1JD0Bf8AbAAsc0xJHhTnbgWwlvQ/dUe8wN5iSZYmAOQroV0BBc6jUxSOH1S8ylyCbaDUmkyGIBdgJ1ykTSFuC6ezgEa7Gli2luY/pSOfs+98llUExsNaTcbOT3hrrINItPF0toCOZpKlAGlwZG5HhGgECnE0tgyr358J++mTcEsNCfupJuCIO1R3vIvvRJjmaZHfba4ds1xboVffBBDEHTTbkT66qOKYqzbt3LlpSlhR/DtmJA6EiZJJ8aVeuKpJ1IjUD9+as7xTGm4xsLsDLE9ela499M89TtXuxdyzGSxkmk0UVu5hRRRQHv1FFFAYD2Uviv6X8lYCt/7KXxX9L+SsBQBRRRQBVpwzHFIsXNVO01V0UrNnLpucLiu1tFb5d7jb3SffQBE8yd5PQCpiMpMQRA7p/lWQ4ZjyhCOTI+2tHYxtp7IVrKg6/wAVW1BjQt1Gg0HKY10OVlt7b42a6TWQkiAZGualuVuWnuNltu2pW0uUAwOR800yRfw5D3CjWmMLdtNmRxE6GPP6qL1wNJViRG9RZfS532UGLA76Hcc+VIbMve70x564FS2RcVxlJ2O9dv3LYVDaDtKhbgaDBG5B6EHbw8anTXy+CEukkjUyNYFRrlt+3OUZgenKniguOWZII0B/Q0l7QaVJcHwYgj004VhNtXJlCoMEwaTmlzmBgNsdJoU3LbIUykqN3MT0MxUm6jMBnWSegpJtJREuNnPcPWkPh+9BIg7ka1ITDZVDNOmpBERS8kDMFBHiKZ7RckkCDlB0kamn1QE6AkRyGlKuQVyyFnUkc6EFuymYgtzJA38KjKkkphLeQNljwpi/ZUXATJUDb+dK90dO+piAMoiAdfXyqKbgv4kOy5kQzBHPqR++dTJds+0hR/C7mjGdT/dFQ7trs5UGT4b1NzF0lgUnmDFU/Fcdh8BabVbuIeVW0ZkCB3iZ6nQDpvVcc3dRNy0reMY4pbOHUw7aODuBqIPjVFXSZMneuV2SSMssvKiiiimkVv8A2LfjT6L89YSzZu4i6LVi29242yIpJPPYVu/Yt+NPovz0Bv6KKKAr/KD4P8S+a3fwGvEa9u8oPg/xL5rd/Aa8RoAooooAp/DXuyaG96d/CmKKBOlwCvSRyApSabaGqzD3uzJBnKd/CrFIK5ljXas7NNZls+rSfNUi2x11HWelQ1uRzp5WOYHcbVC5UsMGOlKALZVzEKW29VRxcWJnflTtss5A0HnpK2m27ZUBu0VumURGn7FOWDlusNCwBEHkagm5etuVKOp82h9NTeHXrtq4WyMc0ROhH7mppl22kkrIJ5DlVhZU2sN37pDn+4RMa/1FRrt9X1tAhecnnNcDZssGPOd6SvZxGzXOSrrrTgIJ7vPcGob3MmY5jAKlpGkFSdBvOqHzU7buFbmUSGUmRtBFFmjll9JlsKi90ernTi2nFxc66GSJ5xUdcQqXAWbY6gcqefEDLKRqZzRrSTbXb9pETEOzxcIi2g5jeI6SeW2tRrjDWJ3prEYgu7PJ1MTNMNdzQOQpidHLrwNN6iOe/lJMk79KVeItqCTJJG1VXFccMMmU63GEhfA86cx3SuWoc4xjrOETs7GVr8QCdY8TWWpTu1xy7kljuTSa6McfGObLLdFFFKRGuXFS2pd2MKqiSSeQFUkmipNrA4m9e7KzaNxyXC5DIYqJYAjQ6dPDrUagPfqKKKAwvsj2fbGL4LYhj2ly4kLEmSg0mBPnrHDhyWQ17F28QMMhVGZSgYP3C6wTvDNA301GjRr/AGS7nZX+D3JcZGuNKNlbQpseR8axWDv4NbzLi7V65hgwZLYeSvfXN01KAifN6AO2MCbuRFs3rt28O0sqhAzoM+brrK6DwPhXVwuHe/Y7I3rlp276gp2hXPlAVZPeiNP5a01axZW5Dtf9r6jsrd7LAObQEg/4m5cz1pN6+vto3MKgshXm2UzAiIg6sSDpO51O9AdxFq0COwmFtqzl7imSQJiPE7amN9jTWI7Ht7ntcXBZzHJ2hGaOUxpNP3r1hmtm2boVbWTIdlOQSQZ2LljH6xUWgAEgyDBFWOD4iyEI3rqDfNprpNhGS3pCsZI05nnTdKzZy2NTZxpa3Adsp1y5tJ01jblvUm3ed1dUa2ypaa45ZskQT3R1J7u3M+FZO1fe2RqSKsbOOnKDqAZEjY9azuOm2Oe2psNadQQVLaKAffNJAMabASd+VP38PhrNpjZxaM6IWdShAO8gHmdIjxrO2cQGGbX11PGKLgZi3hrUb/S+/inlBzySFJE6EGRJE+tT6q690EhZkRGlRLlxLZzIgBY6nqaR2lzMsRLgZQDqdSP5UtbvTSZddpghhrB60lMQ1hpViydDtTLtcUNIgJ3WA/u6f1HrpD3l7ymJHKKVx+07lWL4mUBBIncGD9tdGNtlFQWFEDVmcvm1GmQiOUVT3TGzsFXZeVO22LHKb6IQGaGzCQBJ2B6U5Nei1PlNa/m7p1j0009whQFA6xSLOe6US23fdgoznSSfT1pAMkMNdAYPQgH7jS18q3D9i2b1zKCBzZulSLq2sKrEMxMSYHhP3VCGMGHtuwOUAEmKpMdxq7cLph2yK2heO+d5AO4BHr508cbayzyT+I8eNk9jh3W8UgZypA2E6HoZHorO3br3rjXLjFnYySaRRW+OMx9MLbXREGQZ5a0pF7R0RYDMQJZgBM9ToB567a7Lvm7n96coXm3KT05+MRpMh0vheygWbgeBqXmTDSQYECcukE6e+FURa4Tt7oTCq1w3HC2gbihjJIEry0GvTfYiunBYvCoMS1t7YtXILi4AVYZTlHMMJ23307posYjDWcSLttL1sLcVl72Z1UAz3gV5xpAPiOaEu4Vls27q4kW1uBny3QQFIAbKsbmN56A7TQCsVdduyGIzsDmuR2iknMZkwPfHmTqRHKK2fsW/Gn0X56x4xGFfGoLwue00LEKoMnp3S56KDDDRRrOtbH2MAoucWFtiyTaylhBI78aa0BvqKKKAr/KD4P8AEvmt38BryNOHPibeEWytm2z2XuFmuxmg3DJB20QjTTaTrXrvHLb3eB8Qt20Z3fDXFVVEliVMACvI24HxM27YTg/ERcE52NliG6QMunrNAJwlqzff2tbsWrl0AqLrXWVW7whguhJiRA1M7SKhjs2w+XKEuISxYk98HKAoGwjUz+gq44nw3H4m5GF4FjLNsXLjg+1WBOZtBoNgIgctaV7n8Qt4FLFngGKLksXe7hWZpKZdGgQNSQI0IBk0BCZMPYFrEvgWuYe6uYL2p7v8VtCQBqVRl+3wqDntdk6i0c5cFXLe9UTIjnMjXw8anLwLisNm4ZjwQO6BhmMmRv00nrXb3BOKvedk4TjlUsSB7WcQPVQFZT9jENaIB1X7R5qnPwXiZsW1Tg+PFwFi7GwxmYiNP36aa9wuL/JWO+rv+lAl0mYe0MQ6JZPaM5AUIZMn9+inbNpWjUwdVqHh+E8asPmXhePjZlFhxmBBBG3QmrzCYTHMA9zheNUwZBw7SD6qyymmuOW0e3ZFu4VuJr46VLw1tZJQAEKzamNgSY9ApVzCcQu3i54ZihygWWP8qcXh2NVxOAxG/Oy36VOlyw+mJQWwvaKbbiQDBB8ade8WuK4ADE5ZGhmCdvRRcscRfbCXx/FW5PZNMhSI80sY8AKLuGxty4z+0sRLMWP8JtyfNUnKYu3JcliSetILqYLIjROjoGHng6c6cu4HHE6YLEf+k1I9oY/f2lif/Sb9KWqrcsJtXGS7NuVaQZkzoAB9gFKAzXe9LSSTz13rgwWPUyMDiZ/+U1LXAY074K//AOk1GrR5SOh4mQJ5kUhrx6nbrSzgsdofaWIkf/5N+lNPgce2+BxEltxZbT7Kei8oZu34Meimvbb2zmjMTtJpdzhmP7T/AMDio6iwx/lVXjcDxa6pS1wrHQdycO/6U5jaVykjnEeMtrbtwX6zIXw8TVHcdrjl3Yszakmp3uFxf5Kx31d/0o9wuL/JWO+rv+lbzGRz3K0xw/DnF4rsQFJNt2GZ8gBCEyT6OeniN6VfwrJbvtlRRYvC00ZgSTmI0bl3TvBqRa4Nxe05b3HxbyrLD4ZyNQRO24mR40v3H4oyotzguNhLZUFMOyljJILaGd/UAKZIgwxbBXr6GyyWjbVmzENLSdAYkiCD5pGmtONhLuFLXUuIzYdyS9vPuCgjMBGhbefTqszLHBsWMPiVucJ4ktx0VbZ9qFwCNTrpEkDXWASNabt8I4navi6nBMc2W4GRLthmXKP7rDKJ5dOemugDTJin4ixuXA99rBvM7XHOZDazZSZn3un2bVXuhR2QwSpgwwI9BGhqztcH4raEjg2MZ4dTnw7FYKwIEbiSZneOmrXuFxf5Kx31d/0oD26iiigCiiigCiiigCiiigCiiigCiiigCiiigCiiigCiiigCiiigCiiigCiiigCiiigCiiigCiiigCiiigCiiigCiiigCiiigCiiigCiiigCiiigCiiigCiiigCiiigCiiigCiiigCiiigCiiigCiiigCiiigCiiigCiii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460" y="1244794"/>
            <a:ext cx="7141692" cy="54870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756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Rappel sur la colite aigue grave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2750" y="232375"/>
            <a:ext cx="6532011" cy="514265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fr-FR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 algn="just">
              <a:buNone/>
            </a:pPr>
            <a:r>
              <a:rPr lang="fr-FR" dirty="0"/>
              <a:t>– 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A l’imagerie </a:t>
            </a:r>
            <a:r>
              <a:rPr lang="fr-FR" dirty="0" smtClean="0"/>
              <a:t>: pour estimer la gravité</a:t>
            </a:r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0830910" y="6362544"/>
            <a:ext cx="192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FMC gastro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75" y="1543936"/>
            <a:ext cx="5692653" cy="421892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5402" y="1543936"/>
            <a:ext cx="6097921" cy="4218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756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Rappels sur la colite aigue grave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830910" y="6362544"/>
            <a:ext cx="192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FMC gastro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49007" y="717908"/>
            <a:ext cx="5817475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Score de </a:t>
            </a:r>
            <a:r>
              <a:rPr lang="fr-FR" sz="2800" b="1" dirty="0" err="1">
                <a:solidFill>
                  <a:schemeClr val="accent2">
                    <a:lumMod val="75000"/>
                  </a:schemeClr>
                </a:solidFill>
              </a:rPr>
              <a:t>Lichtinger</a:t>
            </a: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1994</a:t>
            </a:r>
          </a:p>
          <a:p>
            <a:pPr algn="just"/>
            <a:endParaRPr lang="fr-FR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fr-FR" sz="2800" u="sng" dirty="0" smtClean="0"/>
              <a:t>Avantages </a:t>
            </a:r>
            <a:r>
              <a:rPr lang="fr-FR" sz="2800" dirty="0" smtClean="0"/>
              <a:t>: </a:t>
            </a:r>
          </a:p>
          <a:p>
            <a:pPr marL="285750" indent="-285750" algn="just">
              <a:buFontTx/>
              <a:buChar char="-"/>
            </a:pPr>
            <a:r>
              <a:rPr lang="fr-FR" sz="2800" dirty="0" smtClean="0"/>
              <a:t>uniquement </a:t>
            </a:r>
            <a:r>
              <a:rPr lang="fr-FR" sz="2800" dirty="0"/>
              <a:t>clinique, </a:t>
            </a:r>
            <a:endParaRPr lang="fr-FR" sz="2800" dirty="0" smtClean="0"/>
          </a:p>
          <a:p>
            <a:pPr marL="285750" indent="-285750" algn="just">
              <a:buFontTx/>
              <a:buChar char="-"/>
            </a:pPr>
            <a:r>
              <a:rPr lang="fr-FR" sz="2800" dirty="0" smtClean="0"/>
              <a:t>reproductible </a:t>
            </a:r>
            <a:r>
              <a:rPr lang="fr-FR" sz="2800" dirty="0"/>
              <a:t>au lit du malade, </a:t>
            </a:r>
            <a:endParaRPr lang="fr-FR" sz="2800" dirty="0" smtClean="0"/>
          </a:p>
          <a:p>
            <a:pPr marL="285750" indent="-285750" algn="just">
              <a:buFontTx/>
              <a:buChar char="-"/>
            </a:pPr>
            <a:r>
              <a:rPr lang="fr-FR" sz="2800" dirty="0" smtClean="0"/>
              <a:t>variation quotidienne</a:t>
            </a:r>
          </a:p>
          <a:p>
            <a:pPr marL="285750" indent="-285750" algn="just">
              <a:buFontTx/>
              <a:buChar char="-"/>
            </a:pPr>
            <a:endParaRPr lang="fr-FR" sz="2800" b="1" dirty="0">
              <a:solidFill>
                <a:srgbClr val="FF6565"/>
              </a:solidFill>
            </a:endParaRPr>
          </a:p>
          <a:p>
            <a:pPr algn="just"/>
            <a:r>
              <a:rPr lang="fr-FR" sz="2800" b="1" dirty="0" smtClean="0">
                <a:solidFill>
                  <a:srgbClr val="FF6565"/>
                </a:solidFill>
              </a:rPr>
              <a:t>Si score ≥ 10 : CAG </a:t>
            </a:r>
          </a:p>
          <a:p>
            <a:pPr algn="just"/>
            <a:endParaRPr lang="fr-FR" sz="2800" b="1" dirty="0" smtClean="0">
              <a:solidFill>
                <a:srgbClr val="FF6565"/>
              </a:solidFill>
            </a:endParaRPr>
          </a:p>
          <a:p>
            <a:pPr algn="just"/>
            <a:r>
              <a:rPr lang="fr-FR" sz="2800" b="1" dirty="0">
                <a:solidFill>
                  <a:srgbClr val="FF6565"/>
                </a:solidFill>
              </a:rPr>
              <a:t>R</a:t>
            </a:r>
            <a:r>
              <a:rPr lang="fr-FR" sz="2800" b="1" dirty="0" smtClean="0">
                <a:solidFill>
                  <a:srgbClr val="FF6565"/>
                </a:solidFill>
              </a:rPr>
              <a:t>éponse </a:t>
            </a:r>
            <a:r>
              <a:rPr lang="fr-FR" sz="2800" b="1" dirty="0">
                <a:solidFill>
                  <a:srgbClr val="FF6565"/>
                </a:solidFill>
              </a:rPr>
              <a:t>au traitement si </a:t>
            </a:r>
            <a:r>
              <a:rPr lang="fr-FR" sz="2800" b="1" dirty="0" smtClean="0">
                <a:solidFill>
                  <a:srgbClr val="FF6565"/>
                </a:solidFill>
              </a:rPr>
              <a:t>: score </a:t>
            </a:r>
            <a:r>
              <a:rPr lang="fr-FR" sz="2800" b="1" dirty="0">
                <a:solidFill>
                  <a:srgbClr val="FF6565"/>
                </a:solidFill>
              </a:rPr>
              <a:t>&lt; à 10 </a:t>
            </a:r>
            <a:endParaRPr lang="fr-FR" sz="2800" b="1" dirty="0" smtClean="0">
              <a:solidFill>
                <a:srgbClr val="FF6565"/>
              </a:solidFill>
            </a:endParaRPr>
          </a:p>
          <a:p>
            <a:pPr algn="just"/>
            <a:r>
              <a:rPr lang="fr-FR" sz="2800" b="1" dirty="0" smtClean="0">
                <a:solidFill>
                  <a:srgbClr val="FF6565"/>
                </a:solidFill>
              </a:rPr>
              <a:t>+ pendant </a:t>
            </a:r>
            <a:r>
              <a:rPr lang="fr-FR" sz="2800" b="1" dirty="0">
                <a:solidFill>
                  <a:srgbClr val="FF6565"/>
                </a:solidFill>
              </a:rPr>
              <a:t>2 jours consécutifs </a:t>
            </a:r>
            <a:endParaRPr lang="fr-FR" sz="2800" b="1" dirty="0" smtClean="0">
              <a:solidFill>
                <a:srgbClr val="FF6565"/>
              </a:solidFill>
            </a:endParaRPr>
          </a:p>
          <a:p>
            <a:pPr algn="just"/>
            <a:r>
              <a:rPr lang="fr-FR" sz="2800" b="1" dirty="0" smtClean="0">
                <a:solidFill>
                  <a:srgbClr val="FF6565"/>
                </a:solidFill>
              </a:rPr>
              <a:t>+ </a:t>
            </a:r>
            <a:r>
              <a:rPr lang="fr-FR" sz="2800" b="1" dirty="0">
                <a:solidFill>
                  <a:srgbClr val="FF6565"/>
                </a:solidFill>
              </a:rPr>
              <a:t>une baisse d'au moins </a:t>
            </a:r>
            <a:r>
              <a:rPr lang="fr-FR" sz="2800" b="1" dirty="0" smtClean="0">
                <a:solidFill>
                  <a:srgbClr val="FF6565"/>
                </a:solidFill>
              </a:rPr>
              <a:t>3 points </a:t>
            </a:r>
            <a:r>
              <a:rPr lang="fr-FR" sz="2800" b="1" dirty="0">
                <a:solidFill>
                  <a:srgbClr val="FF6565"/>
                </a:solidFill>
              </a:rPr>
              <a:t>par rapport au score initial</a:t>
            </a:r>
          </a:p>
          <a:p>
            <a:pPr algn="ctr"/>
            <a:r>
              <a:rPr lang="fr-FR" b="1" dirty="0" smtClean="0">
                <a:solidFill>
                  <a:srgbClr val="FF6565"/>
                </a:solidFill>
              </a:rPr>
              <a:t> </a:t>
            </a:r>
            <a:endParaRPr lang="fr-FR" b="1" dirty="0">
              <a:solidFill>
                <a:srgbClr val="FF6565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rcRect r="18614" b="1907"/>
          <a:stretch>
            <a:fillRect/>
          </a:stretch>
        </p:blipFill>
        <p:spPr>
          <a:xfrm>
            <a:off x="1010365" y="789350"/>
            <a:ext cx="4286880" cy="571813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809129" y="3523129"/>
            <a:ext cx="6382871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3756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Rappels sur la colite aigue grave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862" y="734573"/>
            <a:ext cx="6463041" cy="599730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268606" y="6488668"/>
            <a:ext cx="1923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FMC </a:t>
            </a:r>
            <a:r>
              <a:rPr lang="fr-FR" i="1" dirty="0" err="1" smtClean="0">
                <a:solidFill>
                  <a:schemeClr val="bg1">
                    <a:lumMod val="75000"/>
                  </a:schemeClr>
                </a:solidFill>
              </a:rPr>
              <a:t>gastro</a:t>
            </a:r>
            <a:r>
              <a:rPr lang="fr-FR" i="1" dirty="0" smtClean="0">
                <a:solidFill>
                  <a:schemeClr val="bg1">
                    <a:lumMod val="75000"/>
                  </a:schemeClr>
                </a:solidFill>
              </a:rPr>
              <a:t> 2022</a:t>
            </a:r>
            <a:endParaRPr lang="fr-FR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893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Rappel sur la colite aigue grave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331076" y="779930"/>
            <a:ext cx="11556124" cy="4464423"/>
          </a:xfrm>
          <a:solidFill>
            <a:srgbClr val="FF6565"/>
          </a:solidFill>
          <a:ln w="6350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200" b="1" dirty="0" smtClean="0">
                <a:solidFill>
                  <a:schemeClr val="bg1"/>
                </a:solidFill>
              </a:rPr>
              <a:t>Indications chirurgicales </a:t>
            </a:r>
            <a:r>
              <a:rPr lang="fr-FR" sz="3200" b="1" dirty="0">
                <a:solidFill>
                  <a:schemeClr val="bg1"/>
                </a:solidFill>
              </a:rPr>
              <a:t>en urgence </a:t>
            </a:r>
            <a:r>
              <a:rPr lang="fr-FR" sz="3200" dirty="0">
                <a:solidFill>
                  <a:schemeClr val="bg1"/>
                </a:solidFill>
              </a:rPr>
              <a:t>: 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bg1"/>
                </a:solidFill>
              </a:rPr>
              <a:t>- Perforation colique 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bg1"/>
                </a:solidFill>
              </a:rPr>
              <a:t>- </a:t>
            </a:r>
            <a:r>
              <a:rPr lang="fr-FR" sz="3200" dirty="0" err="1">
                <a:solidFill>
                  <a:schemeClr val="bg1"/>
                </a:solidFill>
              </a:rPr>
              <a:t>Colectasie</a:t>
            </a:r>
            <a:r>
              <a:rPr lang="fr-FR" sz="3200" dirty="0">
                <a:solidFill>
                  <a:schemeClr val="bg1"/>
                </a:solidFill>
              </a:rPr>
              <a:t> (colon transverse &gt; 6 cm), méga colon toxique avec au maximum 3 signes suivants : Tachycardie &gt; 120 </a:t>
            </a:r>
            <a:r>
              <a:rPr lang="fr-FR" sz="3200" dirty="0" err="1">
                <a:solidFill>
                  <a:schemeClr val="bg1"/>
                </a:solidFill>
              </a:rPr>
              <a:t>bpm</a:t>
            </a:r>
            <a:r>
              <a:rPr lang="fr-FR" sz="3200" dirty="0">
                <a:solidFill>
                  <a:schemeClr val="bg1"/>
                </a:solidFill>
              </a:rPr>
              <a:t>, fièvre &gt; 38.6°c, </a:t>
            </a:r>
            <a:r>
              <a:rPr lang="fr-FR" sz="3200" dirty="0" err="1">
                <a:solidFill>
                  <a:schemeClr val="bg1"/>
                </a:solidFill>
              </a:rPr>
              <a:t>hyperleuco</a:t>
            </a:r>
            <a:r>
              <a:rPr lang="fr-FR" sz="3200" dirty="0">
                <a:solidFill>
                  <a:schemeClr val="bg1"/>
                </a:solidFill>
              </a:rPr>
              <a:t> &gt; 10.5 G/L, syndrome toxique (déshydratation, fièvre, troubles HE)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bg1"/>
                </a:solidFill>
              </a:rPr>
              <a:t>- hémorragie digestive </a:t>
            </a:r>
            <a:r>
              <a:rPr lang="fr-FR" sz="3200" dirty="0" smtClean="0">
                <a:solidFill>
                  <a:schemeClr val="bg1"/>
                </a:solidFill>
              </a:rPr>
              <a:t>abondante</a:t>
            </a:r>
            <a:endParaRPr lang="fr-FR" sz="32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3200" dirty="0" smtClean="0">
                <a:solidFill>
                  <a:schemeClr val="bg1"/>
                </a:solidFill>
              </a:rPr>
              <a:t>ou </a:t>
            </a:r>
            <a:r>
              <a:rPr lang="fr-FR" sz="3200" dirty="0">
                <a:solidFill>
                  <a:schemeClr val="bg1"/>
                </a:solidFill>
              </a:rPr>
              <a:t>échec du traitement médical intensif (corticothérapie 1 </a:t>
            </a:r>
            <a:r>
              <a:rPr lang="fr-FR" sz="3200" dirty="0" smtClean="0">
                <a:solidFill>
                  <a:schemeClr val="bg1"/>
                </a:solidFill>
              </a:rPr>
              <a:t>mg/kg ou 2</a:t>
            </a:r>
            <a:r>
              <a:rPr lang="fr-FR" sz="3200" baseline="30000" dirty="0" smtClean="0">
                <a:solidFill>
                  <a:schemeClr val="bg1"/>
                </a:solidFill>
              </a:rPr>
              <a:t>nd</a:t>
            </a:r>
            <a:r>
              <a:rPr lang="fr-FR" sz="3200" dirty="0" smtClean="0">
                <a:solidFill>
                  <a:schemeClr val="bg1"/>
                </a:solidFill>
              </a:rPr>
              <a:t> ligne)</a:t>
            </a: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82869" y="4737999"/>
            <a:ext cx="1005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4000" b="1" dirty="0">
              <a:solidFill>
                <a:srgbClr val="C00000"/>
              </a:solidFill>
            </a:endParaRPr>
          </a:p>
          <a:p>
            <a:pPr algn="ctr"/>
            <a:r>
              <a:rPr lang="fr-FR" sz="4000" b="1" dirty="0">
                <a:solidFill>
                  <a:srgbClr val="C00000"/>
                </a:solidFill>
              </a:rPr>
              <a:t>+ reconsidérer la chirurgie à chaque instant de la prise en charge médicale </a:t>
            </a:r>
          </a:p>
          <a:p>
            <a:pPr algn="ctr"/>
            <a:endParaRPr lang="fr-F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491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Quelle chirurgie envisagez vous ?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02956" y="1146875"/>
            <a:ext cx="11515241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A – </a:t>
            </a:r>
            <a:r>
              <a:rPr lang="fr-FR" sz="5400" dirty="0" err="1" smtClean="0"/>
              <a:t>Perforostomie</a:t>
            </a:r>
            <a:r>
              <a:rPr lang="fr-FR" sz="5400" dirty="0" smtClean="0"/>
              <a:t>, toilette péritonéale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B – Colectomie totale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C – Chirurgie de Hartmann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D – Colectomie </a:t>
            </a:r>
            <a:r>
              <a:rPr lang="fr-FR" sz="5400" dirty="0" err="1" smtClean="0"/>
              <a:t>sub-totale</a:t>
            </a:r>
            <a:r>
              <a:rPr lang="fr-FR" sz="5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E – Iléostomie de dérivation </a:t>
            </a:r>
            <a:endParaRPr lang="fr-FR" sz="5400" dirty="0"/>
          </a:p>
        </p:txBody>
      </p:sp>
    </p:spTree>
    <p:extLst>
      <p:ext uri="{BB962C8B-B14F-4D97-AF65-F5344CB8AC3E}">
        <p14:creationId xmlns="" xmlns:p14="http://schemas.microsoft.com/office/powerpoint/2010/main" val="314161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Quelle chirurgie envisagez vous ?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09968" y="1565328"/>
            <a:ext cx="11670224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A – </a:t>
            </a:r>
            <a:r>
              <a:rPr lang="fr-FR" sz="5400" strike="sngStrike" dirty="0" err="1" smtClean="0"/>
              <a:t>Perforostomie</a:t>
            </a:r>
            <a:r>
              <a:rPr lang="fr-FR" sz="5400" strike="sngStrike" dirty="0" smtClean="0"/>
              <a:t>, toilette péritonéale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B – </a:t>
            </a:r>
            <a:r>
              <a:rPr lang="fr-FR" sz="5400" strike="sngStrike" dirty="0" smtClean="0"/>
              <a:t>Colectomie totale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C – </a:t>
            </a:r>
            <a:r>
              <a:rPr lang="fr-FR" sz="5400" strike="sngStrike" dirty="0" smtClean="0"/>
              <a:t>Chirurgie de Hartmann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b="1" dirty="0" smtClean="0">
                <a:solidFill>
                  <a:srgbClr val="00B050"/>
                </a:solidFill>
              </a:rPr>
              <a:t>D – Colectomie </a:t>
            </a:r>
            <a:r>
              <a:rPr lang="fr-FR" sz="5400" b="1" dirty="0" err="1" smtClean="0">
                <a:solidFill>
                  <a:srgbClr val="00B050"/>
                </a:solidFill>
              </a:rPr>
              <a:t>sub-totale</a:t>
            </a:r>
            <a:r>
              <a:rPr lang="fr-FR" sz="5400" b="1" dirty="0" smtClean="0">
                <a:solidFill>
                  <a:srgbClr val="00B050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5400" dirty="0" smtClean="0"/>
              <a:t>E – </a:t>
            </a:r>
            <a:r>
              <a:rPr lang="fr-FR" sz="5400" strike="sngStrike" dirty="0" smtClean="0"/>
              <a:t>Iléostomie de dérivation </a:t>
            </a:r>
            <a:endParaRPr lang="fr-FR" sz="5400" strike="sngStrike" dirty="0"/>
          </a:p>
        </p:txBody>
      </p:sp>
    </p:spTree>
    <p:extLst>
      <p:ext uri="{BB962C8B-B14F-4D97-AF65-F5344CB8AC3E}">
        <p14:creationId xmlns="" xmlns:p14="http://schemas.microsoft.com/office/powerpoint/2010/main" val="86589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1ers temps de la chirurgie – colectomie </a:t>
            </a:r>
            <a:r>
              <a:rPr lang="fr-FR" b="1" dirty="0" err="1" smtClean="0">
                <a:solidFill>
                  <a:schemeClr val="bg1"/>
                </a:solidFill>
              </a:rPr>
              <a:t>sub</a:t>
            </a:r>
            <a:r>
              <a:rPr lang="fr-FR" b="1" dirty="0" smtClean="0">
                <a:solidFill>
                  <a:schemeClr val="bg1"/>
                </a:solidFill>
              </a:rPr>
              <a:t> totale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392602" y="807024"/>
            <a:ext cx="11587587" cy="142473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1</a:t>
            </a:r>
            <a:r>
              <a:rPr lang="fr-FR" baseline="30000" dirty="0" smtClean="0"/>
              <a:t>ère</a:t>
            </a:r>
            <a:r>
              <a:rPr lang="fr-FR" dirty="0" smtClean="0"/>
              <a:t> chirurgie : Colectomie subtotale par laparotomie</a:t>
            </a:r>
          </a:p>
          <a:p>
            <a:pPr marL="0" indent="0">
              <a:buNone/>
            </a:pPr>
            <a:r>
              <a:rPr lang="fr-FR" dirty="0" smtClean="0"/>
              <a:t>Confection iléostomie terminale – flanc droit </a:t>
            </a:r>
          </a:p>
          <a:p>
            <a:pPr marL="0" indent="0">
              <a:buNone/>
            </a:pPr>
            <a:r>
              <a:rPr lang="fr-FR" dirty="0" err="1" smtClean="0"/>
              <a:t>Sigmoïdostomie</a:t>
            </a:r>
            <a:r>
              <a:rPr lang="fr-FR" dirty="0" smtClean="0"/>
              <a:t> sur la médiane  </a:t>
            </a:r>
          </a:p>
          <a:p>
            <a:pPr marL="514350" indent="-514350">
              <a:buAutoNum type="arabicParenR"/>
            </a:pP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408100" y="2619211"/>
            <a:ext cx="7325554" cy="39703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FR" sz="2800" b="1" u="sng" dirty="0" smtClean="0"/>
              <a:t>Rappel technique : </a:t>
            </a:r>
          </a:p>
          <a:p>
            <a:pPr algn="just"/>
            <a:r>
              <a:rPr lang="fr-FR" sz="2800" dirty="0" smtClean="0"/>
              <a:t>– Installation + trocarts </a:t>
            </a:r>
          </a:p>
          <a:p>
            <a:pPr algn="just"/>
            <a:r>
              <a:rPr lang="fr-FR" sz="2800" dirty="0" smtClean="0"/>
              <a:t>- </a:t>
            </a:r>
            <a:r>
              <a:rPr lang="fr-FR" sz="2800" dirty="0"/>
              <a:t>décollement colo </a:t>
            </a:r>
            <a:r>
              <a:rPr lang="fr-FR" sz="2800" dirty="0" err="1" smtClean="0"/>
              <a:t>épiploique</a:t>
            </a:r>
            <a:r>
              <a:rPr lang="fr-FR" sz="2800" dirty="0" smtClean="0"/>
              <a:t> G </a:t>
            </a:r>
            <a:endParaRPr lang="fr-FR" sz="2800" dirty="0"/>
          </a:p>
          <a:p>
            <a:pPr algn="just"/>
            <a:r>
              <a:rPr lang="fr-FR" sz="2800" dirty="0"/>
              <a:t>- fascia de </a:t>
            </a:r>
            <a:r>
              <a:rPr lang="fr-FR" sz="2800" dirty="0" err="1" smtClean="0"/>
              <a:t>Toldt</a:t>
            </a:r>
            <a:r>
              <a:rPr lang="fr-FR" sz="2800" dirty="0" smtClean="0"/>
              <a:t> </a:t>
            </a:r>
            <a:r>
              <a:rPr lang="fr-FR" sz="2800" dirty="0"/>
              <a:t>G + libération de l'angle</a:t>
            </a:r>
          </a:p>
          <a:p>
            <a:pPr algn="just"/>
            <a:r>
              <a:rPr lang="fr-FR" sz="2800" dirty="0"/>
              <a:t>- section de la corne </a:t>
            </a:r>
            <a:r>
              <a:rPr lang="fr-FR" sz="2800" dirty="0" err="1"/>
              <a:t>epiploïque</a:t>
            </a:r>
            <a:r>
              <a:rPr lang="fr-FR" sz="2800" dirty="0"/>
              <a:t> gauche, section de la racine du </a:t>
            </a:r>
            <a:r>
              <a:rPr lang="fr-FR" sz="2800" dirty="0" err="1"/>
              <a:t>mésocolon</a:t>
            </a:r>
            <a:r>
              <a:rPr lang="fr-FR" sz="2800" dirty="0"/>
              <a:t> transverse </a:t>
            </a:r>
          </a:p>
          <a:p>
            <a:pPr algn="just"/>
            <a:r>
              <a:rPr lang="fr-FR" sz="2800" dirty="0"/>
              <a:t>- décollement colo </a:t>
            </a:r>
            <a:r>
              <a:rPr lang="fr-FR" sz="2800" dirty="0" err="1"/>
              <a:t>épiploique</a:t>
            </a:r>
            <a:r>
              <a:rPr lang="fr-FR" sz="2800" dirty="0"/>
              <a:t> droit + </a:t>
            </a:r>
            <a:r>
              <a:rPr lang="fr-FR" sz="2800" dirty="0" err="1" smtClean="0"/>
              <a:t>Toldt</a:t>
            </a:r>
            <a:r>
              <a:rPr lang="fr-FR" sz="2800" dirty="0" smtClean="0"/>
              <a:t> </a:t>
            </a:r>
            <a:r>
              <a:rPr lang="fr-FR" sz="2800" dirty="0"/>
              <a:t>droit </a:t>
            </a:r>
          </a:p>
          <a:p>
            <a:pPr algn="just"/>
            <a:r>
              <a:rPr lang="fr-FR" sz="2800" dirty="0"/>
              <a:t>- </a:t>
            </a:r>
            <a:r>
              <a:rPr lang="fr-FR" sz="2800" dirty="0" smtClean="0"/>
              <a:t>agrafages GIA / section au ras du colon </a:t>
            </a:r>
            <a:endParaRPr lang="fr-FR" sz="2800" dirty="0"/>
          </a:p>
          <a:p>
            <a:pPr algn="just"/>
            <a:r>
              <a:rPr lang="fr-FR" sz="2800" dirty="0"/>
              <a:t>- confection de la </a:t>
            </a:r>
            <a:r>
              <a:rPr lang="fr-FR" sz="2800" dirty="0" smtClean="0"/>
              <a:t>double </a:t>
            </a:r>
            <a:r>
              <a:rPr lang="fr-FR" sz="2800" dirty="0" err="1" smtClean="0"/>
              <a:t>stomie</a:t>
            </a:r>
            <a:r>
              <a:rPr lang="fr-FR" sz="2800" dirty="0" smtClean="0"/>
              <a:t> </a:t>
            </a:r>
            <a:r>
              <a:rPr lang="fr-FR" sz="2800" dirty="0"/>
              <a:t>/ des stomies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t="20253"/>
          <a:stretch/>
        </p:blipFill>
        <p:spPr>
          <a:xfrm>
            <a:off x="7943334" y="2581589"/>
            <a:ext cx="4036855" cy="40225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197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de la colectomie subtotale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78545" y="886905"/>
            <a:ext cx="11639652" cy="5755422"/>
          </a:xfrm>
          <a:prstGeom prst="rect">
            <a:avLst/>
          </a:prstGeom>
          <a:solidFill>
            <a:srgbClr val="FF6565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chemeClr val="bg1"/>
                </a:solidFill>
              </a:rPr>
              <a:t>Points clefs de la technique chirurgicale </a:t>
            </a:r>
            <a:endParaRPr lang="fr-FR" sz="3200" dirty="0" smtClean="0">
              <a:solidFill>
                <a:schemeClr val="bg1"/>
              </a:solidFill>
            </a:endParaRPr>
          </a:p>
          <a:p>
            <a:r>
              <a:rPr lang="fr-FR" sz="4000" dirty="0" smtClean="0">
                <a:solidFill>
                  <a:schemeClr val="bg1"/>
                </a:solidFill>
              </a:rPr>
              <a:t>- Chirurgie rapide – surtout si choc</a:t>
            </a:r>
          </a:p>
          <a:p>
            <a:pPr algn="just">
              <a:buFontTx/>
              <a:buChar char="-"/>
            </a:pPr>
            <a:r>
              <a:rPr lang="fr-FR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Pas d'anastomose : </a:t>
            </a:r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risque de fistule / abcès /  péritonite </a:t>
            </a:r>
          </a:p>
          <a:p>
            <a:pPr algn="just">
              <a:buFontTx/>
              <a:buChar char="-"/>
            </a:pPr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 Pas de chirurgie rectale – climat inflammatoire </a:t>
            </a:r>
          </a:p>
          <a:p>
            <a:pPr algn="just">
              <a:buFontTx/>
              <a:buChar char="-"/>
            </a:pPr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 Pas de curage ganglionnaire nécessaire </a:t>
            </a:r>
          </a:p>
          <a:p>
            <a:pPr algn="just">
              <a:buFontTx/>
              <a:buChar char="-"/>
            </a:pPr>
            <a:r>
              <a:rPr lang="fr-FR" sz="3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Préservation des </a:t>
            </a:r>
            <a:r>
              <a:rPr lang="fr-FR" sz="36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mésos</a:t>
            </a:r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 – nerfs hypogastriques</a:t>
            </a:r>
          </a:p>
          <a:p>
            <a:pPr marL="457200" indent="-457200" algn="just"/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- Ligature vasculaire le plus proche possible du côlon et dissection du </a:t>
            </a:r>
            <a:r>
              <a:rPr lang="fr-FR" sz="36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mésocôlon</a:t>
            </a:r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 de dehors en dedans</a:t>
            </a:r>
          </a:p>
          <a:p>
            <a:pPr algn="just"/>
            <a:r>
              <a:rPr lang="fr-FR" sz="3600" dirty="0" smtClean="0">
                <a:solidFill>
                  <a:schemeClr val="bg1"/>
                </a:solidFill>
                <a:latin typeface="Arial" panose="020B0604020202020204" pitchFamily="34" charset="0"/>
              </a:rPr>
              <a:t>- Préserver les vaisseaux +++</a:t>
            </a:r>
            <a:endParaRPr lang="fr-FR" sz="2000" dirty="0"/>
          </a:p>
        </p:txBody>
      </p:sp>
    </p:spTree>
    <p:extLst>
      <p:ext uri="{BB962C8B-B14F-4D97-AF65-F5344CB8AC3E}">
        <p14:creationId xmlns="" xmlns:p14="http://schemas.microsoft.com/office/powerpoint/2010/main" val="192820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de la colectomie subtotale 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86" y="922435"/>
            <a:ext cx="5077162" cy="570681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269" y="1027877"/>
            <a:ext cx="6029325" cy="54959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334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La vascularisation colique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02" y="709591"/>
            <a:ext cx="4695141" cy="595965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49"/>
          <a:stretch/>
        </p:blipFill>
        <p:spPr>
          <a:xfrm>
            <a:off x="5006243" y="662367"/>
            <a:ext cx="7185757" cy="614855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713890" y="5486614"/>
            <a:ext cx="1024759" cy="13243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92820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Les variations anatomiques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387"/>
          <a:stretch>
            <a:fillRect/>
          </a:stretch>
        </p:blipFill>
        <p:spPr>
          <a:xfrm>
            <a:off x="1573695" y="867102"/>
            <a:ext cx="9044609" cy="566816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765738" y="3326525"/>
            <a:ext cx="1907627" cy="583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311461" y="3247694"/>
            <a:ext cx="1907627" cy="583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311462" y="6007950"/>
            <a:ext cx="190762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765737" y="6230010"/>
            <a:ext cx="190762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92820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La vascularisation colique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129" t="15693" r="20991" b="6173"/>
          <a:stretch/>
        </p:blipFill>
        <p:spPr>
          <a:xfrm>
            <a:off x="6482033" y="1578745"/>
            <a:ext cx="4785235" cy="5099132"/>
          </a:xfrm>
          <a:prstGeom prst="rect">
            <a:avLst/>
          </a:prstGeom>
        </p:spPr>
      </p:pic>
      <p:pic>
        <p:nvPicPr>
          <p:cNvPr id="1026" name="Picture 2" descr="Aucune description de photo disponible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63" r="2510"/>
          <a:stretch/>
        </p:blipFill>
        <p:spPr bwMode="auto">
          <a:xfrm>
            <a:off x="883404" y="1475832"/>
            <a:ext cx="5483362" cy="52020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878189" y="766636"/>
            <a:ext cx="849761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accent2">
                    <a:lumMod val="75000"/>
                  </a:schemeClr>
                </a:solidFill>
              </a:rPr>
              <a:t>Arcade de </a:t>
            </a:r>
            <a:r>
              <a:rPr lang="fr-FR" sz="3600" b="1" dirty="0" err="1" smtClean="0">
                <a:solidFill>
                  <a:schemeClr val="accent2">
                    <a:lumMod val="75000"/>
                  </a:schemeClr>
                </a:solidFill>
              </a:rPr>
              <a:t>Riolan</a:t>
            </a:r>
            <a:r>
              <a:rPr lang="fr-FR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fr-FR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454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La vascularisation colique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78189" y="766636"/>
            <a:ext cx="849761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accent2">
                    <a:lumMod val="75000"/>
                  </a:schemeClr>
                </a:solidFill>
              </a:rPr>
              <a:t>Arcade colique bordante de Drummond</a:t>
            </a:r>
            <a:endParaRPr lang="fr-FR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Marginal artery of Drummond (arteria marginalis coli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2" t="10228" b="12676"/>
          <a:stretch/>
        </p:blipFill>
        <p:spPr bwMode="auto">
          <a:xfrm>
            <a:off x="3264365" y="1564460"/>
            <a:ext cx="5693653" cy="5150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avec flèche 8"/>
          <p:cNvCxnSpPr/>
          <p:nvPr/>
        </p:nvCxnSpPr>
        <p:spPr>
          <a:xfrm>
            <a:off x="2495227" y="1564460"/>
            <a:ext cx="2510725" cy="1488706"/>
          </a:xfrm>
          <a:prstGeom prst="straightConnector1">
            <a:avLst/>
          </a:prstGeom>
          <a:ln w="635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1731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Cas clinique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930" y="753283"/>
            <a:ext cx="11871961" cy="453915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 smtClean="0"/>
              <a:t>Post opératoire en USIMAD après choc septique sur CAG / RCH</a:t>
            </a:r>
          </a:p>
          <a:p>
            <a:pPr>
              <a:buFontTx/>
              <a:buChar char="-"/>
            </a:pPr>
            <a:r>
              <a:rPr lang="fr-FR" dirty="0" smtClean="0"/>
              <a:t>Antibiothérapie adaptée</a:t>
            </a:r>
          </a:p>
          <a:p>
            <a:pPr>
              <a:buFontTx/>
              <a:buChar char="-"/>
            </a:pPr>
            <a:r>
              <a:rPr lang="fr-FR" dirty="0" smtClean="0"/>
              <a:t>Lavements sur le segment colique / restant </a:t>
            </a:r>
            <a:r>
              <a:rPr lang="fr-FR" dirty="0" err="1" smtClean="0"/>
              <a:t>restant</a:t>
            </a:r>
            <a:r>
              <a:rPr lang="fr-FR" dirty="0" smtClean="0"/>
              <a:t> au </a:t>
            </a:r>
            <a:r>
              <a:rPr lang="fr-FR" dirty="0" err="1" smtClean="0"/>
              <a:t>Betnesol</a:t>
            </a:r>
            <a:r>
              <a:rPr lang="fr-FR" dirty="0" smtClean="0"/>
              <a:t> </a:t>
            </a:r>
          </a:p>
          <a:p>
            <a:pPr>
              <a:buFontTx/>
              <a:buChar char="-"/>
            </a:pPr>
            <a:r>
              <a:rPr lang="fr-FR" dirty="0" smtClean="0"/>
              <a:t>Réalimentation PO avec CNO et support </a:t>
            </a:r>
            <a:r>
              <a:rPr lang="fr-FR" dirty="0" smtClean="0"/>
              <a:t>parentéral </a:t>
            </a:r>
            <a:r>
              <a:rPr lang="fr-FR" dirty="0" smtClean="0"/>
              <a:t>(1875 ml) </a:t>
            </a:r>
          </a:p>
          <a:p>
            <a:pPr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 smtClean="0"/>
              <a:t>Puis apparition </a:t>
            </a:r>
            <a:r>
              <a:rPr lang="fr-FR" dirty="0" smtClean="0"/>
              <a:t>: </a:t>
            </a:r>
          </a:p>
          <a:p>
            <a:pPr>
              <a:buFontTx/>
              <a:buChar char="-"/>
            </a:pPr>
            <a:r>
              <a:rPr lang="fr-FR" dirty="0" err="1" smtClean="0"/>
              <a:t>Hypophosphorémie</a:t>
            </a:r>
            <a:r>
              <a:rPr lang="fr-FR" dirty="0" smtClean="0"/>
              <a:t> 0,55 </a:t>
            </a:r>
            <a:r>
              <a:rPr lang="fr-FR" dirty="0" err="1" smtClean="0"/>
              <a:t>mmol</a:t>
            </a:r>
            <a:r>
              <a:rPr lang="fr-FR" dirty="0" smtClean="0"/>
              <a:t>/L </a:t>
            </a:r>
          </a:p>
          <a:p>
            <a:pPr>
              <a:buFontTx/>
              <a:buChar char="-"/>
            </a:pPr>
            <a:r>
              <a:rPr lang="fr-FR" dirty="0" smtClean="0"/>
              <a:t>Cytolyse hépatique</a:t>
            </a:r>
          </a:p>
          <a:p>
            <a:pPr>
              <a:buFontTx/>
              <a:buChar char="-"/>
            </a:pPr>
            <a:r>
              <a:rPr lang="fr-FR" dirty="0" err="1"/>
              <a:t>H</a:t>
            </a:r>
            <a:r>
              <a:rPr lang="fr-FR" dirty="0" err="1" smtClean="0"/>
              <a:t>ypoK</a:t>
            </a:r>
            <a:r>
              <a:rPr lang="fr-FR" dirty="0" smtClean="0"/>
              <a:t>+ 2,0 </a:t>
            </a:r>
            <a:r>
              <a:rPr lang="fr-FR" dirty="0" err="1" smtClean="0"/>
              <a:t>mmol</a:t>
            </a:r>
            <a:r>
              <a:rPr lang="fr-FR" dirty="0" smtClean="0"/>
              <a:t>/L </a:t>
            </a:r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2845254"/>
            <a:ext cx="12192000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63677" y="5884606"/>
            <a:ext cx="10810568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</a:rPr>
              <a:t>Que suspectez vous ? </a:t>
            </a:r>
            <a:endParaRPr lang="fr-FR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265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Syndrome de </a:t>
            </a:r>
            <a:r>
              <a:rPr lang="fr-FR" b="1" dirty="0" err="1" smtClean="0">
                <a:solidFill>
                  <a:schemeClr val="bg1"/>
                </a:solidFill>
              </a:rPr>
              <a:t>renutrition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inaproprié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930" y="753283"/>
            <a:ext cx="1186422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dirty="0" smtClean="0"/>
              <a:t>« Le </a:t>
            </a:r>
            <a:r>
              <a:rPr lang="fr-FR" sz="2000" dirty="0"/>
              <a:t>Syndrome de </a:t>
            </a:r>
            <a:r>
              <a:rPr lang="fr-FR" sz="2000" dirty="0" err="1"/>
              <a:t>Renutrition</a:t>
            </a:r>
            <a:r>
              <a:rPr lang="fr-FR" sz="2000" dirty="0"/>
              <a:t> Inappropriée est défini par l’ensemble des manifestations </a:t>
            </a:r>
            <a:r>
              <a:rPr lang="fr-FR" sz="2000" dirty="0" smtClean="0"/>
              <a:t>adverses cliniques </a:t>
            </a:r>
            <a:r>
              <a:rPr lang="fr-FR" sz="2000" dirty="0"/>
              <a:t>et biologiques observées à la </a:t>
            </a:r>
            <a:r>
              <a:rPr lang="fr-FR" sz="2000" dirty="0" err="1"/>
              <a:t>renutrition</a:t>
            </a:r>
            <a:r>
              <a:rPr lang="fr-FR" sz="2000" dirty="0"/>
              <a:t>, par voie orale, entérale ou parentérale, de </a:t>
            </a:r>
            <a:r>
              <a:rPr lang="fr-FR" sz="2000" dirty="0" smtClean="0"/>
              <a:t>patients dénutris </a:t>
            </a:r>
            <a:r>
              <a:rPr lang="fr-FR" sz="2000" dirty="0"/>
              <a:t>ou ayant subi un jeûne ou une restriction alimentaire prolongée</a:t>
            </a:r>
            <a:r>
              <a:rPr lang="fr-FR" sz="2000" dirty="0" smtClean="0"/>
              <a:t>. »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708" y="1729462"/>
            <a:ext cx="7888583" cy="492408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484782" y="6593127"/>
            <a:ext cx="4401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bg1">
                    <a:lumMod val="50000"/>
                  </a:schemeClr>
                </a:solidFill>
              </a:rPr>
              <a:t>Société francophone de nutrition clinique et métabolique</a:t>
            </a:r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33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Syndrome de </a:t>
            </a:r>
            <a:r>
              <a:rPr lang="fr-FR" b="1" dirty="0" err="1" smtClean="0">
                <a:solidFill>
                  <a:schemeClr val="bg1"/>
                </a:solidFill>
              </a:rPr>
              <a:t>renutrition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inaproprié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508" y="924007"/>
            <a:ext cx="6634984" cy="5807619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9792586" y="5837274"/>
            <a:ext cx="1733107" cy="776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8484782" y="6593127"/>
            <a:ext cx="4401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bg1">
                    <a:lumMod val="50000"/>
                  </a:schemeClr>
                </a:solidFill>
              </a:rPr>
              <a:t>Société francophone de nutrition clinique et métabolique</a:t>
            </a:r>
            <a:endParaRPr lang="fr-FR" sz="12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037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514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Cas clinique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9930" y="753283"/>
            <a:ext cx="11871961" cy="536729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1) Prise en charge </a:t>
            </a:r>
            <a:r>
              <a:rPr lang="fr-FR" dirty="0" smtClean="0"/>
              <a:t>: Correction puis réintroduction progressive alimentation avec relai IV </a:t>
            </a:r>
            <a:r>
              <a:rPr lang="fr-FR" dirty="0" smtClean="0">
                <a:sym typeface="Wingdings" panose="05000000000000000000" pitchFamily="2" charset="2"/>
              </a:rPr>
              <a:t> CNO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Albuminémie 25 g/L et </a:t>
            </a:r>
            <a:r>
              <a:rPr lang="fr-FR" dirty="0" err="1" smtClean="0">
                <a:sym typeface="Wingdings" panose="05000000000000000000" pitchFamily="2" charset="2"/>
              </a:rPr>
              <a:t>préalbuminémie</a:t>
            </a:r>
            <a:r>
              <a:rPr lang="fr-FR" dirty="0" smtClean="0">
                <a:sym typeface="Wingdings" panose="05000000000000000000" pitchFamily="2" charset="2"/>
              </a:rPr>
              <a:t> 0,25 g/L </a:t>
            </a:r>
          </a:p>
          <a:p>
            <a:pPr marL="0" indent="0">
              <a:buNone/>
            </a:pPr>
            <a:endParaRPr lang="fr-F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2) Réapparition douleur SPA car stop IS depuis &gt; 1 mois  Réintroduction </a:t>
            </a:r>
            <a:r>
              <a:rPr lang="fr-FR" dirty="0" err="1" smtClean="0">
                <a:sym typeface="Wingdings" panose="05000000000000000000" pitchFamily="2" charset="2"/>
              </a:rPr>
              <a:t>immunomodulateur</a:t>
            </a:r>
            <a:r>
              <a:rPr lang="fr-FR" dirty="0" smtClean="0">
                <a:sym typeface="Wingdings" panose="05000000000000000000" pitchFamily="2" charset="2"/>
              </a:rPr>
              <a:t>, sevrage en corticoïdes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3) Regain pondérale </a:t>
            </a:r>
            <a:r>
              <a:rPr lang="fr-FR" dirty="0" smtClean="0">
                <a:sym typeface="Wingdings" panose="05000000000000000000" pitchFamily="2" charset="2"/>
              </a:rPr>
              <a:t> 58 kg , à 3 mois de la 1</a:t>
            </a:r>
            <a:r>
              <a:rPr lang="fr-FR" baseline="30000" dirty="0" smtClean="0">
                <a:sym typeface="Wingdings" panose="05000000000000000000" pitchFamily="2" charset="2"/>
              </a:rPr>
              <a:t>ère</a:t>
            </a:r>
            <a:r>
              <a:rPr lang="fr-FR" dirty="0" smtClean="0">
                <a:sym typeface="Wingdings" panose="05000000000000000000" pitchFamily="2" charset="2"/>
              </a:rPr>
              <a:t> chirurgie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Statut nutritionnel correct et endoscopie satisfaisante </a:t>
            </a:r>
            <a:r>
              <a:rPr lang="fr-FR" dirty="0" err="1" smtClean="0">
                <a:sym typeface="Wingdings" panose="05000000000000000000" pitchFamily="2" charset="2"/>
              </a:rPr>
              <a:t>pré-opératoire</a:t>
            </a:r>
            <a:r>
              <a:rPr lang="fr-FR" dirty="0" smtClean="0">
                <a:sym typeface="Wingdings" panose="05000000000000000000" pitchFamily="2" charset="2"/>
              </a:rPr>
              <a:t> avec traitement par lavement</a:t>
            </a:r>
          </a:p>
          <a:p>
            <a:pPr marL="0" indent="0">
              <a:buNone/>
            </a:pPr>
            <a:endParaRPr lang="fr-FR" dirty="0" smtClean="0">
              <a:sym typeface="Wingdings" panose="05000000000000000000" pitchFamily="2" charset="2"/>
            </a:endParaRPr>
          </a:p>
          <a:p>
            <a:pPr marL="0" indent="0" algn="ctr">
              <a:buNone/>
              <a:tabLst>
                <a:tab pos="8259763" algn="l"/>
              </a:tabLst>
            </a:pPr>
            <a:r>
              <a:rPr lang="fr-FR" sz="3900" b="1" dirty="0" smtClean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Que proposez vous au patient ?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4917283"/>
            <a:ext cx="121920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97788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-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coloprotectomie</a:t>
            </a:r>
            <a:r>
              <a:rPr lang="fr-FR" b="1" dirty="0" smtClean="0">
                <a:solidFill>
                  <a:schemeClr val="bg1"/>
                </a:solidFill>
              </a:rPr>
              <a:t> complémentaire avec AIA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40" y="615142"/>
            <a:ext cx="6350744" cy="597484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192" y="706963"/>
            <a:ext cx="5353050" cy="5791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12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-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coloprotectomie</a:t>
            </a:r>
            <a:r>
              <a:rPr lang="fr-FR" b="1" dirty="0" smtClean="0">
                <a:solidFill>
                  <a:schemeClr val="bg1"/>
                </a:solidFill>
              </a:rPr>
              <a:t> complémentaire avec AIA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981" y="615143"/>
            <a:ext cx="4520466" cy="604083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509" t="15336" r="12327" b="17498"/>
          <a:stretch/>
        </p:blipFill>
        <p:spPr>
          <a:xfrm>
            <a:off x="5526228" y="821524"/>
            <a:ext cx="5651525" cy="562807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014833" y="3149620"/>
            <a:ext cx="8497614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 smtClean="0">
                <a:solidFill>
                  <a:schemeClr val="bg1"/>
                </a:solidFill>
              </a:rPr>
              <a:t>Et si ça ne descend pas ?</a:t>
            </a:r>
            <a:endParaRPr lang="fr-F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654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-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coloprotectomie</a:t>
            </a:r>
            <a:r>
              <a:rPr lang="fr-FR" b="1" dirty="0" smtClean="0">
                <a:solidFill>
                  <a:schemeClr val="bg1"/>
                </a:solidFill>
              </a:rPr>
              <a:t> complémentaire avec AIA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b="6385"/>
          <a:stretch/>
        </p:blipFill>
        <p:spPr>
          <a:xfrm>
            <a:off x="1506242" y="1076188"/>
            <a:ext cx="9304326" cy="545074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331776" y="6306213"/>
            <a:ext cx="8497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fr-FR" sz="2800" b="1" dirty="0" err="1" smtClean="0">
                <a:solidFill>
                  <a:schemeClr val="accent2">
                    <a:lumMod val="75000"/>
                  </a:schemeClr>
                </a:solidFill>
              </a:rPr>
              <a:t>Dozois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 	   2. Utsunomiya</a:t>
            </a:r>
            <a:endParaRPr lang="fr-F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847193" y="697808"/>
            <a:ext cx="849761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Les plasties mésentériques</a:t>
            </a:r>
            <a:endParaRPr lang="fr-F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654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-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coloprotectomie</a:t>
            </a:r>
            <a:r>
              <a:rPr lang="fr-FR" b="1" dirty="0" smtClean="0">
                <a:solidFill>
                  <a:schemeClr val="bg1"/>
                </a:solidFill>
              </a:rPr>
              <a:t> complémentaire avec AIA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847193" y="697808"/>
            <a:ext cx="849761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</a:rPr>
              <a:t>Les plasties mésentériques</a:t>
            </a:r>
            <a:endParaRPr lang="fr-F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457" t="21314" r="18017"/>
          <a:stretch/>
        </p:blipFill>
        <p:spPr>
          <a:xfrm>
            <a:off x="1308537" y="1510400"/>
            <a:ext cx="9490843" cy="5347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7557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05" y="846577"/>
            <a:ext cx="3144250" cy="563467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64" y="425303"/>
            <a:ext cx="4119864" cy="323861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6232" y="615143"/>
            <a:ext cx="4119864" cy="339240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767" y="3845623"/>
            <a:ext cx="4113027" cy="3182716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-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coloprotectomie</a:t>
            </a:r>
            <a:r>
              <a:rPr lang="fr-FR" b="1" dirty="0" smtClean="0">
                <a:solidFill>
                  <a:schemeClr val="bg1"/>
                </a:solidFill>
              </a:rPr>
              <a:t> complémentaire avec AIA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773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87" y="95697"/>
            <a:ext cx="4838700" cy="673417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795" y="682031"/>
            <a:ext cx="4933950" cy="6153150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-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coloprotectomie</a:t>
            </a:r>
            <a:r>
              <a:rPr lang="fr-FR" b="1" dirty="0" smtClean="0">
                <a:solidFill>
                  <a:schemeClr val="bg1"/>
                </a:solidFill>
              </a:rPr>
              <a:t> complémentaire avec AIA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03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492" y="727754"/>
            <a:ext cx="5179163" cy="613024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t="2304"/>
          <a:stretch/>
        </p:blipFill>
        <p:spPr>
          <a:xfrm>
            <a:off x="802980" y="749278"/>
            <a:ext cx="4722406" cy="6108722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Technique chirurgicale -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coloprotectomie</a:t>
            </a:r>
            <a:r>
              <a:rPr lang="fr-FR" b="1" dirty="0" smtClean="0">
                <a:solidFill>
                  <a:schemeClr val="bg1"/>
                </a:solidFill>
              </a:rPr>
              <a:t> complémentaire avec AIA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767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AIA sur réservoir en J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976" y="1809326"/>
            <a:ext cx="1171446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fr-FR" sz="3600" dirty="0" smtClean="0"/>
              <a:t> diarrhées </a:t>
            </a:r>
            <a:r>
              <a:rPr lang="fr-FR" sz="3600" dirty="0"/>
              <a:t>fréquentes et invalidantes, 6 – 7 selles par 24 heures, </a:t>
            </a:r>
            <a:endParaRPr lang="fr-FR" sz="3600" dirty="0" smtClean="0"/>
          </a:p>
          <a:p>
            <a:pPr algn="just">
              <a:buFontTx/>
              <a:buChar char="-"/>
            </a:pPr>
            <a:r>
              <a:rPr lang="fr-FR" sz="3600" dirty="0" smtClean="0"/>
              <a:t> fuites</a:t>
            </a:r>
            <a:r>
              <a:rPr lang="fr-FR" sz="3600" dirty="0"/>
              <a:t>, </a:t>
            </a:r>
            <a:r>
              <a:rPr lang="fr-FR" sz="3600" dirty="0" smtClean="0"/>
              <a:t>incontinence</a:t>
            </a:r>
            <a:r>
              <a:rPr lang="fr-FR" sz="3600" dirty="0"/>
              <a:t>, </a:t>
            </a:r>
            <a:r>
              <a:rPr lang="fr-FR" sz="3600" dirty="0" smtClean="0"/>
              <a:t>trouble discernement</a:t>
            </a:r>
          </a:p>
          <a:p>
            <a:pPr algn="just">
              <a:buFontTx/>
              <a:buChar char="-"/>
            </a:pPr>
            <a:r>
              <a:rPr lang="fr-FR" sz="3600" dirty="0" smtClean="0"/>
              <a:t>troubles sexuels,</a:t>
            </a:r>
          </a:p>
          <a:p>
            <a:pPr algn="just">
              <a:buFontTx/>
              <a:buChar char="-"/>
            </a:pPr>
            <a:r>
              <a:rPr lang="fr-FR" sz="3600" dirty="0" smtClean="0"/>
              <a:t> </a:t>
            </a:r>
            <a:r>
              <a:rPr lang="fr-FR" sz="3600" dirty="0"/>
              <a:t>trouble de la fertilité chez la femme avec adhérence post-opératoire entre 30 et 70 </a:t>
            </a:r>
            <a:r>
              <a:rPr lang="fr-FR" sz="3600" dirty="0" smtClean="0"/>
              <a:t>% - </a:t>
            </a:r>
            <a:r>
              <a:rPr lang="fr-FR" sz="3600" b="1" dirty="0" smtClean="0">
                <a:solidFill>
                  <a:srgbClr val="FF6565"/>
                </a:solidFill>
              </a:rPr>
              <a:t>AIA ou </a:t>
            </a:r>
            <a:r>
              <a:rPr lang="fr-FR" sz="3600" b="1" dirty="0" err="1" smtClean="0">
                <a:solidFill>
                  <a:srgbClr val="FF6565"/>
                </a:solidFill>
              </a:rPr>
              <a:t>iléorectale</a:t>
            </a:r>
            <a:r>
              <a:rPr lang="fr-FR" sz="3600" b="1" dirty="0" smtClean="0">
                <a:solidFill>
                  <a:srgbClr val="FF6565"/>
                </a:solidFill>
              </a:rPr>
              <a:t> ? (femme jeune + </a:t>
            </a:r>
            <a:r>
              <a:rPr lang="fr-FR" sz="3600" b="1" dirty="0" err="1" smtClean="0">
                <a:solidFill>
                  <a:srgbClr val="FF6565"/>
                </a:solidFill>
              </a:rPr>
              <a:t>Crohn</a:t>
            </a:r>
            <a:r>
              <a:rPr lang="fr-FR" sz="3600" b="1" dirty="0" smtClean="0">
                <a:solidFill>
                  <a:srgbClr val="FF6565"/>
                </a:solidFill>
              </a:rPr>
              <a:t> ou atteinte </a:t>
            </a:r>
            <a:r>
              <a:rPr lang="fr-FR" sz="3600" b="1" dirty="0" err="1" smtClean="0">
                <a:solidFill>
                  <a:srgbClr val="FF6565"/>
                </a:solidFill>
              </a:rPr>
              <a:t>indeterminée</a:t>
            </a:r>
            <a:r>
              <a:rPr lang="fr-FR" sz="3600" b="1" dirty="0" smtClean="0">
                <a:solidFill>
                  <a:srgbClr val="FF6565"/>
                </a:solidFill>
              </a:rPr>
              <a:t>) </a:t>
            </a:r>
            <a:endParaRPr lang="fr-FR" b="1" dirty="0" smtClean="0">
              <a:solidFill>
                <a:srgbClr val="FF6565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81210" y="790414"/>
            <a:ext cx="6958739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2">
                    <a:lumMod val="75000"/>
                  </a:schemeClr>
                </a:solidFill>
              </a:rPr>
              <a:t>Etat fonctionnel  </a:t>
            </a:r>
          </a:p>
        </p:txBody>
      </p:sp>
    </p:spTree>
    <p:extLst>
      <p:ext uri="{BB962C8B-B14F-4D97-AF65-F5344CB8AC3E}">
        <p14:creationId xmlns="" xmlns:p14="http://schemas.microsoft.com/office/powerpoint/2010/main" val="176811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AIA sur réservoir en J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537373" y="816336"/>
            <a:ext cx="9117254" cy="5755422"/>
          </a:xfrm>
          <a:prstGeom prst="rect">
            <a:avLst/>
          </a:prstGeom>
          <a:solidFill>
            <a:srgbClr val="FF6565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 smtClean="0">
                <a:solidFill>
                  <a:schemeClr val="bg1"/>
                </a:solidFill>
              </a:rPr>
              <a:t>Les complications à retenir </a:t>
            </a:r>
            <a:r>
              <a:rPr lang="fr-FR" sz="4400" dirty="0" smtClean="0">
                <a:solidFill>
                  <a:schemeClr val="bg1"/>
                </a:solidFill>
              </a:rPr>
              <a:t> </a:t>
            </a:r>
            <a:endParaRPr lang="fr-FR" sz="3600" dirty="0">
              <a:solidFill>
                <a:schemeClr val="bg1"/>
              </a:solidFill>
            </a:endParaRPr>
          </a:p>
          <a:p>
            <a:r>
              <a:rPr lang="fr-FR" sz="3600" b="1" dirty="0" smtClean="0">
                <a:solidFill>
                  <a:schemeClr val="bg1"/>
                </a:solidFill>
              </a:rPr>
              <a:t>AIGUE : </a:t>
            </a:r>
          </a:p>
          <a:p>
            <a:pPr marL="342900" indent="-342900">
              <a:buAutoNum type="arabicParenR"/>
            </a:pPr>
            <a:r>
              <a:rPr lang="fr-FR" sz="3600" dirty="0" smtClean="0">
                <a:solidFill>
                  <a:schemeClr val="bg1"/>
                </a:solidFill>
              </a:rPr>
              <a:t>Nécrose du réservoir</a:t>
            </a:r>
          </a:p>
          <a:p>
            <a:pPr marL="342900" indent="-342900">
              <a:buAutoNum type="arabicParenR"/>
            </a:pPr>
            <a:r>
              <a:rPr lang="fr-FR" sz="3600" dirty="0" smtClean="0">
                <a:solidFill>
                  <a:schemeClr val="bg1"/>
                </a:solidFill>
              </a:rPr>
              <a:t>Hémorragie </a:t>
            </a:r>
          </a:p>
          <a:p>
            <a:pPr marL="342900" indent="-342900">
              <a:buAutoNum type="arabicParenR"/>
            </a:pPr>
            <a:r>
              <a:rPr lang="fr-FR" sz="3600" dirty="0" smtClean="0">
                <a:solidFill>
                  <a:schemeClr val="bg1"/>
                </a:solidFill>
              </a:rPr>
              <a:t>Fistule </a:t>
            </a:r>
          </a:p>
          <a:p>
            <a:endParaRPr lang="fr-FR" sz="3600" dirty="0" smtClean="0">
              <a:solidFill>
                <a:schemeClr val="bg1"/>
              </a:solidFill>
            </a:endParaRPr>
          </a:p>
          <a:p>
            <a:r>
              <a:rPr lang="fr-FR" sz="3600" b="1" dirty="0" smtClean="0">
                <a:solidFill>
                  <a:schemeClr val="bg1"/>
                </a:solidFill>
              </a:rPr>
              <a:t>CHRONIQUE : </a:t>
            </a:r>
          </a:p>
          <a:p>
            <a:pPr marL="514350" indent="-514350">
              <a:buAutoNum type="arabicParenR"/>
            </a:pPr>
            <a:r>
              <a:rPr lang="fr-FR" sz="3600" dirty="0" err="1" smtClean="0">
                <a:solidFill>
                  <a:schemeClr val="bg1"/>
                </a:solidFill>
              </a:rPr>
              <a:t>Pouchite</a:t>
            </a:r>
            <a:r>
              <a:rPr lang="fr-FR" sz="3600" dirty="0" smtClean="0">
                <a:solidFill>
                  <a:schemeClr val="bg1"/>
                </a:solidFill>
              </a:rPr>
              <a:t> </a:t>
            </a:r>
          </a:p>
          <a:p>
            <a:pPr marL="514350" indent="-514350">
              <a:buAutoNum type="arabicParenR"/>
            </a:pPr>
            <a:r>
              <a:rPr lang="fr-FR" sz="3600" dirty="0" smtClean="0">
                <a:solidFill>
                  <a:schemeClr val="bg1"/>
                </a:solidFill>
              </a:rPr>
              <a:t>Occlusion</a:t>
            </a:r>
          </a:p>
          <a:p>
            <a:pPr marL="514350" indent="-514350">
              <a:buAutoNum type="arabicParenR"/>
            </a:pPr>
            <a:r>
              <a:rPr lang="fr-FR" sz="3600" dirty="0">
                <a:solidFill>
                  <a:schemeClr val="bg1"/>
                </a:solidFill>
              </a:rPr>
              <a:t>S</a:t>
            </a:r>
            <a:r>
              <a:rPr lang="fr-FR" sz="3600" dirty="0" smtClean="0">
                <a:solidFill>
                  <a:schemeClr val="bg1"/>
                </a:solidFill>
              </a:rPr>
              <a:t>ténose anastomotique </a:t>
            </a:r>
            <a:endParaRPr lang="fr-F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62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2 ou 3 temps – Quid de l’</a:t>
            </a:r>
            <a:r>
              <a:rPr lang="fr-FR" b="1" dirty="0" err="1" smtClean="0">
                <a:solidFill>
                  <a:schemeClr val="bg1"/>
                </a:solidFill>
              </a:rPr>
              <a:t>iléostomie</a:t>
            </a:r>
            <a:r>
              <a:rPr lang="fr-FR" b="1" dirty="0" smtClean="0">
                <a:solidFill>
                  <a:schemeClr val="bg1"/>
                </a:solidFill>
              </a:rPr>
              <a:t> de protection?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06478" y="663678"/>
            <a:ext cx="1198552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algn="ctr"/>
            <a:r>
              <a:rPr lang="fr-FR" sz="4000" b="1" dirty="0" smtClean="0">
                <a:solidFill>
                  <a:srgbClr val="FF6565"/>
                </a:solidFill>
              </a:rPr>
              <a:t>Essai IDEAL en cours – actu newsletter 31/01/2023</a:t>
            </a:r>
          </a:p>
          <a:p>
            <a:pPr algn="ctr"/>
            <a:r>
              <a:rPr lang="fr-FR" sz="4000" b="1" dirty="0" smtClean="0">
                <a:solidFill>
                  <a:schemeClr val="accent2">
                    <a:lumMod val="75000"/>
                  </a:schemeClr>
                </a:solidFill>
              </a:rPr>
              <a:t>Français, multicentrique, randomisé</a:t>
            </a:r>
          </a:p>
          <a:p>
            <a:r>
              <a:rPr lang="fr-FR" sz="2800" dirty="0" smtClean="0"/>
              <a:t>Objectif patients 194 – actuellement 63  inclus </a:t>
            </a:r>
          </a:p>
          <a:p>
            <a:endParaRPr lang="fr-FR" sz="2800" dirty="0" smtClean="0"/>
          </a:p>
          <a:p>
            <a:pPr algn="ctr"/>
            <a:r>
              <a:rPr lang="fr-FR" sz="2800" b="1" dirty="0" smtClean="0">
                <a:solidFill>
                  <a:srgbClr val="FF6565"/>
                </a:solidFill>
              </a:rPr>
              <a:t>Critère de jugement principal </a:t>
            </a:r>
            <a:r>
              <a:rPr lang="fr-FR" sz="2800" dirty="0" smtClean="0">
                <a:solidFill>
                  <a:srgbClr val="FF6565"/>
                </a:solidFill>
              </a:rPr>
              <a:t>: Morbidité post opératoire à 6 mois après chirurgie en 2 ou 3 temps.</a:t>
            </a:r>
          </a:p>
          <a:p>
            <a:pPr algn="ctr"/>
            <a:r>
              <a:rPr lang="fr-FR" sz="2800" dirty="0" smtClean="0">
                <a:solidFill>
                  <a:srgbClr val="FF6565"/>
                </a:solidFill>
              </a:rPr>
              <a:t> </a:t>
            </a:r>
          </a:p>
          <a:p>
            <a:pPr algn="just"/>
            <a:r>
              <a:rPr lang="fr-FR" sz="2800" b="1" dirty="0" smtClean="0"/>
              <a:t>Critères secondaires </a:t>
            </a:r>
            <a:r>
              <a:rPr lang="fr-FR" sz="2800" dirty="0" smtClean="0"/>
              <a:t>: </a:t>
            </a:r>
            <a:r>
              <a:rPr lang="fr-FR" sz="2800" dirty="0" err="1" smtClean="0"/>
              <a:t>réintervention</a:t>
            </a:r>
            <a:r>
              <a:rPr lang="fr-FR" sz="2800" dirty="0" smtClean="0"/>
              <a:t>, fistule, durée d’hospitalisation, résultats à 12 mois de la poche, morbidité à 12 mois etc. </a:t>
            </a:r>
          </a:p>
          <a:p>
            <a:endParaRPr lang="fr-FR" sz="2800" dirty="0" smtClean="0"/>
          </a:p>
          <a:p>
            <a:r>
              <a:rPr lang="fr-FR" sz="2800" b="1" dirty="0" smtClean="0"/>
              <a:t>Exclusion</a:t>
            </a:r>
            <a:r>
              <a:rPr lang="fr-FR" sz="2800" dirty="0" smtClean="0"/>
              <a:t> : maladie de </a:t>
            </a:r>
            <a:r>
              <a:rPr lang="fr-FR" sz="2800" dirty="0" err="1" smtClean="0"/>
              <a:t>Crohn</a:t>
            </a:r>
            <a:r>
              <a:rPr lang="fr-FR" sz="2800" dirty="0" smtClean="0"/>
              <a:t>, radiothérapie du pelvis, patients vulnérables.</a:t>
            </a:r>
            <a:endParaRPr lang="fr-FR" sz="2800" dirty="0"/>
          </a:p>
        </p:txBody>
      </p:sp>
    </p:spTree>
    <p:extLst>
      <p:ext uri="{BB962C8B-B14F-4D97-AF65-F5344CB8AC3E}">
        <p14:creationId xmlns="" xmlns:p14="http://schemas.microsoft.com/office/powerpoint/2010/main" val="3622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884331"/>
            <a:ext cx="10515600" cy="5328210"/>
          </a:xfrm>
          <a:solidFill>
            <a:srgbClr val="FF6565"/>
          </a:solidFill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fr-FR" sz="4000" dirty="0" smtClean="0">
                <a:solidFill>
                  <a:schemeClr val="bg1"/>
                </a:solidFill>
              </a:rPr>
              <a:t>Diagnostic de gravité – ne pas négliger la prise en charge chirurgicale pour éviter complication évitable = </a:t>
            </a:r>
            <a:r>
              <a:rPr lang="fr-FR" sz="4000" b="1" dirty="0" smtClean="0">
                <a:solidFill>
                  <a:schemeClr val="bg1"/>
                </a:solidFill>
              </a:rPr>
              <a:t>intervenir au bon moment </a:t>
            </a:r>
          </a:p>
          <a:p>
            <a:pPr marL="514350" indent="-514350">
              <a:buAutoNum type="arabicParenR"/>
            </a:pPr>
            <a:r>
              <a:rPr lang="fr-FR" sz="4000" dirty="0" smtClean="0">
                <a:solidFill>
                  <a:schemeClr val="bg1"/>
                </a:solidFill>
              </a:rPr>
              <a:t>Chirurgie de colectomie subtotale =  </a:t>
            </a:r>
            <a:r>
              <a:rPr lang="fr-FR" sz="4000" b="1" dirty="0" smtClean="0">
                <a:solidFill>
                  <a:schemeClr val="bg1"/>
                </a:solidFill>
              </a:rPr>
              <a:t>clef pour la suite</a:t>
            </a:r>
            <a:r>
              <a:rPr lang="fr-FR" sz="4000" dirty="0" smtClean="0">
                <a:solidFill>
                  <a:schemeClr val="bg1"/>
                </a:solidFill>
              </a:rPr>
              <a:t> : </a:t>
            </a:r>
          </a:p>
          <a:p>
            <a:pPr marL="514350" indent="-514350">
              <a:buFont typeface="Courier New" pitchFamily="49" charset="0"/>
              <a:buChar char="o"/>
            </a:pPr>
            <a:r>
              <a:rPr lang="fr-FR" sz="4000" dirty="0" smtClean="0">
                <a:solidFill>
                  <a:schemeClr val="bg1"/>
                </a:solidFill>
              </a:rPr>
              <a:t>Phase aigue </a:t>
            </a:r>
          </a:p>
          <a:p>
            <a:pPr marL="514350" indent="-514350">
              <a:buFont typeface="Courier New" pitchFamily="49" charset="0"/>
              <a:buChar char="o"/>
            </a:pPr>
            <a:r>
              <a:rPr lang="fr-FR" sz="4000" dirty="0" smtClean="0">
                <a:solidFill>
                  <a:schemeClr val="bg1"/>
                </a:solidFill>
              </a:rPr>
              <a:t>A plus long terme : permet le 2</a:t>
            </a:r>
            <a:r>
              <a:rPr lang="fr-FR" sz="4000" baseline="30000" dirty="0" smtClean="0">
                <a:solidFill>
                  <a:schemeClr val="bg1"/>
                </a:solidFill>
              </a:rPr>
              <a:t>nd</a:t>
            </a:r>
            <a:r>
              <a:rPr lang="fr-FR" sz="4000" dirty="0" smtClean="0">
                <a:solidFill>
                  <a:schemeClr val="bg1"/>
                </a:solidFill>
              </a:rPr>
              <a:t> temps </a:t>
            </a:r>
          </a:p>
          <a:p>
            <a:pPr marL="0" indent="0">
              <a:buNone/>
            </a:pPr>
            <a:r>
              <a:rPr lang="fr-FR" sz="4000" dirty="0" smtClean="0">
                <a:solidFill>
                  <a:schemeClr val="bg1"/>
                </a:solidFill>
              </a:rPr>
              <a:t>3) Préparation du patient en </a:t>
            </a:r>
            <a:r>
              <a:rPr lang="fr-FR" sz="4000" dirty="0" err="1" smtClean="0">
                <a:solidFill>
                  <a:schemeClr val="bg1"/>
                </a:solidFill>
              </a:rPr>
              <a:t>periopératoire</a:t>
            </a:r>
            <a:r>
              <a:rPr lang="fr-FR" sz="4000" dirty="0" smtClean="0">
                <a:solidFill>
                  <a:schemeClr val="bg1"/>
                </a:solidFill>
              </a:rPr>
              <a:t> </a:t>
            </a:r>
          </a:p>
          <a:p>
            <a:pPr marL="514350" indent="-514350">
              <a:buNone/>
            </a:pPr>
            <a:endParaRPr lang="fr-FR" dirty="0" smtClean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err="1" smtClean="0">
                <a:solidFill>
                  <a:schemeClr val="bg1"/>
                </a:solidFill>
              </a:rPr>
              <a:t>Take</a:t>
            </a:r>
            <a:r>
              <a:rPr lang="fr-FR" b="1" dirty="0" smtClean="0">
                <a:solidFill>
                  <a:schemeClr val="bg1"/>
                </a:solidFill>
              </a:rPr>
              <a:t> Home Message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45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004215"/>
            <a:ext cx="10515600" cy="3784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FMC gastro </a:t>
            </a:r>
          </a:p>
          <a:p>
            <a:pPr marL="0" indent="0">
              <a:buNone/>
            </a:pPr>
            <a:r>
              <a:rPr lang="fr-FR" sz="2000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Societé</a:t>
            </a: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française de Nutrition </a:t>
            </a:r>
          </a:p>
          <a:p>
            <a:pPr marL="0" indent="0">
              <a:buNone/>
            </a:pP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Pub </a:t>
            </a:r>
            <a:r>
              <a:rPr lang="fr-FR" sz="2000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med</a:t>
            </a: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: </a:t>
            </a:r>
          </a:p>
          <a:p>
            <a:pPr marL="0" indent="0">
              <a:buNone/>
            </a:pP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- 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Subtotal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Colectomy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 in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Severe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Ulcerative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 and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Crohn’s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Colitis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:... :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Diseases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 of the Colon &amp; Rectum (lww.com</a:t>
            </a: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hlinkClick r:id="rId2"/>
              </a:rPr>
              <a:t>)</a:t>
            </a:r>
            <a:endParaRPr lang="fr-FR" sz="2000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- </a:t>
            </a:r>
            <a:r>
              <a:rPr lang="fr-FR" sz="2000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Laparoscopic</a:t>
            </a: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subtotal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colectomy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for acute or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severe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colitis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complicating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inflammatory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bowel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disease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: A case-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matched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study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 in 88 patients -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3"/>
              </a:rPr>
              <a:t>ScienceDirect</a:t>
            </a:r>
            <a:endParaRPr lang="fr-FR" sz="2000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- 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4"/>
              </a:rPr>
              <a:t>Anastomose iléo-anale : points </a:t>
            </a:r>
            <a:r>
              <a:rPr lang="fr-FR" sz="18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4"/>
              </a:rPr>
              <a:t>de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4"/>
              </a:rPr>
              <a:t> controverses - </a:t>
            </a:r>
            <a:r>
              <a:rPr lang="fr-FR" sz="2000" i="1" dirty="0" err="1">
                <a:solidFill>
                  <a:schemeClr val="accent5">
                    <a:lumMod val="60000"/>
                    <a:lumOff val="40000"/>
                  </a:schemeClr>
                </a:solidFill>
                <a:hlinkClick r:id="rId4"/>
              </a:rPr>
              <a:t>ScienceDirect</a:t>
            </a:r>
            <a:r>
              <a:rPr lang="fr-FR" sz="20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endParaRPr lang="fr-FR" sz="2000" i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fr-FR" sz="2000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EMC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1"/>
            <a:ext cx="12192000" cy="6151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>
                <a:solidFill>
                  <a:schemeClr val="bg1"/>
                </a:solidFill>
              </a:rPr>
              <a:t>S</a:t>
            </a:r>
            <a:r>
              <a:rPr lang="fr-FR" b="1" dirty="0" smtClean="0">
                <a:solidFill>
                  <a:schemeClr val="bg1"/>
                </a:solidFill>
              </a:rPr>
              <a:t>ources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495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3099662"/>
            <a:ext cx="12192000" cy="6151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 smtClean="0">
                <a:solidFill>
                  <a:schemeClr val="bg1"/>
                </a:solidFill>
              </a:rPr>
              <a:t>Merci pour votre attention 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16771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1017</TotalTime>
  <Words>2020</Words>
  <Application>Microsoft Office PowerPoint</Application>
  <PresentationFormat>Personnalisé</PresentationFormat>
  <Paragraphs>338</Paragraphs>
  <Slides>38</Slides>
  <Notes>31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Thème Office</vt:lpstr>
      <vt:lpstr>Un dossier – La colite aigue grave</vt:lpstr>
      <vt:lpstr>Cas clinique </vt:lpstr>
      <vt:lpstr>Cas clinique </vt:lpstr>
      <vt:lpstr>Cas clinique </vt:lpstr>
      <vt:lpstr>Cas clinique </vt:lpstr>
      <vt:lpstr>Cas clinique </vt:lpstr>
      <vt:lpstr>Rappel sur la colite aigue grave</vt:lpstr>
      <vt:lpstr>Rappels sur la colite aigue grave</vt:lpstr>
      <vt:lpstr>Rappel sur la colite aigue grave</vt:lpstr>
      <vt:lpstr>Rappels sur la colite aigue grave</vt:lpstr>
      <vt:lpstr>Rappels sur la colite aigue grave</vt:lpstr>
      <vt:lpstr>Rappel sur la colite aigue grave</vt:lpstr>
      <vt:lpstr>Quelle chirurgie envisagez vous ? </vt:lpstr>
      <vt:lpstr>Quelle chirurgie envisagez vous ? </vt:lpstr>
      <vt:lpstr>1ers temps de la chirurgie – colectomie sub totale</vt:lpstr>
      <vt:lpstr>Technique chirurgicale de la colectomie subtotale </vt:lpstr>
      <vt:lpstr>Technique chirurgicale de la colectomie subtotale </vt:lpstr>
      <vt:lpstr>La vascularisation colique</vt:lpstr>
      <vt:lpstr>Les variations anatomiques</vt:lpstr>
      <vt:lpstr>La vascularisation colique</vt:lpstr>
      <vt:lpstr>La vascularisation colique</vt:lpstr>
      <vt:lpstr>Cas clinique </vt:lpstr>
      <vt:lpstr>Syndrome de renutrition inaproprié </vt:lpstr>
      <vt:lpstr>Syndrome de renutrition inaproprié </vt:lpstr>
      <vt:lpstr>Cas clinique 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</vt:vector>
  </TitlesOfParts>
  <Company>CHU-Rennes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dossier – La colite aigue grave</dc:title>
  <dc:creator>IDE5002 Belle-Ile</dc:creator>
  <cp:lastModifiedBy>Mélanie</cp:lastModifiedBy>
  <cp:revision>57</cp:revision>
  <dcterms:created xsi:type="dcterms:W3CDTF">2023-03-01T09:47:07Z</dcterms:created>
  <dcterms:modified xsi:type="dcterms:W3CDTF">2023-03-10T14:40:43Z</dcterms:modified>
</cp:coreProperties>
</file>