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2" r:id="rId1"/>
  </p:sldMasterIdLst>
  <p:notesMasterIdLst>
    <p:notesMasterId r:id="rId24"/>
  </p:notesMasterIdLst>
  <p:sldIdLst>
    <p:sldId id="256" r:id="rId2"/>
    <p:sldId id="317" r:id="rId3"/>
    <p:sldId id="315" r:id="rId4"/>
    <p:sldId id="318" r:id="rId5"/>
    <p:sldId id="263" r:id="rId6"/>
    <p:sldId id="319" r:id="rId7"/>
    <p:sldId id="320" r:id="rId8"/>
    <p:sldId id="304" r:id="rId9"/>
    <p:sldId id="308" r:id="rId10"/>
    <p:sldId id="321" r:id="rId11"/>
    <p:sldId id="322" r:id="rId12"/>
    <p:sldId id="323" r:id="rId13"/>
    <p:sldId id="327" r:id="rId14"/>
    <p:sldId id="328" r:id="rId15"/>
    <p:sldId id="310" r:id="rId16"/>
    <p:sldId id="312" r:id="rId17"/>
    <p:sldId id="313" r:id="rId18"/>
    <p:sldId id="326" r:id="rId19"/>
    <p:sldId id="325" r:id="rId20"/>
    <p:sldId id="316" r:id="rId21"/>
    <p:sldId id="282" r:id="rId22"/>
    <p:sldId id="295" r:id="rId23"/>
  </p:sldIdLst>
  <p:sldSz cx="9144000" cy="5143500" type="screen16x9"/>
  <p:notesSz cx="6858000" cy="9144000"/>
  <p:embeddedFontLst>
    <p:embeddedFont>
      <p:font typeface="Calibri" panose="020F0502020204030204" pitchFamily="34" charset="0"/>
      <p:regular r:id="rId25"/>
      <p:bold r:id="rId26"/>
      <p:italic r:id="rId27"/>
      <p:boldItalic r:id="rId28"/>
    </p:embeddedFont>
    <p:embeddedFont>
      <p:font typeface="Fjalla One" panose="02000506040000020004" pitchFamily="2" charset="0"/>
      <p:regular r:id="rId29"/>
    </p:embeddedFont>
    <p:embeddedFont>
      <p:font typeface="Marvel" panose="020B0604020202020204" charset="0"/>
      <p:regular r:id="rId30"/>
      <p:bold r:id="rId31"/>
      <p:italic r:id="rId32"/>
      <p:boldItalic r:id="rId33"/>
    </p:embeddedFont>
    <p:embeddedFont>
      <p:font typeface="Open Sans" panose="020B0606030504020204" pitchFamily="34" charset="0"/>
      <p:regular r:id="rId34"/>
      <p:bold r:id="rId35"/>
      <p:italic r:id="rId36"/>
      <p:boldItalic r:id="rId37"/>
    </p:embeddedFont>
    <p:embeddedFont>
      <p:font typeface="PT Serif" panose="020A0603040505020204" pitchFamily="18" charset="0"/>
      <p:regular r:id="rId38"/>
      <p:bold r:id="rId39"/>
      <p:italic r:id="rId40"/>
      <p:boldItalic r:id="rId41"/>
    </p:embeddedFont>
    <p:embeddedFont>
      <p:font typeface="Roboto Condensed Light" panose="02000000000000000000" pitchFamily="2" charset="0"/>
      <p:regular r:id="rId42"/>
      <p:italic r:id="rId43"/>
    </p:embeddedFont>
    <p:embeddedFont>
      <p:font typeface="Thasadith" panose="020B0604020202020204" charset="-34"/>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413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F1517A0-919E-45DC-B53A-31E56C66615C}">
  <a:tblStyle styleId="{0F1517A0-919E-45DC-B53A-31E56C66615C}"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41" autoAdjust="0"/>
    <p:restoredTop sz="85930" autoAdjust="0"/>
  </p:normalViewPr>
  <p:slideViewPr>
    <p:cSldViewPr snapToGrid="0">
      <p:cViewPr varScale="1">
        <p:scale>
          <a:sx n="121" d="100"/>
          <a:sy n="121" d="100"/>
        </p:scale>
        <p:origin x="888"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ac7a0f6814_1_433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ac7a0f6814_1_433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9da99c26e2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0" name="Google Shape;280;g9da99c26e2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542753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3ac62b445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53ac62b445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Résection différée de carcinose en cas de chirurgie initiale incomplète = facteur indépendant de mauvais pronostic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Kwiatkowski F, Sugarbaker PH, Elias D, Levine EA, De Simone M, et al. Cytoreductive surgery combined with perioperative intraperitoneal chemotherapy for the management of peritoneal carcinomatosis from colorectal cancer: a multi-institutional study. J Clin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2004;22:3284–92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Pestieau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SR, Sugarbaker PH. Treatment of primary colon cancer with peritoneal carcinomatosis: comparison of concomitant vs. delayed management.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Dis Colon Rectum 2000;43:1341–6 [discussion 1347- 1348]</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Antécédent de résection de tumeur primitive sans exérèse de carcinose synchrone augmenterait les risques de résection intestinale et de complications pendant la CHIP lors du traitement de cette carcinose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Braam</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HJ,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Boerma</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Wiezer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MJ, van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Ramshorst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B. Hyperthermic intraperitoneal chemotherapy during primary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tumour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resection limits extent of bowel resection compared to two-stage treatment.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 Surg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2013;39:988–93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Découverte de carcinose lors d’une coelio ou d’une laparo pour tumeur du côlon, en l’absence de tumeur symptomatique = pas de résection, biopsie péritonéale pour confirmer le diagnostic et orienter le patient vers un centre spécialisé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En cas de tumeur symptomatique : réaliser le geste le moins invasif = stomie d’amont, résection du primitif uniquement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Exploration de la cavité péritonéale pour décrire l’étendue de la maladie, réalisation d’un PCI</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Accord d’expert de 2007 a définit le contenu minimal du CRO descriptif d’une carcinose péritonéale. 5 points doivent impérativement apparaitre après exploration chirurgicale complète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des lésions quadrant par quadrant, avec calcul du PCI par région et total</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ou non d’une ascite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de photographies ou de vidéos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d’une atteinte de l’intestin grêle ou du mésentère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de l’atteinte de la coupole droite et de son caractère mobile ou non</a:t>
            </a:r>
          </a:p>
          <a:p>
            <a:r>
              <a:rPr lang="fr-FR" sz="1100" dirty="0">
                <a:effectLst/>
                <a:latin typeface="Calibri" panose="020F0502020204030204" pitchFamily="34" charset="0"/>
                <a:ea typeface="Calibri" panose="020F0502020204030204" pitchFamily="34" charset="0"/>
                <a:cs typeface="Times New Roman" panose="02020603050405020304" pitchFamily="18" charset="0"/>
              </a:rPr>
              <a:t>Source :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Bereder</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Classe JM,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Ducreux</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 et al. </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Expert agreement on the minimal descriptive surgical report for peritoneal cancer. J Chir (Paris) 2007;144:463</a:t>
            </a:r>
            <a:endParaRPr dirty="0"/>
          </a:p>
        </p:txBody>
      </p:sp>
    </p:spTree>
    <p:extLst>
      <p:ext uri="{BB962C8B-B14F-4D97-AF65-F5344CB8AC3E}">
        <p14:creationId xmlns:p14="http://schemas.microsoft.com/office/powerpoint/2010/main" val="29295091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3ac62b445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53ac62b445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Résection différée de carcinose en cas de chirurgie initiale incomplète = facteur indépendant de mauvais pronostic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Kwiatkowski F, Sugarbaker PH, Elias D, Levine EA, De Simone M, et al. Cytoreductive surgery combined with perioperative intraperitoneal chemotherapy for the management of peritoneal carcinomatosis from colorectal cancer: a multi-institutional study. J Clin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2004;22:3284–92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Pestieau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SR, Sugarbaker PH. Treatment of primary colon cancer with peritoneal carcinomatosis: comparison of concomitant vs. delayed management.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Dis Colon Rectum 2000;43:1341–6 [discussion 1347- 1348]</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Antécédent de résection de tumeur primitive sans exérèse de carcinose synchrone augmenterait les risques de résection intestinale et de complications pendant la CHIP lors du traitement de cette carcinose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Braam</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HJ,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Boerma</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Wiezer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MJ, van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Ramshorst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B. Hyperthermic intraperitoneal chemotherapy during primary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tumour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resection limits extent of bowel resection compared to two-stage treatment.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 Surg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2013;39:988–93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Découverte de carcinose lors d’une coelio ou d’une laparo pour tumeur du côlon, en l’absence de tumeur symptomatique = pas de résection, biopsie péritonéale pour confirmer le diagnostic et orienter le patient vers un centre spécialisé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En cas de tumeur symptomatique : réaliser le geste le moins invasif = stomie d’amont, résection du primitif uniquement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Exploration de la cavité péritonéale pour décrire l’étendue de la maladie, réalisation d’un PCI</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Accord d’expert de 2007 a définit le contenu minimal du CRO descriptif d’une carcinose péritonéale. 5 points doivent impérativement apparaitre après exploration chirurgicale complète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des lésions quadrant par quadrant, avec calcul du PCI par région et total</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ou non d’une ascite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de photographies ou de vidéos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d’une atteinte de l’intestin grêle ou du mésentère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de l’atteinte de la coupole droite et de son caractère mobile ou non</a:t>
            </a:r>
          </a:p>
          <a:p>
            <a:r>
              <a:rPr lang="fr-FR" sz="1100" dirty="0">
                <a:effectLst/>
                <a:latin typeface="Calibri" panose="020F0502020204030204" pitchFamily="34" charset="0"/>
                <a:ea typeface="Calibri" panose="020F0502020204030204" pitchFamily="34" charset="0"/>
                <a:cs typeface="Times New Roman" panose="02020603050405020304" pitchFamily="18" charset="0"/>
              </a:rPr>
              <a:t>Source :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Bereder</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Classe JM,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Ducreux</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 et al. </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Expert agreement on the minimal descriptive surgical report for peritoneal cancer. J Chir (Paris) 2007;144:463</a:t>
            </a:r>
            <a:endParaRPr dirty="0"/>
          </a:p>
        </p:txBody>
      </p:sp>
    </p:spTree>
    <p:extLst>
      <p:ext uri="{BB962C8B-B14F-4D97-AF65-F5344CB8AC3E}">
        <p14:creationId xmlns:p14="http://schemas.microsoft.com/office/powerpoint/2010/main" val="1171627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TDM-TAP injectée 4 temps</a:t>
            </a:r>
            <a:r>
              <a:rPr lang="fr-FR" sz="1100" dirty="0">
                <a:effectLst/>
                <a:latin typeface="Calibri" panose="020F0502020204030204" pitchFamily="34" charset="0"/>
                <a:ea typeface="Calibri" panose="020F0502020204030204" pitchFamily="34" charset="0"/>
                <a:cs typeface="Times New Roman" panose="02020603050405020304" pitchFamily="18" charset="0"/>
              </a:rPr>
              <a:t> = examen de référence avec Se 25-95% et SP 85%</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Zones à explorer : sous-pariétal antérieur, épiploon, gouttière pariétocolique et cul-de-sac de Douglas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Mis en défaut pour inter-anses et nodules infracentimétriques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Sensibilité dépend des régions : élevée dans à la partie antérieure de l’abdomen, à la surface hépatique / plus faible sur la surface splénique, dans le petit épiploon et sur la paroi du grêle</a:t>
            </a:r>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TDM-TAP injectée 4 temps</a:t>
            </a:r>
            <a:r>
              <a:rPr lang="fr-FR" sz="1100" dirty="0">
                <a:effectLst/>
                <a:latin typeface="Calibri" panose="020F0502020204030204" pitchFamily="34" charset="0"/>
                <a:ea typeface="Calibri" panose="020F0502020204030204" pitchFamily="34" charset="0"/>
                <a:cs typeface="Times New Roman" panose="02020603050405020304" pitchFamily="18" charset="0"/>
              </a:rPr>
              <a:t> = examen de référence avec Se 25-95% et SP 85%</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Zones à explorer : sous-pariétal antérieur, épiploon, gouttière pariétocolique et cul-de-sac de Douglas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Mis en défaut pour inter-anses et nodules infracentimétriques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Sensibilité dépend des régions : élevée dans à la partie antérieure de l’abdomen, à la surface hépatique / plus faible sur la surface splénique, dans le petit épiploon et sur la paroi du grêle</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611635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3ac62b445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53ac62b445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Résection différée de carcinose en cas de chirurgie initiale incomplète = facteur indépendant de mauvais pronostic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Kwiatkowski F, Sugarbaker PH, Elias D, Levine EA, De Simone M, et al. Cytoreductive surgery combined with perioperative intraperitoneal chemotherapy for the management of peritoneal carcinomatosis from colorectal cancer: a multi-institutional study. J Clin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2004;22:3284–92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Pestieau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SR, Sugarbaker PH. Treatment of primary colon cancer with peritoneal carcinomatosis: comparison of concomitant vs. delayed management.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Dis Colon Rectum 2000;43:1341–6 [discussion 1347- 1348]</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Antécédent de résection de tumeur primitive sans exérèse de carcinose synchrone augmenterait les risques de résection intestinale et de complications pendant la CHIP lors du traitement de cette carcinose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Braam</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HJ,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Boerma</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Wiezer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MJ, van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Ramshorst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B. Hyperthermic intraperitoneal chemotherapy during primary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tumour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resection limits extent of bowel resection compared to two-stage treatment.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 Surg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2013;39:988–93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Découverte de carcinose lors d’une coelio ou d’une laparo pour tumeur du côlon, en l’absence de tumeur symptomatique = pas de résection, biopsie péritonéale pour confirmer le diagnostic et orienter le patient vers un centre spécialisé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En cas de tumeur symptomatique : réaliser le geste le moins invasif = stomie d’amont, résection du primitif uniquement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Exploration de la cavité péritonéale pour décrire l’étendue de la maladie, réalisation d’un PCI</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Accord d’expert de 2007 a définit le contenu minimal du CRO descriptif d’une carcinose péritonéale. 5 points doivent impérativement apparaitre après exploration chirurgicale complète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des lésions quadrant par quadrant, avec calcul du PCI par région et total</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ou non d’une ascite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de photographies ou de vidéos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d’une atteinte de l’intestin grêle ou du mésentère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de l’atteinte de la coupole droite et de son caractère mobile ou non</a:t>
            </a:r>
          </a:p>
          <a:p>
            <a:r>
              <a:rPr lang="fr-FR" sz="1100" dirty="0">
                <a:effectLst/>
                <a:latin typeface="Calibri" panose="020F0502020204030204" pitchFamily="34" charset="0"/>
                <a:ea typeface="Calibri" panose="020F0502020204030204" pitchFamily="34" charset="0"/>
                <a:cs typeface="Times New Roman" panose="02020603050405020304" pitchFamily="18" charset="0"/>
              </a:rPr>
              <a:t>Source :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Bereder</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Classe JM,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Ducreux</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 et al. </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Expert agreement on the minimal descriptive surgical report for peritoneal cancer. J Chir (Paris) 2007;144:463</a:t>
            </a:r>
            <a:endParaRPr dirty="0"/>
          </a:p>
        </p:txBody>
      </p:sp>
    </p:spTree>
    <p:extLst>
      <p:ext uri="{BB962C8B-B14F-4D97-AF65-F5344CB8AC3E}">
        <p14:creationId xmlns:p14="http://schemas.microsoft.com/office/powerpoint/2010/main" val="1413826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Confirmation histologique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Evaluation de la résécabilité via calcul du PCI</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Limites : sous-estime souvent l’étendue des lésions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Faire bouger la table, optique 30°, trocarts sur la ligne médiane ou monotrocart SinglePort, exsufflation trocarts en place : estimation fiable du PCI et de la résécabilité, éviter dissémination pariétale de la carcinose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La coelio explo permet de limiter le taux de malades récusés par l’analyse TDM seule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données de la littérature ne permettent pas de valider les performances de la coelio explo comme équivalente à une exploration chirurgicale par laparotomie xyphopubienne (sous-estimation de l’étendue de la carcinose par la coelio explo)</a:t>
            </a:r>
          </a:p>
          <a:p>
            <a:pPr marL="1143000" lvl="2" indent="-228600" algn="just">
              <a:buFont typeface="Wingdings" panose="05000000000000000000" pitchFamily="2" charset="2"/>
              <a:buChar char=""/>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Passot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G, Dumont F,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Goéré</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Arvieux</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C,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Rousset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P,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Regimbeau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Elias D, Villeneuve L,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BIG-RENAPE Surgery Working Group.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Multicentre</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study of laparoscopic or open assessment of the peritoneal cancer index (BIG-RENAPE).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 J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Surg</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2018 May;105(6):663-667.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doi</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10.1002/bjs.10723. Epub 2018 Mar 26. PMID: 29579322.</a:t>
            </a:r>
          </a:p>
          <a:p>
            <a:pPr marL="1143000" lvl="2" indent="-228600" algn="just">
              <a:buFont typeface="Wingdings" panose="05000000000000000000" pitchFamily="2" charset="2"/>
              <a:buChar char=""/>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Nouvelles technologies </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Permettent de limiter le risque de dissémination pariétale avec métastases sur site de trocart chez des patients avec carcinose péritonéale, en particulier chez les patients ayant une carcinose non résécable qui n’auront pas de chirurgie d’exérèse de la cicatrice </a:t>
            </a:r>
          </a:p>
          <a:p>
            <a:pPr marL="742950" lvl="1" indent="-285750" algn="just">
              <a:buFont typeface="Courier New" panose="02070309020205020404" pitchFamily="49" charset="0"/>
              <a:buChar char="o"/>
            </a:pPr>
            <a:r>
              <a:rPr lang="fr-FR" sz="1100" b="1" dirty="0">
                <a:effectLst/>
                <a:latin typeface="Calibri" panose="020F0502020204030204" pitchFamily="34" charset="0"/>
                <a:ea typeface="Calibri" panose="020F0502020204030204" pitchFamily="34" charset="0"/>
                <a:cs typeface="Times New Roman" panose="02020603050405020304" pitchFamily="18" charset="0"/>
              </a:rPr>
              <a:t>Single-incision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rigid</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(SIRE</a:t>
            </a:r>
            <a:r>
              <a:rPr lang="fr-FR" sz="1100" dirty="0">
                <a:effectLst/>
                <a:latin typeface="Calibri" panose="020F0502020204030204" pitchFamily="34" charset="0"/>
                <a:ea typeface="Calibri" panose="020F0502020204030204" pitchFamily="34" charset="0"/>
                <a:cs typeface="Times New Roman" panose="02020603050405020304" pitchFamily="18" charset="0"/>
              </a:rPr>
              <a:t>) et </a:t>
            </a:r>
            <a:r>
              <a:rPr lang="fr-FR" sz="1100" b="1" dirty="0">
                <a:effectLst/>
                <a:latin typeface="Calibri" panose="020F0502020204030204" pitchFamily="34" charset="0"/>
                <a:ea typeface="Calibri" panose="020F0502020204030204" pitchFamily="34" charset="0"/>
                <a:cs typeface="Times New Roman" panose="02020603050405020304" pitchFamily="18" charset="0"/>
              </a:rPr>
              <a:t>single-incision flexible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(SIFE) </a:t>
            </a:r>
            <a:r>
              <a:rPr lang="fr-FR" sz="1100" dirty="0">
                <a:effectLst/>
                <a:latin typeface="Calibri" panose="020F0502020204030204" pitchFamily="34" charset="0"/>
                <a:ea typeface="Calibri" panose="020F0502020204030204" pitchFamily="34" charset="0"/>
                <a:cs typeface="Times New Roman" panose="02020603050405020304" pitchFamily="18" charset="0"/>
              </a:rPr>
              <a:t>: accès aux 13 régions de l’abdomen chez 83% (SIRE) et 91% des patients (SIFE)</a:t>
            </a:r>
          </a:p>
          <a:p>
            <a:pPr marL="742950" lvl="1" indent="-285750" algn="just">
              <a:buFont typeface="Courier New" panose="02070309020205020404" pitchFamily="49" charset="0"/>
              <a:buChar char="o"/>
            </a:pP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Fujinon</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intelligent chromo-</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(FICE) </a:t>
            </a:r>
            <a:r>
              <a:rPr lang="fr-FR" sz="1100" dirty="0">
                <a:effectLst/>
                <a:latin typeface="Calibri" panose="020F0502020204030204" pitchFamily="34" charset="0"/>
                <a:ea typeface="Calibri" panose="020F0502020204030204" pitchFamily="34" charset="0"/>
                <a:cs typeface="Times New Roman" panose="02020603050405020304" pitchFamily="18" charset="0"/>
              </a:rPr>
              <a:t>= technique de chromo-endoscopie virtuelle amplifiant les différences de contraste de la muqueuse permettant de mieux mettre en évidence les structures néoplasiques. Pourrait aider à la visualisation des nodules de carcinose par rapport à la SIFE seule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Injection de vert d’</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indocyanine</a:t>
            </a:r>
            <a:r>
              <a:rPr lang="fr-FR" sz="1100" dirty="0">
                <a:effectLst/>
                <a:latin typeface="Calibri" panose="020F0502020204030204" pitchFamily="34" charset="0"/>
                <a:ea typeface="Calibri" panose="020F0502020204030204" pitchFamily="34" charset="0"/>
                <a:cs typeface="Times New Roman" panose="02020603050405020304" pitchFamily="18" charset="0"/>
              </a:rPr>
              <a:t> pour détection de MPCCR par fluorescence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118183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just"/>
            <a:r>
              <a:rPr lang="fr-FR" sz="1800" b="1" dirty="0">
                <a:effectLst/>
                <a:latin typeface="Calibri" panose="020F0502020204030204" pitchFamily="34" charset="0"/>
                <a:ea typeface="Calibri" panose="020F0502020204030204" pitchFamily="34" charset="0"/>
                <a:cs typeface="Times New Roman" panose="02020603050405020304" pitchFamily="18" charset="0"/>
              </a:rPr>
              <a:t>LE PCI</a:t>
            </a: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Score de 0 à 3 pour chacune des 13 régions abdominales pour un score variant de 1 à 39</a:t>
            </a:r>
          </a:p>
          <a:p>
            <a:pPr marL="342900" lvl="0" indent="-342900" algn="just">
              <a:buFont typeface="Symbol" panose="05050102010706020507" pitchFamily="18" charset="2"/>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Permet une comparaison objective </a:t>
            </a:r>
          </a:p>
          <a:p>
            <a:pPr marL="342900" lvl="0" indent="-342900" algn="just">
              <a:buFont typeface="Symbol" panose="05050102010706020507" pitchFamily="18" charset="2"/>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Estimé après une viscérolyse complète</a:t>
            </a:r>
          </a:p>
          <a:p>
            <a:pPr marL="342900" lvl="0" indent="-342900" algn="just">
              <a:buFont typeface="Symbol" panose="05050102010706020507" pitchFamily="18" charset="2"/>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Pas de CCRS +/- CHIP en cas de PCI &gt; 17-20 car le pronostic ne semble pas amélioré par cette prise en charge par rapport à une chimiothérapie systémique seule dans ce groupe de patient</a:t>
            </a:r>
          </a:p>
          <a:p>
            <a:pPr marL="342900" lvl="0" indent="-342900" algn="just">
              <a:buFont typeface="Symbol" panose="05050102010706020507" pitchFamily="18" charset="2"/>
              <a:buChar char=""/>
            </a:pPr>
            <a:r>
              <a:rPr lang="fr-FR" sz="1800" dirty="0">
                <a:effectLst/>
                <a:latin typeface="Calibri" panose="020F0502020204030204" pitchFamily="34" charset="0"/>
                <a:ea typeface="Calibri" panose="020F0502020204030204" pitchFamily="34" charset="0"/>
                <a:cs typeface="Times New Roman" panose="02020603050405020304" pitchFamily="18" charset="0"/>
              </a:rPr>
              <a:t>Facteur de pronostic indépendant </a:t>
            </a:r>
          </a:p>
          <a:p>
            <a:pPr marL="342900" lvl="0" indent="-342900" algn="just">
              <a:buFont typeface="Symbol" panose="05050102010706020507" pitchFamily="18" charset="2"/>
              <a:buChar char=""/>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158750" indent="0" algn="just">
              <a:buNone/>
            </a:pP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algn="just"/>
            <a:r>
              <a:rPr lang="fr-FR" sz="1100" b="1" dirty="0">
                <a:effectLst/>
                <a:latin typeface="Calibri" panose="020F0502020204030204" pitchFamily="34" charset="0"/>
                <a:ea typeface="Calibri" panose="020F0502020204030204" pitchFamily="34" charset="0"/>
                <a:cs typeface="Times New Roman" panose="02020603050405020304" pitchFamily="18" charset="0"/>
              </a:rPr>
              <a:t>RESECABILITE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Doit garantir une qualité de vie post-opératoire satisfaisante</a:t>
            </a: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3 éléments conditionnent la résécabilité</a:t>
            </a:r>
            <a:r>
              <a:rPr lang="fr-FR" sz="1100" dirty="0">
                <a:effectLst/>
                <a:latin typeface="Calibri" panose="020F0502020204030204" pitchFamily="34" charset="0"/>
                <a:ea typeface="Calibri" panose="020F0502020204030204" pitchFamily="34" charset="0"/>
                <a:cs typeface="Times New Roman" panose="02020603050405020304" pitchFamily="18" charset="0"/>
              </a:rPr>
              <a:t> : l’étendue de la CP (estimée par le PCI), la faisabilité d’une cytoréduction complète CC0, l’estimation de la qualité de vie post-opératoire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Motifs pouvant CI le geste du fait d’une exérèse complète non envisageable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Envahissement transpariétal étendue de la coupole diaphragmatique = pas de résection de la totalité du diaphragme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Envahissement du pédicule hépatique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Envahissement de l’artère gastrique gauche imposant de préserver l’arcade gastro-épiploïque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Envahissement étendu du grêle avec risque de syndrome du grêle court</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Envahissement important du trigone vésical imposant la réalisation d’une cystectomie totale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&gt; 3 métastases hépatiques</a:t>
            </a:r>
          </a:p>
          <a:p>
            <a:pPr marL="0" lvl="0" indent="0" algn="just">
              <a:buFont typeface="Symbol" panose="05050102010706020507" pitchFamily="18" charset="2"/>
              <a:buNone/>
            </a:pPr>
            <a:endParaRPr lang="fr-FR"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l" rtl="0">
              <a:spcBef>
                <a:spcPts val="0"/>
              </a:spcBef>
              <a:spcAft>
                <a:spcPts val="0"/>
              </a:spcAft>
              <a:buNone/>
            </a:pPr>
            <a:endParaRPr dirty="0"/>
          </a:p>
        </p:txBody>
      </p:sp>
    </p:spTree>
    <p:extLst>
      <p:ext uri="{BB962C8B-B14F-4D97-AF65-F5344CB8AC3E}">
        <p14:creationId xmlns:p14="http://schemas.microsoft.com/office/powerpoint/2010/main" val="3466699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3ac62b445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53ac62b445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Résection différée de carcinose en cas de chirurgie initiale incomplète = facteur indépendant de mauvais pronostic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Kwiatkowski F, Sugarbaker PH, Elias D, Levine EA, De Simone M, et al. Cytoreductive surgery combined with perioperative intraperitoneal chemotherapy for the management of peritoneal carcinomatosis from colorectal cancer: a multi-institutional study. J Clin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2004;22:3284–92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Pestieau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SR, Sugarbaker PH. Treatment of primary colon cancer with peritoneal carcinomatosis: comparison of concomitant vs. delayed management.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Dis Colon Rectum 2000;43:1341–6 [discussion 1347- 1348]</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Antécédent de résection de tumeur primitive sans exérèse de carcinose synchrone augmenterait les risques de résection intestinale et de complications pendant la CHIP lors du traitement de cette carcinose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Braam</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HJ,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Boerma</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Wiezer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MJ, van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Ramshorst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B. Hyperthermic intraperitoneal chemotherapy during primary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tumour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resection limits extent of bowel resection compared to two-stage treatment.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 Surg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2013;39:988–93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Découverte de carcinose lors d’une coelio ou d’une laparo pour tumeur du côlon, en l’absence de tumeur symptomatique = pas de résection, biopsie péritonéale pour confirmer le diagnostic et orienter le patient vers un centre spécialisé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En cas de tumeur symptomatique : réaliser le geste le moins invasif = stomie d’amont, résection du primitif uniquement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Exploration de la cavité péritonéale pour décrire l’étendue de la maladie, réalisation d’un PCI</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Accord d’expert de 2007 a définit le contenu minimal du CRO descriptif d’une carcinose péritonéale. 5 points doivent impérativement apparaitre après exploration chirurgicale complète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des lésions quadrant par quadrant, avec calcul du PCI par région et total</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ou non d’une ascite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de photographies ou de vidéos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d’une atteinte de l’intestin grêle ou du mésentère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de l’atteinte de la coupole droite et de son caractère mobile ou non</a:t>
            </a:r>
          </a:p>
          <a:p>
            <a:r>
              <a:rPr lang="fr-FR" sz="1100" dirty="0">
                <a:effectLst/>
                <a:latin typeface="Calibri" panose="020F0502020204030204" pitchFamily="34" charset="0"/>
                <a:ea typeface="Calibri" panose="020F0502020204030204" pitchFamily="34" charset="0"/>
                <a:cs typeface="Times New Roman" panose="02020603050405020304" pitchFamily="18" charset="0"/>
              </a:rPr>
              <a:t>Source :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Bereder</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Classe JM,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Ducreux</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 et al. </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Expert agreement on the minimal descriptive surgical report for peritoneal cancer. J Chir (Paris) 2007;144:463</a:t>
            </a:r>
            <a:endParaRPr dirty="0"/>
          </a:p>
        </p:txBody>
      </p:sp>
    </p:spTree>
    <p:extLst>
      <p:ext uri="{BB962C8B-B14F-4D97-AF65-F5344CB8AC3E}">
        <p14:creationId xmlns:p14="http://schemas.microsoft.com/office/powerpoint/2010/main" val="481948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3ac62b445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53ac62b445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Résection différée de carcinose en cas de chirurgie initiale incomplète = facteur indépendant de mauvais pronostic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Kwiatkowski F, Sugarbaker PH, Elias D, Levine EA, De Simone M, et al. Cytoreductive surgery combined with perioperative intraperitoneal chemotherapy for the management of peritoneal carcinomatosis from colorectal cancer: a multi-institutional study. J Clin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2004;22:3284–92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Pestieau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SR, Sugarbaker PH. Treatment of primary colon cancer with peritoneal carcinomatosis: comparison of concomitant vs. delayed management.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Dis Colon Rectum 2000;43:1341–6 [discussion 1347- 1348]</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Antécédent de résection de tumeur primitive sans exérèse de carcinose synchrone augmenterait les risques de résection intestinale et de complications pendant la CHIP lors du traitement de cette carcinose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Braam</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HJ,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Boerma</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Wiezer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MJ, van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Ramshorst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B. Hyperthermic intraperitoneal chemotherapy during primary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tumour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resection limits extent of bowel resection compared to two-stage treatment.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 Surg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2013;39:988–93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Découverte de carcinose lors d’une coelio ou d’une laparo pour tumeur du côlon, en l’absence de tumeur symptomatique = pas de résection, biopsie péritonéale pour confirmer le diagnostic et orienter le patient vers un centre spécialisé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En cas de tumeur symptomatique : réaliser le geste le moins invasif = stomie d’amont, résection du primitif uniquement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Exploration de la cavité péritonéale pour décrire l’étendue de la maladie, réalisation d’un PCI</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Accord d’expert de 2007 a définit le contenu minimal du CRO descriptif d’une carcinose péritonéale. 5 points doivent impérativement apparaitre après exploration chirurgicale complète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des lésions quadrant par quadrant, avec calcul du PCI par région et total</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ou non d’une ascite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de photographies ou de vidéos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d’une atteinte de l’intestin grêle ou du mésentère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de l’atteinte de la coupole droite et de son caractère mobile ou non</a:t>
            </a:r>
          </a:p>
          <a:p>
            <a:r>
              <a:rPr lang="fr-FR" sz="1100" dirty="0">
                <a:effectLst/>
                <a:latin typeface="Calibri" panose="020F0502020204030204" pitchFamily="34" charset="0"/>
                <a:ea typeface="Calibri" panose="020F0502020204030204" pitchFamily="34" charset="0"/>
                <a:cs typeface="Times New Roman" panose="02020603050405020304" pitchFamily="18" charset="0"/>
              </a:rPr>
              <a:t>Source :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Bereder</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Classe JM,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Ducreux</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 et al. </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Expert agreement on the minimal descriptive surgical report for peritoneal cancer. J Chir (Paris) 2007;144:463</a:t>
            </a:r>
            <a:endParaRPr dirty="0"/>
          </a:p>
        </p:txBody>
      </p:sp>
    </p:spTree>
    <p:extLst>
      <p:ext uri="{BB962C8B-B14F-4D97-AF65-F5344CB8AC3E}">
        <p14:creationId xmlns:p14="http://schemas.microsoft.com/office/powerpoint/2010/main" val="2664881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Confirmation histologique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Evaluation de la résécabilité via calcul du PCI</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Limites : sous-estime souvent l’étendue des lésions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Faire bouger la table, optique 30°, trocarts sur la ligne médiane ou monotrocart SinglePort, exsufflation trocarts en place : estimation fiable du PCI et de la résécabilité, éviter dissémination pariétale de la carcinose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La coelio explo permet de limiter le taux de malades récusés par l’analyse TDM seule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données de la littérature ne permettent pas de valider les performances de la coelio explo comme équivalente à une exploration chirurgicale par laparotomie xyphopubienne (sous-estimation de l’étendue de la carcinose par la coelio explo)</a:t>
            </a:r>
          </a:p>
          <a:p>
            <a:pPr marL="1143000" lvl="2" indent="-228600" algn="just">
              <a:buFont typeface="Wingdings" panose="05000000000000000000" pitchFamily="2" charset="2"/>
              <a:buChar char=""/>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Passot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G, Dumont F,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Goéré</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Arvieux</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C,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Rousset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P,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Regimbeau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Elias D, Villeneuve L,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BIG-RENAPE Surgery Working Group.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Multicentre</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study of laparoscopic or open assessment of the peritoneal cancer index (BIG-RENAPE).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 J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Surg</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2018 May;105(6):663-667.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doi</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10.1002/bjs.10723. Epub 2018 Mar 26. PMID: 29579322.</a:t>
            </a:r>
          </a:p>
          <a:p>
            <a:pPr marL="1143000" lvl="2" indent="-228600" algn="just">
              <a:buFont typeface="Wingdings" panose="05000000000000000000" pitchFamily="2" charset="2"/>
              <a:buChar char=""/>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Nouvelles technologies </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Permettent de limiter le risque de dissémination pariétale avec métastases sur site de trocart chez des patients avec carcinose péritonéale, en particulier chez les patients ayant une carcinose non résécable qui n’auront pas de chirurgie d’exérèse de la cicatrice </a:t>
            </a:r>
          </a:p>
          <a:p>
            <a:pPr marL="742950" lvl="1" indent="-285750" algn="just">
              <a:buFont typeface="Courier New" panose="02070309020205020404" pitchFamily="49" charset="0"/>
              <a:buChar char="o"/>
            </a:pPr>
            <a:r>
              <a:rPr lang="fr-FR" sz="1100" b="1" dirty="0">
                <a:effectLst/>
                <a:latin typeface="Calibri" panose="020F0502020204030204" pitchFamily="34" charset="0"/>
                <a:ea typeface="Calibri" panose="020F0502020204030204" pitchFamily="34" charset="0"/>
                <a:cs typeface="Times New Roman" panose="02020603050405020304" pitchFamily="18" charset="0"/>
              </a:rPr>
              <a:t>Single-incision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rigid</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(SIRE</a:t>
            </a:r>
            <a:r>
              <a:rPr lang="fr-FR" sz="1100" dirty="0">
                <a:effectLst/>
                <a:latin typeface="Calibri" panose="020F0502020204030204" pitchFamily="34" charset="0"/>
                <a:ea typeface="Calibri" panose="020F0502020204030204" pitchFamily="34" charset="0"/>
                <a:cs typeface="Times New Roman" panose="02020603050405020304" pitchFamily="18" charset="0"/>
              </a:rPr>
              <a:t>) et </a:t>
            </a:r>
            <a:r>
              <a:rPr lang="fr-FR" sz="1100" b="1" dirty="0">
                <a:effectLst/>
                <a:latin typeface="Calibri" panose="020F0502020204030204" pitchFamily="34" charset="0"/>
                <a:ea typeface="Calibri" panose="020F0502020204030204" pitchFamily="34" charset="0"/>
                <a:cs typeface="Times New Roman" panose="02020603050405020304" pitchFamily="18" charset="0"/>
              </a:rPr>
              <a:t>single-incision flexible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(SIFE) </a:t>
            </a:r>
            <a:r>
              <a:rPr lang="fr-FR" sz="1100" dirty="0">
                <a:effectLst/>
                <a:latin typeface="Calibri" panose="020F0502020204030204" pitchFamily="34" charset="0"/>
                <a:ea typeface="Calibri" panose="020F0502020204030204" pitchFamily="34" charset="0"/>
                <a:cs typeface="Times New Roman" panose="02020603050405020304" pitchFamily="18" charset="0"/>
              </a:rPr>
              <a:t>: accès aux 13 régions de l’abdomen chez 83% (SIRE) et 91% des patients (SIFE)</a:t>
            </a:r>
          </a:p>
          <a:p>
            <a:pPr marL="742950" lvl="1" indent="-285750" algn="just">
              <a:buFont typeface="Courier New" panose="02070309020205020404" pitchFamily="49" charset="0"/>
              <a:buChar char="o"/>
            </a:pP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Fujinon</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intelligent chromo-</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(FICE) </a:t>
            </a:r>
            <a:r>
              <a:rPr lang="fr-FR" sz="1100" dirty="0">
                <a:effectLst/>
                <a:latin typeface="Calibri" panose="020F0502020204030204" pitchFamily="34" charset="0"/>
                <a:ea typeface="Calibri" panose="020F0502020204030204" pitchFamily="34" charset="0"/>
                <a:cs typeface="Times New Roman" panose="02020603050405020304" pitchFamily="18" charset="0"/>
              </a:rPr>
              <a:t>= technique de chromo-endoscopie virtuelle amplifiant les différences de contraste de la muqueuse permettant de mieux mettre en évidence les structures néoplasiques. Pourrait aider à la visualisation des nodules de carcinose par rapport à la SIFE seule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Injection de vert d’</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indocyanine</a:t>
            </a:r>
            <a:r>
              <a:rPr lang="fr-FR" sz="1100" dirty="0">
                <a:effectLst/>
                <a:latin typeface="Calibri" panose="020F0502020204030204" pitchFamily="34" charset="0"/>
                <a:ea typeface="Calibri" panose="020F0502020204030204" pitchFamily="34" charset="0"/>
                <a:cs typeface="Times New Roman" panose="02020603050405020304" pitchFamily="18" charset="0"/>
              </a:rPr>
              <a:t> pour détection de MPCCR par fluorescence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3808031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Confirmation histologique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Evaluation de la résécabilité via calcul du PCI</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Limites : sous-estime souvent l’étendue des lésions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Faire bouger la table, optique 30°, trocarts sur la ligne médiane ou monotrocart SinglePort, exsufflation trocarts en place : estimation fiable du PCI et de la résécabilité, éviter dissémination pariétale de la carcinose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La coelio explo permet de limiter le taux de malades récusés par l’analyse TDM seule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données de la littérature ne permettent pas de valider les performances de la coelio explo comme équivalente à une exploration chirurgicale par laparotomie xyphopubienne (sous-estimation de l’étendue de la carcinose par la coelio explo)</a:t>
            </a:r>
          </a:p>
          <a:p>
            <a:pPr marL="1143000" lvl="2" indent="-228600" algn="just">
              <a:buFont typeface="Wingdings" panose="05000000000000000000" pitchFamily="2" charset="2"/>
              <a:buChar char=""/>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Passot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G, Dumont F,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Goéré</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Arvieux</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C,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Rousset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P,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Regimbeau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Elias D, Villeneuve L,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BIG-RENAPE Surgery Working Group.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Multicentre</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study of laparoscopic or open assessment of the peritoneal cancer index (BIG-RENAPE).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 J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Surg</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2018 May;105(6):663-667.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doi</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10.1002/bjs.10723. Epub 2018 Mar 26. PMID: 29579322.</a:t>
            </a:r>
          </a:p>
          <a:p>
            <a:pPr marL="1143000" lvl="2" indent="-228600" algn="just">
              <a:buFont typeface="Wingdings" panose="05000000000000000000" pitchFamily="2" charset="2"/>
              <a:buChar char=""/>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Nouvelles technologies </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Permettent de limiter le risque de dissémination pariétale avec métastases sur site de trocart chez des patients avec carcinose péritonéale, en particulier chez les patients ayant une carcinose non résécable qui n’auront pas de chirurgie d’exérèse de la cicatrice </a:t>
            </a:r>
          </a:p>
          <a:p>
            <a:pPr marL="742950" lvl="1" indent="-285750" algn="just">
              <a:buFont typeface="Courier New" panose="02070309020205020404" pitchFamily="49" charset="0"/>
              <a:buChar char="o"/>
            </a:pPr>
            <a:r>
              <a:rPr lang="fr-FR" sz="1100" b="1" dirty="0">
                <a:effectLst/>
                <a:latin typeface="Calibri" panose="020F0502020204030204" pitchFamily="34" charset="0"/>
                <a:ea typeface="Calibri" panose="020F0502020204030204" pitchFamily="34" charset="0"/>
                <a:cs typeface="Times New Roman" panose="02020603050405020304" pitchFamily="18" charset="0"/>
              </a:rPr>
              <a:t>Single-incision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rigid</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(SIRE</a:t>
            </a:r>
            <a:r>
              <a:rPr lang="fr-FR" sz="1100" dirty="0">
                <a:effectLst/>
                <a:latin typeface="Calibri" panose="020F0502020204030204" pitchFamily="34" charset="0"/>
                <a:ea typeface="Calibri" panose="020F0502020204030204" pitchFamily="34" charset="0"/>
                <a:cs typeface="Times New Roman" panose="02020603050405020304" pitchFamily="18" charset="0"/>
              </a:rPr>
              <a:t>) et </a:t>
            </a:r>
            <a:r>
              <a:rPr lang="fr-FR" sz="1100" b="1" dirty="0">
                <a:effectLst/>
                <a:latin typeface="Calibri" panose="020F0502020204030204" pitchFamily="34" charset="0"/>
                <a:ea typeface="Calibri" panose="020F0502020204030204" pitchFamily="34" charset="0"/>
                <a:cs typeface="Times New Roman" panose="02020603050405020304" pitchFamily="18" charset="0"/>
              </a:rPr>
              <a:t>single-incision flexible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(SIFE) </a:t>
            </a:r>
            <a:r>
              <a:rPr lang="fr-FR" sz="1100" dirty="0">
                <a:effectLst/>
                <a:latin typeface="Calibri" panose="020F0502020204030204" pitchFamily="34" charset="0"/>
                <a:ea typeface="Calibri" panose="020F0502020204030204" pitchFamily="34" charset="0"/>
                <a:cs typeface="Times New Roman" panose="02020603050405020304" pitchFamily="18" charset="0"/>
              </a:rPr>
              <a:t>: accès aux 13 régions de l’abdomen chez 83% (SIRE) et 91% des patients (SIFE)</a:t>
            </a:r>
          </a:p>
          <a:p>
            <a:pPr marL="742950" lvl="1" indent="-285750" algn="just">
              <a:buFont typeface="Courier New" panose="02070309020205020404" pitchFamily="49" charset="0"/>
              <a:buChar char="o"/>
            </a:pP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Fujinon</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intelligent chromo-</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(FICE) </a:t>
            </a:r>
            <a:r>
              <a:rPr lang="fr-FR" sz="1100" dirty="0">
                <a:effectLst/>
                <a:latin typeface="Calibri" panose="020F0502020204030204" pitchFamily="34" charset="0"/>
                <a:ea typeface="Calibri" panose="020F0502020204030204" pitchFamily="34" charset="0"/>
                <a:cs typeface="Times New Roman" panose="02020603050405020304" pitchFamily="18" charset="0"/>
              </a:rPr>
              <a:t>= technique de chromo-endoscopie virtuelle amplifiant les différences de contraste de la muqueuse permettant de mieux mettre en évidence les structures néoplasiques. Pourrait aider à la visualisation des nodules de carcinose par rapport à la SIFE seule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Injection de vert d’</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indocyanine</a:t>
            </a:r>
            <a:r>
              <a:rPr lang="fr-FR" sz="1100" dirty="0">
                <a:effectLst/>
                <a:latin typeface="Calibri" panose="020F0502020204030204" pitchFamily="34" charset="0"/>
                <a:ea typeface="Calibri" panose="020F0502020204030204" pitchFamily="34" charset="0"/>
                <a:cs typeface="Times New Roman" panose="02020603050405020304" pitchFamily="18" charset="0"/>
              </a:rPr>
              <a:t> pour détection de MPCCR par fluorescence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478621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Confirmation histologique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Evaluation de la résécabilité via calcul du PCI</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Limites : sous-estime souvent l’étendue des lésions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Faire bouger la table, optique 30°, trocarts sur la ligne médiane ou monotrocart SinglePort, exsufflation trocarts en place : estimation fiable du PCI et de la résécabilité, éviter dissémination pariétale de la carcinose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La coelio explo permet de limiter le taux de malades récusés par l’analyse TDM seule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Les données de la littérature ne permettent pas de valider les performances de la coelio explo comme équivalente à une exploration chirurgicale par laparotomie xyphopubienne (sous-estimation de l’étendue de la carcinose par la coelio explo)</a:t>
            </a:r>
          </a:p>
          <a:p>
            <a:pPr marL="1143000" lvl="2" indent="-228600" algn="just">
              <a:buFont typeface="Wingdings" panose="05000000000000000000" pitchFamily="2" charset="2"/>
              <a:buChar char=""/>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Passot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G, Dumont F,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Goéré</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Arvieux</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C,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Rousset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P,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Regimbeau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Elias D, Villeneuve L,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BIG-RENAPE Surgery Working Group.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Multicentre</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study of laparoscopic or open assessment of the peritoneal cancer index (BIG-RENAPE).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 J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Surg</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2018 May;105(6):663-667.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doi</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10.1002/bjs.10723. Epub 2018 Mar 26. PMID: 29579322.</a:t>
            </a:r>
          </a:p>
          <a:p>
            <a:pPr marL="1143000" lvl="2" indent="-228600" algn="just">
              <a:buFont typeface="Wingdings" panose="05000000000000000000" pitchFamily="2" charset="2"/>
              <a:buChar char=""/>
            </a:pP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Nouvelles technologies </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Permettent de limiter le risque de dissémination pariétale avec métastases sur site de trocart chez des patients avec carcinose péritonéale, en particulier chez les patients ayant une carcinose non résécable qui n’auront pas de chirurgie d’exérèse de la cicatrice </a:t>
            </a:r>
          </a:p>
          <a:p>
            <a:pPr marL="742950" lvl="1" indent="-285750" algn="just">
              <a:buFont typeface="Courier New" panose="02070309020205020404" pitchFamily="49" charset="0"/>
              <a:buChar char="o"/>
            </a:pPr>
            <a:r>
              <a:rPr lang="fr-FR" sz="1100" b="1" dirty="0">
                <a:effectLst/>
                <a:latin typeface="Calibri" panose="020F0502020204030204" pitchFamily="34" charset="0"/>
                <a:ea typeface="Calibri" panose="020F0502020204030204" pitchFamily="34" charset="0"/>
                <a:cs typeface="Times New Roman" panose="02020603050405020304" pitchFamily="18" charset="0"/>
              </a:rPr>
              <a:t>Single-incision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rigid</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(SIRE</a:t>
            </a:r>
            <a:r>
              <a:rPr lang="fr-FR" sz="1100" dirty="0">
                <a:effectLst/>
                <a:latin typeface="Calibri" panose="020F0502020204030204" pitchFamily="34" charset="0"/>
                <a:ea typeface="Calibri" panose="020F0502020204030204" pitchFamily="34" charset="0"/>
                <a:cs typeface="Times New Roman" panose="02020603050405020304" pitchFamily="18" charset="0"/>
              </a:rPr>
              <a:t>) et </a:t>
            </a:r>
            <a:r>
              <a:rPr lang="fr-FR" sz="1100" b="1" dirty="0">
                <a:effectLst/>
                <a:latin typeface="Calibri" panose="020F0502020204030204" pitchFamily="34" charset="0"/>
                <a:ea typeface="Calibri" panose="020F0502020204030204" pitchFamily="34" charset="0"/>
                <a:cs typeface="Times New Roman" panose="02020603050405020304" pitchFamily="18" charset="0"/>
              </a:rPr>
              <a:t>single-incision flexible </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(SIFE) </a:t>
            </a:r>
            <a:r>
              <a:rPr lang="fr-FR" sz="1100" dirty="0">
                <a:effectLst/>
                <a:latin typeface="Calibri" panose="020F0502020204030204" pitchFamily="34" charset="0"/>
                <a:ea typeface="Calibri" panose="020F0502020204030204" pitchFamily="34" charset="0"/>
                <a:cs typeface="Times New Roman" panose="02020603050405020304" pitchFamily="18" charset="0"/>
              </a:rPr>
              <a:t>: accès aux 13 régions de l’abdomen chez 83% (SIRE) et 91% des patients (SIFE)</a:t>
            </a:r>
          </a:p>
          <a:p>
            <a:pPr marL="742950" lvl="1" indent="-285750" algn="just">
              <a:buFont typeface="Courier New" panose="02070309020205020404" pitchFamily="49" charset="0"/>
              <a:buChar char="o"/>
            </a:pP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Fujinon</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intelligent chromo-</a:t>
            </a:r>
            <a:r>
              <a:rPr lang="fr-FR" sz="1100" b="1" dirty="0" err="1">
                <a:effectLst/>
                <a:latin typeface="Calibri" panose="020F0502020204030204" pitchFamily="34" charset="0"/>
                <a:ea typeface="Calibri" panose="020F0502020204030204" pitchFamily="34" charset="0"/>
                <a:cs typeface="Times New Roman" panose="02020603050405020304" pitchFamily="18" charset="0"/>
              </a:rPr>
              <a:t>endoscopy</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(FICE) </a:t>
            </a:r>
            <a:r>
              <a:rPr lang="fr-FR" sz="1100" dirty="0">
                <a:effectLst/>
                <a:latin typeface="Calibri" panose="020F0502020204030204" pitchFamily="34" charset="0"/>
                <a:ea typeface="Calibri" panose="020F0502020204030204" pitchFamily="34" charset="0"/>
                <a:cs typeface="Times New Roman" panose="02020603050405020304" pitchFamily="18" charset="0"/>
              </a:rPr>
              <a:t>= technique de chromo-endoscopie virtuelle amplifiant les différences de contraste de la muqueuse permettant de mieux mettre en évidence les structures néoplasiques. Pourrait aider à la visualisation des nodules de carcinose par rapport à la SIFE seule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Injection de vert d’</a:t>
            </a:r>
            <a:r>
              <a:rPr lang="fr-FR" sz="1100" dirty="0" err="1">
                <a:effectLst/>
                <a:latin typeface="Calibri" panose="020F0502020204030204" pitchFamily="34" charset="0"/>
                <a:ea typeface="Calibri" panose="020F0502020204030204" pitchFamily="34" charset="0"/>
                <a:cs typeface="Times New Roman" panose="02020603050405020304" pitchFamily="18" charset="0"/>
              </a:rPr>
              <a:t>indocyanine</a:t>
            </a:r>
            <a:r>
              <a:rPr lang="fr-FR" sz="1100" dirty="0">
                <a:effectLst/>
                <a:latin typeface="Calibri" panose="020F0502020204030204" pitchFamily="34" charset="0"/>
                <a:ea typeface="Calibri" panose="020F0502020204030204" pitchFamily="34" charset="0"/>
                <a:cs typeface="Times New Roman" panose="02020603050405020304" pitchFamily="18" charset="0"/>
              </a:rPr>
              <a:t> pour détection de MPCCR par fluorescence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2406672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just">
              <a:buNone/>
            </a:pPr>
            <a:r>
              <a:rPr lang="fr-FR" sz="1100" b="1" dirty="0">
                <a:effectLst/>
                <a:latin typeface="Calibri" panose="020F0502020204030204" pitchFamily="34" charset="0"/>
                <a:ea typeface="Calibri" panose="020F0502020204030204" pitchFamily="34" charset="0"/>
                <a:cs typeface="Times New Roman" panose="02020603050405020304" pitchFamily="18" charset="0"/>
              </a:rPr>
              <a:t>CYTORECUTION CHIRURGICALE COMPLETE</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Viscérolyse et mobilisation complète du foie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Péritonectomie ou thermofulguration de lésions péritonéales superficielles (bistouri électrique mode section très forte puissance 90-100, refroidissement immédiat au sérum phy si utilisation sur séreuse d’organes creux)</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Exérèse commence par la région qui pose le plus de difficultés technique / de doute quant à sa résécabilité, et ainsi de suite en décroissance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Omentectomie totale au ras de la grande courbure systématique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Résection des anses intestinales infiltrées en profondeur, atteintes superficielles traitées par électrofulguration élective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En cas de tumeur colorectale toujours en place, chirurgie de résection carcinologique identique à celle réalisée en l’absence de carcinose péritonéale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Appendicectomie systématique en cas de conservation du caecum</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Anastomoses digestives réalisées avant ou après le bain de chimiothérapie selon les écoles et les protocoles de CHIP</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En règle générale 3 drains : 1 pelvien et 2 sous les coupoles</a:t>
            </a: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Classification de la qualité de la résection en fin d’intervention : </a:t>
            </a:r>
          </a:p>
          <a:p>
            <a:pPr marL="742950" lvl="1" indent="-285750" algn="just">
              <a:buFont typeface="Courier New" panose="02070309020205020404" pitchFamily="49" charset="0"/>
              <a:buChar char="o"/>
            </a:pPr>
            <a:r>
              <a:rPr lang="fr-FR" sz="1100" b="1" dirty="0">
                <a:effectLst/>
                <a:latin typeface="Calibri" panose="020F0502020204030204" pitchFamily="34" charset="0"/>
                <a:ea typeface="Calibri" panose="020F0502020204030204" pitchFamily="34" charset="0"/>
                <a:cs typeface="Times New Roman" panose="02020603050405020304" pitchFamily="18" charset="0"/>
              </a:rPr>
              <a:t>CC0 = pas de résidu tumoral macroscopique</a:t>
            </a:r>
          </a:p>
          <a:p>
            <a:pPr marL="742950" lvl="1" indent="-285750" algn="just">
              <a:buFont typeface="Courier New" panose="02070309020205020404" pitchFamily="49" charset="0"/>
              <a:buChar char="o"/>
            </a:pPr>
            <a:r>
              <a:rPr lang="fr-FR" sz="1100" b="1" dirty="0">
                <a:effectLst/>
                <a:latin typeface="Calibri" panose="020F0502020204030204" pitchFamily="34" charset="0"/>
                <a:ea typeface="Calibri" panose="020F0502020204030204" pitchFamily="34" charset="0"/>
                <a:cs typeface="Times New Roman" panose="02020603050405020304" pitchFamily="18" charset="0"/>
              </a:rPr>
              <a:t>CC1 = résidu tumoral </a:t>
            </a:r>
            <a:r>
              <a:rPr lang="fr-FR" sz="1100" b="1" dirty="0">
                <a:effectLst/>
                <a:latin typeface="Calibri" panose="020F0502020204030204" pitchFamily="34" charset="0"/>
                <a:ea typeface="Calibri" panose="020F0502020204030204" pitchFamily="34" charset="0"/>
                <a:cs typeface="Calibri" panose="020F0502020204030204" pitchFamily="34" charset="0"/>
              </a:rPr>
              <a:t>≤ 2,5 mm</a:t>
            </a: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fr-FR" sz="1100" b="1" dirty="0">
                <a:effectLst/>
                <a:latin typeface="Calibri" panose="020F0502020204030204" pitchFamily="34" charset="0"/>
                <a:ea typeface="Calibri" panose="020F0502020204030204" pitchFamily="34" charset="0"/>
                <a:cs typeface="Times New Roman" panose="02020603050405020304" pitchFamily="18" charset="0"/>
              </a:rPr>
              <a:t>CC2 = résidu tumoral 2,5 mm – 2,5 cm</a:t>
            </a:r>
          </a:p>
          <a:p>
            <a:pPr marL="742950" lvl="1" indent="-285750" algn="just">
              <a:buFont typeface="Courier New" panose="02070309020205020404" pitchFamily="49" charset="0"/>
              <a:buChar char="o"/>
            </a:pPr>
            <a:r>
              <a:rPr lang="fr-FR" sz="1100" b="1" dirty="0">
                <a:effectLst/>
                <a:latin typeface="Calibri" panose="020F0502020204030204" pitchFamily="34" charset="0"/>
                <a:ea typeface="Calibri" panose="020F0502020204030204" pitchFamily="34" charset="0"/>
                <a:cs typeface="Times New Roman" panose="02020603050405020304" pitchFamily="18" charset="0"/>
              </a:rPr>
              <a:t>CC3 = résidu tumoral </a:t>
            </a:r>
            <a:r>
              <a:rPr lang="fr-FR" sz="1100" b="1" dirty="0">
                <a:effectLst/>
                <a:latin typeface="Calibri" panose="020F0502020204030204" pitchFamily="34" charset="0"/>
                <a:ea typeface="Calibri" panose="020F0502020204030204" pitchFamily="34" charset="0"/>
                <a:cs typeface="Calibri" panose="020F0502020204030204" pitchFamily="34" charset="0"/>
              </a:rPr>
              <a:t>≥</a:t>
            </a:r>
            <a:r>
              <a:rPr lang="fr-FR" sz="1100" b="1" dirty="0">
                <a:effectLst/>
                <a:latin typeface="Calibri" panose="020F0502020204030204" pitchFamily="34" charset="0"/>
                <a:ea typeface="Calibri" panose="020F0502020204030204" pitchFamily="34" charset="0"/>
                <a:cs typeface="Times New Roman" panose="02020603050405020304" pitchFamily="18" charset="0"/>
              </a:rPr>
              <a:t> 2,5 cm </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635986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Chimiothérapie intra-péritonéale (IP), principales techniques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Chimiothérapie intra-péritonéale post-opératoire immédiate (CIPPI) = administrée pendant les 5 premiers jours post-opératoire en utilisant les drains laissés en place en per-op. Progressivement abandonnée (augmentation de la morbidité sans bénéfice prouvé)</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Chimiothérapie néoadjuvante systémique et intra-péritonéale (NIPS) = administration via chambre implantable et cathéter intrapéritonéal + chimiothérapie systémique = amélioration des survies chez patients pris en charge pour carcinoses ovariennes, gastriques, mésothéliomes, très peu évalué pour les MPCCR</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Chimiothérapie hyperthermique intrapéritonéale (CHIP)</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Chimiothérapie intrapéritonéale pressurisée par aérosols (PIPAC) = nébulisation de chimiothérapie au cours d’une coelio, avec administration sous forme d’aérosols via une micropompe placée dans les trocarts. Favorise la bonne distribution spatiale de la drogue et l’hyperpression de CO2 à 12 mmHg favorise la pénétration intra-tumorale du cytotoxique</a:t>
            </a:r>
          </a:p>
          <a:p>
            <a:pPr marL="158750" indent="0" algn="just">
              <a:buNone/>
            </a:pP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p>
            <a:pPr marL="158750" indent="0" algn="just">
              <a:buNone/>
            </a:pPr>
            <a:endParaRPr lang="fr-FR" sz="1100" b="1" dirty="0">
              <a:effectLst/>
              <a:latin typeface="Calibri" panose="020F0502020204030204" pitchFamily="34" charset="0"/>
              <a:ea typeface="Calibri" panose="020F0502020204030204" pitchFamily="34" charset="0"/>
              <a:cs typeface="Times New Roman" panose="02020603050405020304" pitchFamily="18" charset="0"/>
            </a:endParaRPr>
          </a:p>
          <a:p>
            <a:pPr marL="158750" indent="0" algn="just">
              <a:buNone/>
            </a:pPr>
            <a:r>
              <a:rPr lang="fr-FR" sz="1100" b="1" dirty="0">
                <a:effectLst/>
                <a:latin typeface="Calibri" panose="020F0502020204030204" pitchFamily="34" charset="0"/>
                <a:ea typeface="Calibri" panose="020F0502020204030204" pitchFamily="34" charset="0"/>
                <a:cs typeface="Times New Roman" panose="02020603050405020304" pitchFamily="18" charset="0"/>
              </a:rPr>
              <a:t>CHIP</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Association des effets de la chimiothérapie à ceux de l’hyperthermie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Augmentation de la pénétration de la chimiothérapie dans les tissus par l’hyperthermie et potentialisation de ses effets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Fonctionne sur une maladie résiduelle millimétrique ou inframillimétrique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Immédiatement après la chirurgie de cytoréduction avant que les éventuels implants tumoraux ne se retrouvent piégés dans la fibrose post-opératoire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Pas de consensus actuel sur la technique de réalisation de la CHIP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Technique à ventre ouvert avec colisée : 2 tubulures d’entrée (une dans HCD et main de l’opérateur) et 2 tubulures de sortie (HCG et pelvis), chronomètre lancé une fois la température atteinte en intra-péritonéal</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Technique à ventre fermé : fermeture de la laparotomie avec mise en place de drains qui resterons en place en post-opératoire (2 drains d’entrée sous-diaphragmatiques, 3 drains de sortie – 2 pelviens, 1 au contact de la racine du mésentère). Au terme de la CHIP, perfusât évacué par les drains par simple gravité. Les drains de CHIP sont retirés sauf l’inflow droit qui est laissé en place 24-48h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Fermeture cutanée exclusive étanche possible pour réalisation des anastomoses en post-CHIP et révision péritonéale avant fermeture définitive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Nature de la CHIP : non standardisé, variant d’un centre à l’autre. Volume perfusé indexé sur la surface corporelle. 2 protocoles principaux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OXALIPLATINE 360mg/m² (ventre ouvert) ou 460mg/m² (ventre fermé) avec ou sans irinotécan (100-200 mg/m²) par voie IV associé ou non à du LV5FU pour 30 minutes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MITOMYCINE C 30-50mg/m² avec ou sans cisplatine (50-100mg/m²) pour 45-120 minutes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Protocoles à base d’OXALIPLATINE 30 minutes abandonnés en France depuis les résultats de PRODIGE 7</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Janvier 2020 : protocoles édités par les membres de RENAPE</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1207446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Prise en charge combinée CCRS + CHIP = standard de prise en charge de la carcinose péritonéale d’origine colorectale depuis les années 2000 permettant une amélioration de la survie à plus de 40 mois contre 16 mois pour une chimiothérapie systémique exclusive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Standard de prise en charge remise en cause par les résultats de l’étude randomisée </a:t>
            </a:r>
            <a:r>
              <a:rPr lang="fr-FR" sz="1100" b="1" dirty="0">
                <a:effectLst/>
                <a:latin typeface="Calibri" panose="020F0502020204030204" pitchFamily="34" charset="0"/>
                <a:ea typeface="Calibri" panose="020F0502020204030204" pitchFamily="34" charset="0"/>
                <a:cs typeface="Times New Roman" panose="02020603050405020304" pitchFamily="18" charset="0"/>
              </a:rPr>
              <a:t>PRODIGE 7</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Etude randomisée multicentrique française = pas de différence en termes de survie globale entre patients traités par CCRS + CHIP à l’oxaliplatine forte dose et courte durée (460mg/m² pendant 30 minutes avec 5-FU par voie IV concomitant) et patients pris en charge par CCRS seule </a:t>
            </a:r>
            <a:r>
              <a:rPr lang="fr-FR" sz="1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fr-FR" sz="1100" dirty="0">
                <a:effectLst/>
                <a:latin typeface="Calibri" panose="020F0502020204030204" pitchFamily="34" charset="0"/>
                <a:ea typeface="Calibri" panose="020F0502020204030204" pitchFamily="34" charset="0"/>
                <a:cs typeface="Times New Roman" panose="02020603050405020304" pitchFamily="18" charset="0"/>
              </a:rPr>
              <a:t> 41,7 mois contre 41,2 mois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Taux de complication </a:t>
            </a:r>
            <a:r>
              <a:rPr lang="fr-FR" sz="1100" dirty="0">
                <a:effectLst/>
                <a:latin typeface="Calibri" panose="020F0502020204030204" pitchFamily="34" charset="0"/>
                <a:ea typeface="Calibri" panose="020F0502020204030204" pitchFamily="34" charset="0"/>
                <a:cs typeface="Calibri" panose="020F0502020204030204" pitchFamily="34" charset="0"/>
              </a:rPr>
              <a:t>≥</a:t>
            </a:r>
            <a:r>
              <a:rPr lang="fr-FR" sz="1100" dirty="0">
                <a:effectLst/>
                <a:latin typeface="Calibri" panose="020F0502020204030204" pitchFamily="34" charset="0"/>
                <a:ea typeface="Calibri" panose="020F0502020204030204" pitchFamily="34" charset="0"/>
                <a:cs typeface="Times New Roman" panose="02020603050405020304" pitchFamily="18" charset="0"/>
              </a:rPr>
              <a:t> grade 3 à 60 jours étaient supérieurs dans le bras CHIP que dans le bras CCRS seule (24,1% contre 13,6, p = 0,03)</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Néanmoins : survie supérieure à celle attendue dans le bras sans CHIP, avec une qualité d’exérèse importante (90% des patients avaient une cytoréduction complète avec résidu &lt; 1mm) = valide le bénéfice de la résection complète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CHIP peut se justifier dans certaines indications sans fort niveau de preuve actuellement. Actuellement la drogue utilisée est la mitomycine c.</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Essai en cours actuellement en Espagne comparant CCRS seule vs. CCRS + mitomycine C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Réunion d’expert novembre 2018 concernant le traitement des patients ayant des MPCCR =</a:t>
            </a:r>
          </a:p>
          <a:p>
            <a:pPr marL="1143000" lvl="2" indent="-228600" algn="just">
              <a:buFont typeface="Wingdings" panose="05000000000000000000" pitchFamily="2"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Acis auprès d’une RCP de recours</a:t>
            </a:r>
          </a:p>
          <a:p>
            <a:pPr marL="1143000" lvl="2" indent="-228600" algn="just">
              <a:buFont typeface="Wingdings" panose="05000000000000000000" pitchFamily="2"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CCRS radicale par laparotomie xyphopubienne</a:t>
            </a:r>
          </a:p>
          <a:p>
            <a:r>
              <a:rPr lang="fr-FR" sz="1100" dirty="0">
                <a:effectLst/>
                <a:latin typeface="Calibri" panose="020F0502020204030204" pitchFamily="34" charset="0"/>
                <a:ea typeface="Calibri" panose="020F0502020204030204" pitchFamily="34" charset="0"/>
                <a:cs typeface="Times New Roman" panose="02020603050405020304" pitchFamily="18" charset="0"/>
              </a:rPr>
              <a:t>CHIP à la Mitomycine C peut être proposée par une équipe experte si la morbidité attendue est raisonnable </a:t>
            </a:r>
            <a:r>
              <a:rPr lang="fr-FR" sz="1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fr-FR" sz="1100" dirty="0">
                <a:effectLst/>
                <a:latin typeface="Calibri" panose="020F0502020204030204" pitchFamily="34" charset="0"/>
                <a:ea typeface="Calibri" panose="020F0502020204030204" pitchFamily="34" charset="0"/>
                <a:cs typeface="Times New Roman" panose="02020603050405020304" pitchFamily="18" charset="0"/>
              </a:rPr>
              <a:t> Peut se justifier dans certaines indications : MPCCR mucineuses, seconde cytoréduction, MPCCR résistante à la chimiothérapie intraveineuse ou au contraire avec une très bonne réponse</a:t>
            </a:r>
            <a:endParaRPr dirty="0"/>
          </a:p>
        </p:txBody>
      </p:sp>
    </p:spTree>
    <p:extLst>
      <p:ext uri="{BB962C8B-B14F-4D97-AF65-F5344CB8AC3E}">
        <p14:creationId xmlns:p14="http://schemas.microsoft.com/office/powerpoint/2010/main" val="40333724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70a131ff5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70a131ff5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Prise en charge combinée CCRS + CHIP = standard de prise en charge de la carcinose péritonéale d’origine colorectale depuis les années 2000 permettant une amélioration de la survie à plus de 40 mois contre 16 mois pour une chimiothérapie systémique exclusive</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Standard de prise en charge remise en cause par les résultats de l’étude randomisée </a:t>
            </a:r>
            <a:r>
              <a:rPr lang="fr-FR" sz="1100" b="1" dirty="0">
                <a:effectLst/>
                <a:latin typeface="Calibri" panose="020F0502020204030204" pitchFamily="34" charset="0"/>
                <a:ea typeface="Calibri" panose="020F0502020204030204" pitchFamily="34" charset="0"/>
                <a:cs typeface="Times New Roman" panose="02020603050405020304" pitchFamily="18" charset="0"/>
              </a:rPr>
              <a:t>PRODIGE 7</a:t>
            </a:r>
            <a:r>
              <a:rPr lang="fr-FR" sz="1100" dirty="0">
                <a:effectLst/>
                <a:latin typeface="Calibri" panose="020F0502020204030204" pitchFamily="34" charset="0"/>
                <a:ea typeface="Calibri" panose="020F0502020204030204" pitchFamily="34" charset="0"/>
                <a:cs typeface="Times New Roman" panose="02020603050405020304" pitchFamily="18" charset="0"/>
              </a:rPr>
              <a:t>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Etude randomisée multicentrique française = pas de différence en termes de survie globale entre patients traités par CCRS + CHIP à l’oxaliplatine forte dose et courte durée (460mg/m² pendant 30 minutes avec 5-FU par voie IV concomitant) et patients pris en charge par CCRS seule </a:t>
            </a:r>
            <a:r>
              <a:rPr lang="fr-FR" sz="1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fr-FR" sz="1100" dirty="0">
                <a:effectLst/>
                <a:latin typeface="Calibri" panose="020F0502020204030204" pitchFamily="34" charset="0"/>
                <a:ea typeface="Calibri" panose="020F0502020204030204" pitchFamily="34" charset="0"/>
                <a:cs typeface="Times New Roman" panose="02020603050405020304" pitchFamily="18" charset="0"/>
              </a:rPr>
              <a:t> 41,7 mois contre 41,2 mois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Taux de complication </a:t>
            </a:r>
            <a:r>
              <a:rPr lang="fr-FR" sz="1100" dirty="0">
                <a:effectLst/>
                <a:latin typeface="Calibri" panose="020F0502020204030204" pitchFamily="34" charset="0"/>
                <a:ea typeface="Calibri" panose="020F0502020204030204" pitchFamily="34" charset="0"/>
                <a:cs typeface="Calibri" panose="020F0502020204030204" pitchFamily="34" charset="0"/>
              </a:rPr>
              <a:t>≥</a:t>
            </a:r>
            <a:r>
              <a:rPr lang="fr-FR" sz="1100" dirty="0">
                <a:effectLst/>
                <a:latin typeface="Calibri" panose="020F0502020204030204" pitchFamily="34" charset="0"/>
                <a:ea typeface="Calibri" panose="020F0502020204030204" pitchFamily="34" charset="0"/>
                <a:cs typeface="Times New Roman" panose="02020603050405020304" pitchFamily="18" charset="0"/>
              </a:rPr>
              <a:t> grade 3 à 60 jours étaient supérieurs dans le bras CHIP que dans le bras CCRS seule (24,1% contre 13,6, p = 0,03)</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Néanmoins : survie supérieure à celle attendue dans le bras sans CHIP, avec une qualité d’exérèse importante (90% des patients avaient une cytoréduction complète avec résidu &lt; 1mm) = valide le bénéfice de la résection complète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CHIP peut se justifier dans certaines indications sans fort niveau de preuve actuellement. Actuellement la drogue utilisée est la mitomycine c.</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Essai en cours actuellement en Espagne comparant CCRS seule vs. CCRS + mitomycine C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Réunion d’expert novembre 2018 concernant le traitement des patients ayant des MPCCR =</a:t>
            </a:r>
          </a:p>
          <a:p>
            <a:pPr marL="1143000" lvl="2" indent="-228600" algn="just">
              <a:buFont typeface="Wingdings" panose="05000000000000000000" pitchFamily="2"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Acis auprès d’une RCP de recours</a:t>
            </a:r>
          </a:p>
          <a:p>
            <a:pPr marL="1143000" lvl="2" indent="-228600" algn="just">
              <a:buFont typeface="Wingdings" panose="05000000000000000000" pitchFamily="2"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CCRS radicale par laparotomie xyphopubienne</a:t>
            </a:r>
          </a:p>
          <a:p>
            <a:r>
              <a:rPr lang="fr-FR" sz="1100" dirty="0">
                <a:effectLst/>
                <a:latin typeface="Calibri" panose="020F0502020204030204" pitchFamily="34" charset="0"/>
                <a:ea typeface="Calibri" panose="020F0502020204030204" pitchFamily="34" charset="0"/>
                <a:cs typeface="Times New Roman" panose="02020603050405020304" pitchFamily="18" charset="0"/>
              </a:rPr>
              <a:t>CHIP à la Mitomycine C peut être proposée par une équipe experte si la morbidité attendue est raisonnable </a:t>
            </a:r>
            <a:r>
              <a:rPr lang="fr-FR" sz="1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fr-FR" sz="1100" dirty="0">
                <a:effectLst/>
                <a:latin typeface="Calibri" panose="020F0502020204030204" pitchFamily="34" charset="0"/>
                <a:ea typeface="Calibri" panose="020F0502020204030204" pitchFamily="34" charset="0"/>
                <a:cs typeface="Times New Roman" panose="02020603050405020304" pitchFamily="18" charset="0"/>
              </a:rPr>
              <a:t> Peut se justifier dans certaines indications : MPCCR mucineuses, seconde cytoréduction, MPCCR résistante à la chimiothérapie intraveineuse ou au contraire avec une très bonne réponse</a:t>
            </a:r>
            <a:endParaRPr dirty="0"/>
          </a:p>
        </p:txBody>
      </p:sp>
    </p:spTree>
    <p:extLst>
      <p:ext uri="{BB962C8B-B14F-4D97-AF65-F5344CB8AC3E}">
        <p14:creationId xmlns:p14="http://schemas.microsoft.com/office/powerpoint/2010/main" val="7572759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3ac62b445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53ac62b445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Résection différée de carcinose en cas de chirurgie initiale incomplète = facteur indépendant de mauvais pronostic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Glehen</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O, Kwiatkowski F, Sugarbaker PH, Elias D, Levine EA, De Simone M, et al. Cytoreductive surgery combined with perioperative intraperitoneal chemotherapy for the management of peritoneal carcinomatosis from colorectal cancer: a multi-institutional study. J Clin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2004;22:3284–92</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Pestieau</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SR, Sugarbaker PH. Treatment of primary colon cancer with peritoneal carcinomatosis: comparison of concomitant vs. delayed management. </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Dis Colon Rectum 2000;43:1341–6 [discussion 1347- 1348]</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b="1" dirty="0">
                <a:effectLst/>
                <a:latin typeface="Calibri" panose="020F0502020204030204" pitchFamily="34" charset="0"/>
                <a:ea typeface="Calibri" panose="020F0502020204030204" pitchFamily="34" charset="0"/>
                <a:cs typeface="Times New Roman" panose="02020603050405020304" pitchFamily="18" charset="0"/>
              </a:rPr>
              <a:t>Antécédent de résection de tumeur primitive sans exérèse de carcinose synchrone augmenterait les risques de résection intestinale et de complications pendant la CHIP lors du traitement de cette carcinose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lvl="1" indent="-285750" algn="just">
              <a:buFont typeface="Courier New" panose="02070309020205020404" pitchFamily="49" charset="0"/>
              <a:buChar char="o"/>
            </a:pP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Braam</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HJ,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Boerma</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D,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Wiezer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MJ, van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Ramshorst</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B. Hyperthermic intraperitoneal chemotherapy during primary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tumour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resection limits extent of bowel resection compared to two-stage treatment. </a:t>
            </a:r>
            <a:r>
              <a:rPr lang="en-US"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Eur</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 Surg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Oncol</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2013;39:988–93</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Découverte de carcinose lors d’une coelio ou d’une laparo pour tumeur du côlon, en l’absence de tumeur symptomatique = pas de résection, biopsie péritonéale pour confirmer le diagnostic et orienter le patient vers un centre spécialisé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En cas de tumeur symptomatique : réaliser le geste le moins invasif = stomie d’amont, résection du primitif uniquement </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Exploration de la cavité péritonéale pour décrire l’étendue de la maladie, réalisation d’un PCI</a:t>
            </a:r>
          </a:p>
          <a:p>
            <a:pPr marL="342900" lvl="0" indent="-342900" algn="just">
              <a:buFont typeface="Symbol" panose="05050102010706020507" pitchFamily="18" charset="2"/>
              <a:buChar char=""/>
            </a:pPr>
            <a:r>
              <a:rPr lang="fr-FR" sz="1100" dirty="0">
                <a:effectLst/>
                <a:latin typeface="Calibri" panose="020F0502020204030204" pitchFamily="34" charset="0"/>
                <a:ea typeface="Calibri" panose="020F0502020204030204" pitchFamily="34" charset="0"/>
                <a:cs typeface="Times New Roman" panose="02020603050405020304" pitchFamily="18" charset="0"/>
              </a:rPr>
              <a:t>Accord d’expert de 2007 a définit le contenu minimal du CRO descriptif d’une carcinose péritonéale. 5 points doivent impérativement apparaitre après exploration chirurgicale complète : </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des lésions quadrant par quadrant, avec calcul du PCI par région et total</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ou non d’une ascite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Présence de photographies ou de vidéos</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d’une atteinte de l’intestin grêle ou du mésentère</a:t>
            </a:r>
          </a:p>
          <a:p>
            <a:pPr marL="742950" lvl="1" indent="-285750" algn="just">
              <a:buFont typeface="Courier New" panose="02070309020205020404" pitchFamily="49" charset="0"/>
              <a:buChar char="o"/>
            </a:pPr>
            <a:r>
              <a:rPr lang="fr-FR" sz="1100" dirty="0">
                <a:effectLst/>
                <a:latin typeface="Calibri" panose="020F0502020204030204" pitchFamily="34" charset="0"/>
                <a:ea typeface="Calibri" panose="020F0502020204030204" pitchFamily="34" charset="0"/>
                <a:cs typeface="Times New Roman" panose="02020603050405020304" pitchFamily="18" charset="0"/>
              </a:rPr>
              <a:t>Description détaillée de l’atteinte de la coupole droite et de son caractère mobile ou non</a:t>
            </a:r>
          </a:p>
          <a:p>
            <a:r>
              <a:rPr lang="fr-FR" sz="1100" dirty="0">
                <a:effectLst/>
                <a:latin typeface="Calibri" panose="020F0502020204030204" pitchFamily="34" charset="0"/>
                <a:ea typeface="Calibri" panose="020F0502020204030204" pitchFamily="34" charset="0"/>
                <a:cs typeface="Times New Roman" panose="02020603050405020304" pitchFamily="18" charset="0"/>
              </a:rPr>
              <a:t>Source :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Bereder</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JM, Classe JM, </a:t>
            </a:r>
            <a:r>
              <a:rPr lang="fr-FR" sz="1100" i="1" dirty="0" err="1">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Ducreux</a:t>
            </a:r>
            <a:r>
              <a:rPr lang="fr-FR"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 M, et al. </a:t>
            </a:r>
            <a:r>
              <a:rPr lang="en-US" sz="1100" i="1" dirty="0">
                <a:solidFill>
                  <a:srgbClr val="44546A"/>
                </a:solidFill>
                <a:effectLst/>
                <a:latin typeface="Calibri" panose="020F0502020204030204" pitchFamily="34" charset="0"/>
                <a:ea typeface="Calibri" panose="020F0502020204030204" pitchFamily="34" charset="0"/>
                <a:cs typeface="Times New Roman" panose="02020603050405020304" pitchFamily="18" charset="0"/>
              </a:rPr>
              <a:t>Expert agreement on the minimal descriptive surgical report for peritoneal cancer. J Chir (Paris) 2007;144:463</a:t>
            </a:r>
            <a:endParaRPr dirty="0"/>
          </a:p>
        </p:txBody>
      </p:sp>
    </p:spTree>
    <p:extLst>
      <p:ext uri="{BB962C8B-B14F-4D97-AF65-F5344CB8AC3E}">
        <p14:creationId xmlns:p14="http://schemas.microsoft.com/office/powerpoint/2010/main" val="13538615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3"/>
        <p:cNvGrpSpPr/>
        <p:nvPr/>
      </p:nvGrpSpPr>
      <p:grpSpPr>
        <a:xfrm>
          <a:off x="0" y="0"/>
          <a:ext cx="0" cy="0"/>
          <a:chOff x="0" y="0"/>
          <a:chExt cx="0" cy="0"/>
        </a:xfrm>
      </p:grpSpPr>
      <p:sp>
        <p:nvSpPr>
          <p:cNvPr id="644" name="Google Shape;644;g53ac62b445_1_4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5" name="Google Shape;645;g53ac62b445_1_4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568373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70a131ff51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70a131ff51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9"/>
        <p:cNvGrpSpPr/>
        <p:nvPr/>
      </p:nvGrpSpPr>
      <p:grpSpPr>
        <a:xfrm>
          <a:off x="0" y="0"/>
          <a:ext cx="0" cy="0"/>
          <a:chOff x="0" y="0"/>
          <a:chExt cx="0" cy="0"/>
        </a:xfrm>
      </p:grpSpPr>
      <p:sp>
        <p:nvSpPr>
          <p:cNvPr id="9200" name="Google Shape;9200;gac7a0f6814_1_410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01" name="Google Shape;9201;gac7a0f6814_1_410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rot="936">
            <a:off x="720175" y="1081988"/>
            <a:ext cx="5506800" cy="2477700"/>
          </a:xfrm>
          <a:prstGeom prst="rect">
            <a:avLst/>
          </a:prstGeom>
        </p:spPr>
        <p:txBody>
          <a:bodyPr spcFirstLastPara="1" wrap="square" lIns="91425" tIns="91425" rIns="91425" bIns="91425" anchor="ctr" anchorCtr="0">
            <a:noAutofit/>
          </a:bodyPr>
          <a:lstStyle>
            <a:lvl1pPr lvl="0" algn="l">
              <a:spcBef>
                <a:spcPts val="0"/>
              </a:spcBef>
              <a:spcAft>
                <a:spcPts val="0"/>
              </a:spcAft>
              <a:buSzPts val="5200"/>
              <a:buNone/>
              <a:defRPr sz="7000">
                <a:solidFill>
                  <a:schemeClr val="dk1"/>
                </a:solidFill>
              </a:defRPr>
            </a:lvl1pPr>
            <a:lvl2pPr lvl="1" algn="ctr">
              <a:spcBef>
                <a:spcPts val="0"/>
              </a:spcBef>
              <a:spcAft>
                <a:spcPts val="0"/>
              </a:spcAft>
              <a:buSzPts val="5200"/>
              <a:buFont typeface="Thasadith"/>
              <a:buNone/>
              <a:defRPr sz="5200">
                <a:latin typeface="Thasadith"/>
                <a:ea typeface="Thasadith"/>
                <a:cs typeface="Thasadith"/>
                <a:sym typeface="Thasadith"/>
              </a:defRPr>
            </a:lvl2pPr>
            <a:lvl3pPr lvl="2" algn="ctr">
              <a:spcBef>
                <a:spcPts val="0"/>
              </a:spcBef>
              <a:spcAft>
                <a:spcPts val="0"/>
              </a:spcAft>
              <a:buSzPts val="5200"/>
              <a:buFont typeface="Thasadith"/>
              <a:buNone/>
              <a:defRPr sz="5200">
                <a:latin typeface="Thasadith"/>
                <a:ea typeface="Thasadith"/>
                <a:cs typeface="Thasadith"/>
                <a:sym typeface="Thasadith"/>
              </a:defRPr>
            </a:lvl3pPr>
            <a:lvl4pPr lvl="3" algn="ctr">
              <a:spcBef>
                <a:spcPts val="0"/>
              </a:spcBef>
              <a:spcAft>
                <a:spcPts val="0"/>
              </a:spcAft>
              <a:buSzPts val="5200"/>
              <a:buFont typeface="Thasadith"/>
              <a:buNone/>
              <a:defRPr sz="5200">
                <a:latin typeface="Thasadith"/>
                <a:ea typeface="Thasadith"/>
                <a:cs typeface="Thasadith"/>
                <a:sym typeface="Thasadith"/>
              </a:defRPr>
            </a:lvl4pPr>
            <a:lvl5pPr lvl="4" algn="ctr">
              <a:spcBef>
                <a:spcPts val="0"/>
              </a:spcBef>
              <a:spcAft>
                <a:spcPts val="0"/>
              </a:spcAft>
              <a:buSzPts val="5200"/>
              <a:buFont typeface="Thasadith"/>
              <a:buNone/>
              <a:defRPr sz="5200">
                <a:latin typeface="Thasadith"/>
                <a:ea typeface="Thasadith"/>
                <a:cs typeface="Thasadith"/>
                <a:sym typeface="Thasadith"/>
              </a:defRPr>
            </a:lvl5pPr>
            <a:lvl6pPr lvl="5" algn="ctr">
              <a:spcBef>
                <a:spcPts val="0"/>
              </a:spcBef>
              <a:spcAft>
                <a:spcPts val="0"/>
              </a:spcAft>
              <a:buSzPts val="5200"/>
              <a:buFont typeface="Thasadith"/>
              <a:buNone/>
              <a:defRPr sz="5200">
                <a:latin typeface="Thasadith"/>
                <a:ea typeface="Thasadith"/>
                <a:cs typeface="Thasadith"/>
                <a:sym typeface="Thasadith"/>
              </a:defRPr>
            </a:lvl6pPr>
            <a:lvl7pPr lvl="6" algn="ctr">
              <a:spcBef>
                <a:spcPts val="0"/>
              </a:spcBef>
              <a:spcAft>
                <a:spcPts val="0"/>
              </a:spcAft>
              <a:buSzPts val="5200"/>
              <a:buFont typeface="Thasadith"/>
              <a:buNone/>
              <a:defRPr sz="5200">
                <a:latin typeface="Thasadith"/>
                <a:ea typeface="Thasadith"/>
                <a:cs typeface="Thasadith"/>
                <a:sym typeface="Thasadith"/>
              </a:defRPr>
            </a:lvl7pPr>
            <a:lvl8pPr lvl="7" algn="ctr">
              <a:spcBef>
                <a:spcPts val="0"/>
              </a:spcBef>
              <a:spcAft>
                <a:spcPts val="0"/>
              </a:spcAft>
              <a:buSzPts val="5200"/>
              <a:buFont typeface="Thasadith"/>
              <a:buNone/>
              <a:defRPr sz="5200">
                <a:latin typeface="Thasadith"/>
                <a:ea typeface="Thasadith"/>
                <a:cs typeface="Thasadith"/>
                <a:sym typeface="Thasadith"/>
              </a:defRPr>
            </a:lvl8pPr>
            <a:lvl9pPr lvl="8" algn="ctr">
              <a:spcBef>
                <a:spcPts val="0"/>
              </a:spcBef>
              <a:spcAft>
                <a:spcPts val="0"/>
              </a:spcAft>
              <a:buSzPts val="5200"/>
              <a:buFont typeface="Thasadith"/>
              <a:buNone/>
              <a:defRPr sz="5200">
                <a:latin typeface="Thasadith"/>
                <a:ea typeface="Thasadith"/>
                <a:cs typeface="Thasadith"/>
                <a:sym typeface="Thasadith"/>
              </a:defRPr>
            </a:lvl9pPr>
          </a:lstStyle>
          <a:p>
            <a:endParaRPr/>
          </a:p>
        </p:txBody>
      </p:sp>
      <p:sp>
        <p:nvSpPr>
          <p:cNvPr id="10" name="Google Shape;10;p2"/>
          <p:cNvSpPr txBox="1">
            <a:spLocks noGrp="1"/>
          </p:cNvSpPr>
          <p:nvPr>
            <p:ph type="subTitle" idx="1"/>
          </p:nvPr>
        </p:nvSpPr>
        <p:spPr>
          <a:xfrm rot="1124">
            <a:off x="717050" y="3268762"/>
            <a:ext cx="5506800" cy="7926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2800"/>
              <a:buFont typeface="PT Serif"/>
              <a:buNone/>
              <a:defRPr>
                <a:solidFill>
                  <a:schemeClr val="dk1"/>
                </a:solidFill>
              </a:defRPr>
            </a:lvl1pPr>
            <a:lvl2pPr lvl="1" algn="ctr">
              <a:lnSpc>
                <a:spcPct val="100000"/>
              </a:lnSpc>
              <a:spcBef>
                <a:spcPts val="0"/>
              </a:spcBef>
              <a:spcAft>
                <a:spcPts val="0"/>
              </a:spcAft>
              <a:buSzPts val="2800"/>
              <a:buFont typeface="PT Serif"/>
              <a:buNone/>
              <a:defRPr sz="2800">
                <a:latin typeface="PT Serif"/>
                <a:ea typeface="PT Serif"/>
                <a:cs typeface="PT Serif"/>
                <a:sym typeface="PT Serif"/>
              </a:defRPr>
            </a:lvl2pPr>
            <a:lvl3pPr lvl="2" algn="ctr">
              <a:lnSpc>
                <a:spcPct val="100000"/>
              </a:lnSpc>
              <a:spcBef>
                <a:spcPts val="0"/>
              </a:spcBef>
              <a:spcAft>
                <a:spcPts val="0"/>
              </a:spcAft>
              <a:buSzPts val="2800"/>
              <a:buFont typeface="PT Serif"/>
              <a:buNone/>
              <a:defRPr sz="2800">
                <a:latin typeface="PT Serif"/>
                <a:ea typeface="PT Serif"/>
                <a:cs typeface="PT Serif"/>
                <a:sym typeface="PT Serif"/>
              </a:defRPr>
            </a:lvl3pPr>
            <a:lvl4pPr lvl="3" algn="ctr">
              <a:lnSpc>
                <a:spcPct val="100000"/>
              </a:lnSpc>
              <a:spcBef>
                <a:spcPts val="0"/>
              </a:spcBef>
              <a:spcAft>
                <a:spcPts val="0"/>
              </a:spcAft>
              <a:buSzPts val="2800"/>
              <a:buFont typeface="PT Serif"/>
              <a:buNone/>
              <a:defRPr sz="2800">
                <a:latin typeface="PT Serif"/>
                <a:ea typeface="PT Serif"/>
                <a:cs typeface="PT Serif"/>
                <a:sym typeface="PT Serif"/>
              </a:defRPr>
            </a:lvl4pPr>
            <a:lvl5pPr lvl="4" algn="ctr">
              <a:lnSpc>
                <a:spcPct val="100000"/>
              </a:lnSpc>
              <a:spcBef>
                <a:spcPts val="0"/>
              </a:spcBef>
              <a:spcAft>
                <a:spcPts val="0"/>
              </a:spcAft>
              <a:buSzPts val="2800"/>
              <a:buFont typeface="PT Serif"/>
              <a:buNone/>
              <a:defRPr sz="2800">
                <a:latin typeface="PT Serif"/>
                <a:ea typeface="PT Serif"/>
                <a:cs typeface="PT Serif"/>
                <a:sym typeface="PT Serif"/>
              </a:defRPr>
            </a:lvl5pPr>
            <a:lvl6pPr lvl="5" algn="ctr">
              <a:lnSpc>
                <a:spcPct val="100000"/>
              </a:lnSpc>
              <a:spcBef>
                <a:spcPts val="0"/>
              </a:spcBef>
              <a:spcAft>
                <a:spcPts val="0"/>
              </a:spcAft>
              <a:buSzPts val="2800"/>
              <a:buFont typeface="PT Serif"/>
              <a:buNone/>
              <a:defRPr sz="2800">
                <a:latin typeface="PT Serif"/>
                <a:ea typeface="PT Serif"/>
                <a:cs typeface="PT Serif"/>
                <a:sym typeface="PT Serif"/>
              </a:defRPr>
            </a:lvl6pPr>
            <a:lvl7pPr lvl="6" algn="ctr">
              <a:lnSpc>
                <a:spcPct val="100000"/>
              </a:lnSpc>
              <a:spcBef>
                <a:spcPts val="0"/>
              </a:spcBef>
              <a:spcAft>
                <a:spcPts val="0"/>
              </a:spcAft>
              <a:buSzPts val="2800"/>
              <a:buFont typeface="PT Serif"/>
              <a:buNone/>
              <a:defRPr sz="2800">
                <a:latin typeface="PT Serif"/>
                <a:ea typeface="PT Serif"/>
                <a:cs typeface="PT Serif"/>
                <a:sym typeface="PT Serif"/>
              </a:defRPr>
            </a:lvl7pPr>
            <a:lvl8pPr lvl="7" algn="ctr">
              <a:lnSpc>
                <a:spcPct val="100000"/>
              </a:lnSpc>
              <a:spcBef>
                <a:spcPts val="0"/>
              </a:spcBef>
              <a:spcAft>
                <a:spcPts val="0"/>
              </a:spcAft>
              <a:buSzPts val="2800"/>
              <a:buFont typeface="PT Serif"/>
              <a:buNone/>
              <a:defRPr sz="2800">
                <a:latin typeface="PT Serif"/>
                <a:ea typeface="PT Serif"/>
                <a:cs typeface="PT Serif"/>
                <a:sym typeface="PT Serif"/>
              </a:defRPr>
            </a:lvl8pPr>
            <a:lvl9pPr lvl="8" algn="ctr">
              <a:lnSpc>
                <a:spcPct val="100000"/>
              </a:lnSpc>
              <a:spcBef>
                <a:spcPts val="0"/>
              </a:spcBef>
              <a:spcAft>
                <a:spcPts val="0"/>
              </a:spcAft>
              <a:buSzPts val="2800"/>
              <a:buFont typeface="PT Serif"/>
              <a:buNone/>
              <a:defRPr sz="2800">
                <a:latin typeface="PT Serif"/>
                <a:ea typeface="PT Serif"/>
                <a:cs typeface="PT Serif"/>
                <a:sym typeface="PT Serif"/>
              </a:defRPr>
            </a:lvl9pPr>
          </a:lstStyle>
          <a:p>
            <a:endParaRPr/>
          </a:p>
        </p:txBody>
      </p:sp>
      <p:sp>
        <p:nvSpPr>
          <p:cNvPr id="11" name="Google Shape;11;p2"/>
          <p:cNvSpPr/>
          <p:nvPr/>
        </p:nvSpPr>
        <p:spPr>
          <a:xfrm>
            <a:off x="5187314" y="-8389"/>
            <a:ext cx="4051876" cy="5160397"/>
          </a:xfrm>
          <a:custGeom>
            <a:avLst/>
            <a:gdLst/>
            <a:ahLst/>
            <a:cxnLst/>
            <a:rect l="l" t="t" r="r" b="b"/>
            <a:pathLst>
              <a:path w="126207" h="160735" extrusionOk="0">
                <a:moveTo>
                  <a:pt x="0" y="0"/>
                </a:moveTo>
                <a:lnTo>
                  <a:pt x="78129" y="73152"/>
                </a:lnTo>
                <a:cubicBezTo>
                  <a:pt x="82391" y="77140"/>
                  <a:pt x="82391" y="83594"/>
                  <a:pt x="78129" y="87582"/>
                </a:cubicBezTo>
                <a:lnTo>
                  <a:pt x="0" y="160734"/>
                </a:lnTo>
                <a:lnTo>
                  <a:pt x="126206" y="160734"/>
                </a:lnTo>
                <a:lnTo>
                  <a:pt x="126206" y="0"/>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187314" y="-8389"/>
            <a:ext cx="3452893" cy="5160397"/>
          </a:xfrm>
          <a:custGeom>
            <a:avLst/>
            <a:gdLst/>
            <a:ahLst/>
            <a:cxnLst/>
            <a:rect l="l" t="t" r="r" b="b"/>
            <a:pathLst>
              <a:path w="107550" h="160735" extrusionOk="0">
                <a:moveTo>
                  <a:pt x="0" y="0"/>
                </a:moveTo>
                <a:lnTo>
                  <a:pt x="78141" y="73152"/>
                </a:lnTo>
                <a:cubicBezTo>
                  <a:pt x="82403" y="77140"/>
                  <a:pt x="82403" y="83594"/>
                  <a:pt x="78141" y="87582"/>
                </a:cubicBezTo>
                <a:lnTo>
                  <a:pt x="12" y="160734"/>
                </a:lnTo>
                <a:lnTo>
                  <a:pt x="25158" y="160734"/>
                </a:lnTo>
                <a:lnTo>
                  <a:pt x="103299" y="87582"/>
                </a:lnTo>
                <a:cubicBezTo>
                  <a:pt x="107549" y="83594"/>
                  <a:pt x="107549" y="77140"/>
                  <a:pt x="103287" y="73152"/>
                </a:cubicBezTo>
                <a:lnTo>
                  <a:pt x="25158"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6841" y="-8389"/>
            <a:ext cx="1063061" cy="1253026"/>
          </a:xfrm>
          <a:custGeom>
            <a:avLst/>
            <a:gdLst/>
            <a:ahLst/>
            <a:cxnLst/>
            <a:rect l="l" t="t" r="r" b="b"/>
            <a:pathLst>
              <a:path w="33112" h="39029" extrusionOk="0">
                <a:moveTo>
                  <a:pt x="13288" y="0"/>
                </a:moveTo>
                <a:lnTo>
                  <a:pt x="477" y="15109"/>
                </a:lnTo>
                <a:lnTo>
                  <a:pt x="0" y="15669"/>
                </a:lnTo>
                <a:lnTo>
                  <a:pt x="0" y="39029"/>
                </a:lnTo>
                <a:lnTo>
                  <a:pt x="477" y="38481"/>
                </a:lnTo>
                <a:lnTo>
                  <a:pt x="331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9505" y="3900106"/>
            <a:ext cx="1069931" cy="1251902"/>
          </a:xfrm>
          <a:custGeom>
            <a:avLst/>
            <a:gdLst/>
            <a:ahLst/>
            <a:cxnLst/>
            <a:rect l="l" t="t" r="r" b="b"/>
            <a:pathLst>
              <a:path w="33326" h="38994" extrusionOk="0">
                <a:moveTo>
                  <a:pt x="0" y="0"/>
                </a:moveTo>
                <a:lnTo>
                  <a:pt x="0" y="23348"/>
                </a:lnTo>
                <a:lnTo>
                  <a:pt x="476" y="23896"/>
                </a:lnTo>
                <a:lnTo>
                  <a:pt x="13371" y="38993"/>
                </a:lnTo>
                <a:lnTo>
                  <a:pt x="33326" y="38993"/>
                </a:lnTo>
                <a:lnTo>
                  <a:pt x="476" y="560"/>
                </a:lnTo>
                <a:lnTo>
                  <a:pt x="0"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7"/>
        <p:cNvGrpSpPr/>
        <p:nvPr/>
      </p:nvGrpSpPr>
      <p:grpSpPr>
        <a:xfrm>
          <a:off x="0" y="0"/>
          <a:ext cx="0" cy="0"/>
          <a:chOff x="0" y="0"/>
          <a:chExt cx="0" cy="0"/>
        </a:xfrm>
      </p:grpSpPr>
      <p:sp>
        <p:nvSpPr>
          <p:cNvPr id="48" name="Google Shape;48;p7"/>
          <p:cNvSpPr txBox="1">
            <a:spLocks noGrp="1"/>
          </p:cNvSpPr>
          <p:nvPr>
            <p:ph type="subTitle" idx="1"/>
          </p:nvPr>
        </p:nvSpPr>
        <p:spPr>
          <a:xfrm flipH="1">
            <a:off x="720000" y="1189000"/>
            <a:ext cx="7704000" cy="3413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200"/>
              <a:buAutoNum type="arabicPeriod"/>
              <a:defRPr sz="1400"/>
            </a:lvl1pPr>
            <a:lvl2pPr lvl="1" algn="ctr" rtl="0">
              <a:lnSpc>
                <a:spcPct val="100000"/>
              </a:lnSpc>
              <a:spcBef>
                <a:spcPts val="0"/>
              </a:spcBef>
              <a:spcAft>
                <a:spcPts val="0"/>
              </a:spcAft>
              <a:buClr>
                <a:srgbClr val="434343"/>
              </a:buClr>
              <a:buSzPts val="1200"/>
              <a:buFont typeface="Roboto Condensed Light"/>
              <a:buAutoNum type="alphaLcPeriod"/>
              <a:defRPr sz="1200"/>
            </a:lvl2pPr>
            <a:lvl3pPr lvl="2" algn="ctr" rtl="0">
              <a:lnSpc>
                <a:spcPct val="100000"/>
              </a:lnSpc>
              <a:spcBef>
                <a:spcPts val="0"/>
              </a:spcBef>
              <a:spcAft>
                <a:spcPts val="0"/>
              </a:spcAft>
              <a:buClr>
                <a:srgbClr val="434343"/>
              </a:buClr>
              <a:buSzPts val="1200"/>
              <a:buFont typeface="Roboto Condensed Light"/>
              <a:buAutoNum type="romanLcPeriod"/>
              <a:defRPr sz="1200"/>
            </a:lvl3pPr>
            <a:lvl4pPr lvl="3" algn="ctr" rtl="0">
              <a:lnSpc>
                <a:spcPct val="100000"/>
              </a:lnSpc>
              <a:spcBef>
                <a:spcPts val="0"/>
              </a:spcBef>
              <a:spcAft>
                <a:spcPts val="0"/>
              </a:spcAft>
              <a:buClr>
                <a:srgbClr val="434343"/>
              </a:buClr>
              <a:buSzPts val="1200"/>
              <a:buFont typeface="Roboto Condensed Light"/>
              <a:buAutoNum type="arabicPeriod"/>
              <a:defRPr sz="1200"/>
            </a:lvl4pPr>
            <a:lvl5pPr lvl="4" algn="ctr" rtl="0">
              <a:lnSpc>
                <a:spcPct val="100000"/>
              </a:lnSpc>
              <a:spcBef>
                <a:spcPts val="0"/>
              </a:spcBef>
              <a:spcAft>
                <a:spcPts val="0"/>
              </a:spcAft>
              <a:buClr>
                <a:srgbClr val="434343"/>
              </a:buClr>
              <a:buSzPts val="1200"/>
              <a:buFont typeface="Roboto Condensed Light"/>
              <a:buAutoNum type="alphaLcPeriod"/>
              <a:defRPr sz="1200"/>
            </a:lvl5pPr>
            <a:lvl6pPr lvl="5" algn="ctr" rtl="0">
              <a:lnSpc>
                <a:spcPct val="100000"/>
              </a:lnSpc>
              <a:spcBef>
                <a:spcPts val="0"/>
              </a:spcBef>
              <a:spcAft>
                <a:spcPts val="0"/>
              </a:spcAft>
              <a:buClr>
                <a:srgbClr val="434343"/>
              </a:buClr>
              <a:buSzPts val="1200"/>
              <a:buFont typeface="Roboto Condensed Light"/>
              <a:buAutoNum type="romanLcPeriod"/>
              <a:defRPr sz="1200"/>
            </a:lvl6pPr>
            <a:lvl7pPr lvl="6" algn="ctr" rtl="0">
              <a:lnSpc>
                <a:spcPct val="100000"/>
              </a:lnSpc>
              <a:spcBef>
                <a:spcPts val="0"/>
              </a:spcBef>
              <a:spcAft>
                <a:spcPts val="0"/>
              </a:spcAft>
              <a:buClr>
                <a:srgbClr val="434343"/>
              </a:buClr>
              <a:buSzPts val="1200"/>
              <a:buFont typeface="Roboto Condensed Light"/>
              <a:buAutoNum type="arabicPeriod"/>
              <a:defRPr sz="1200"/>
            </a:lvl7pPr>
            <a:lvl8pPr lvl="7" algn="ctr" rtl="0">
              <a:lnSpc>
                <a:spcPct val="100000"/>
              </a:lnSpc>
              <a:spcBef>
                <a:spcPts val="0"/>
              </a:spcBef>
              <a:spcAft>
                <a:spcPts val="0"/>
              </a:spcAft>
              <a:buClr>
                <a:srgbClr val="434343"/>
              </a:buClr>
              <a:buSzPts val="1200"/>
              <a:buFont typeface="Roboto Condensed Light"/>
              <a:buAutoNum type="alphaLcPeriod"/>
              <a:defRPr sz="1200"/>
            </a:lvl8pPr>
            <a:lvl9pPr lvl="8" algn="ctr" rtl="0">
              <a:lnSpc>
                <a:spcPct val="100000"/>
              </a:lnSpc>
              <a:spcBef>
                <a:spcPts val="0"/>
              </a:spcBef>
              <a:spcAft>
                <a:spcPts val="0"/>
              </a:spcAft>
              <a:buClr>
                <a:srgbClr val="434343"/>
              </a:buClr>
              <a:buSzPts val="1200"/>
              <a:buFont typeface="Roboto Condensed Light"/>
              <a:buAutoNum type="romanLcPeriod"/>
              <a:defRPr sz="1200"/>
            </a:lvl9pPr>
          </a:lstStyle>
          <a:p>
            <a:endParaRPr/>
          </a:p>
        </p:txBody>
      </p:sp>
      <p:sp>
        <p:nvSpPr>
          <p:cNvPr id="49" name="Google Shape;49;p7"/>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000">
                <a:solidFill>
                  <a:schemeClr val="dk1"/>
                </a:solidFill>
              </a:defRPr>
            </a:lvl1pPr>
            <a:lvl2pPr lvl="1" algn="ctr" rtl="0">
              <a:spcBef>
                <a:spcPts val="0"/>
              </a:spcBef>
              <a:spcAft>
                <a:spcPts val="0"/>
              </a:spcAft>
              <a:buNone/>
              <a:defRPr sz="3000">
                <a:solidFill>
                  <a:schemeClr val="dk1"/>
                </a:solidFill>
              </a:defRPr>
            </a:lvl2pPr>
            <a:lvl3pPr lvl="2" algn="ctr" rtl="0">
              <a:spcBef>
                <a:spcPts val="0"/>
              </a:spcBef>
              <a:spcAft>
                <a:spcPts val="0"/>
              </a:spcAft>
              <a:buNone/>
              <a:defRPr sz="3000">
                <a:solidFill>
                  <a:schemeClr val="dk1"/>
                </a:solidFill>
              </a:defRPr>
            </a:lvl3pPr>
            <a:lvl4pPr lvl="3" algn="ctr" rtl="0">
              <a:spcBef>
                <a:spcPts val="0"/>
              </a:spcBef>
              <a:spcAft>
                <a:spcPts val="0"/>
              </a:spcAft>
              <a:buNone/>
              <a:defRPr sz="3000">
                <a:solidFill>
                  <a:schemeClr val="dk1"/>
                </a:solidFill>
              </a:defRPr>
            </a:lvl4pPr>
            <a:lvl5pPr lvl="4" algn="ctr" rtl="0">
              <a:spcBef>
                <a:spcPts val="0"/>
              </a:spcBef>
              <a:spcAft>
                <a:spcPts val="0"/>
              </a:spcAft>
              <a:buNone/>
              <a:defRPr sz="3000">
                <a:solidFill>
                  <a:schemeClr val="dk1"/>
                </a:solidFill>
              </a:defRPr>
            </a:lvl5pPr>
            <a:lvl6pPr lvl="5" algn="ctr" rtl="0">
              <a:spcBef>
                <a:spcPts val="0"/>
              </a:spcBef>
              <a:spcAft>
                <a:spcPts val="0"/>
              </a:spcAft>
              <a:buNone/>
              <a:defRPr sz="3000">
                <a:solidFill>
                  <a:schemeClr val="dk1"/>
                </a:solidFill>
              </a:defRPr>
            </a:lvl6pPr>
            <a:lvl7pPr lvl="6" algn="ctr" rtl="0">
              <a:spcBef>
                <a:spcPts val="0"/>
              </a:spcBef>
              <a:spcAft>
                <a:spcPts val="0"/>
              </a:spcAft>
              <a:buNone/>
              <a:defRPr sz="3000">
                <a:solidFill>
                  <a:schemeClr val="dk1"/>
                </a:solidFill>
              </a:defRPr>
            </a:lvl7pPr>
            <a:lvl8pPr lvl="7" algn="ctr" rtl="0">
              <a:spcBef>
                <a:spcPts val="0"/>
              </a:spcBef>
              <a:spcAft>
                <a:spcPts val="0"/>
              </a:spcAft>
              <a:buNone/>
              <a:defRPr sz="3000">
                <a:solidFill>
                  <a:schemeClr val="dk1"/>
                </a:solidFill>
              </a:defRPr>
            </a:lvl8pPr>
            <a:lvl9pPr lvl="8" algn="ctr" rtl="0">
              <a:spcBef>
                <a:spcPts val="0"/>
              </a:spcBef>
              <a:spcAft>
                <a:spcPts val="0"/>
              </a:spcAft>
              <a:buNone/>
              <a:defRPr sz="3000">
                <a:solidFill>
                  <a:schemeClr val="dk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68"/>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hree columns">
  <p:cSld name="CUSTOM_2">
    <p:spTree>
      <p:nvGrpSpPr>
        <p:cNvPr id="1" name="Shape 95"/>
        <p:cNvGrpSpPr/>
        <p:nvPr/>
      </p:nvGrpSpPr>
      <p:grpSpPr>
        <a:xfrm>
          <a:off x="0" y="0"/>
          <a:ext cx="0" cy="0"/>
          <a:chOff x="0" y="0"/>
          <a:chExt cx="0" cy="0"/>
        </a:xfrm>
      </p:grpSpPr>
      <p:sp>
        <p:nvSpPr>
          <p:cNvPr id="96" name="Google Shape;96;p15"/>
          <p:cNvSpPr txBox="1">
            <a:spLocks noGrp="1"/>
          </p:cNvSpPr>
          <p:nvPr>
            <p:ph type="ctrTitle"/>
          </p:nvPr>
        </p:nvSpPr>
        <p:spPr>
          <a:xfrm flipH="1">
            <a:off x="6346700" y="2677140"/>
            <a:ext cx="17610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2400"/>
              <a:buNone/>
              <a:defRPr sz="2000">
                <a:solidFill>
                  <a:schemeClr val="accent1"/>
                </a:solidFill>
              </a:defRPr>
            </a:lvl1pPr>
            <a:lvl2pPr lvl="1" algn="ctr" rtl="0">
              <a:spcBef>
                <a:spcPts val="0"/>
              </a:spcBef>
              <a:spcAft>
                <a:spcPts val="0"/>
              </a:spcAft>
              <a:buClr>
                <a:srgbClr val="77D9F9"/>
              </a:buClr>
              <a:buSzPts val="1800"/>
              <a:buNone/>
              <a:defRPr sz="1800">
                <a:solidFill>
                  <a:srgbClr val="77D9F9"/>
                </a:solidFill>
              </a:defRPr>
            </a:lvl2pPr>
            <a:lvl3pPr lvl="2" algn="ctr" rtl="0">
              <a:spcBef>
                <a:spcPts val="0"/>
              </a:spcBef>
              <a:spcAft>
                <a:spcPts val="0"/>
              </a:spcAft>
              <a:buClr>
                <a:srgbClr val="77D9F9"/>
              </a:buClr>
              <a:buSzPts val="1800"/>
              <a:buNone/>
              <a:defRPr sz="1800">
                <a:solidFill>
                  <a:srgbClr val="77D9F9"/>
                </a:solidFill>
              </a:defRPr>
            </a:lvl3pPr>
            <a:lvl4pPr lvl="3" algn="ctr" rtl="0">
              <a:spcBef>
                <a:spcPts val="0"/>
              </a:spcBef>
              <a:spcAft>
                <a:spcPts val="0"/>
              </a:spcAft>
              <a:buClr>
                <a:srgbClr val="77D9F9"/>
              </a:buClr>
              <a:buSzPts val="1800"/>
              <a:buNone/>
              <a:defRPr sz="1800">
                <a:solidFill>
                  <a:srgbClr val="77D9F9"/>
                </a:solidFill>
              </a:defRPr>
            </a:lvl4pPr>
            <a:lvl5pPr lvl="4" algn="ctr" rtl="0">
              <a:spcBef>
                <a:spcPts val="0"/>
              </a:spcBef>
              <a:spcAft>
                <a:spcPts val="0"/>
              </a:spcAft>
              <a:buClr>
                <a:srgbClr val="77D9F9"/>
              </a:buClr>
              <a:buSzPts val="1800"/>
              <a:buNone/>
              <a:defRPr sz="1800">
                <a:solidFill>
                  <a:srgbClr val="77D9F9"/>
                </a:solidFill>
              </a:defRPr>
            </a:lvl5pPr>
            <a:lvl6pPr lvl="5" algn="ctr" rtl="0">
              <a:spcBef>
                <a:spcPts val="0"/>
              </a:spcBef>
              <a:spcAft>
                <a:spcPts val="0"/>
              </a:spcAft>
              <a:buClr>
                <a:srgbClr val="77D9F9"/>
              </a:buClr>
              <a:buSzPts val="1800"/>
              <a:buNone/>
              <a:defRPr sz="1800">
                <a:solidFill>
                  <a:srgbClr val="77D9F9"/>
                </a:solidFill>
              </a:defRPr>
            </a:lvl6pPr>
            <a:lvl7pPr lvl="6" algn="ctr" rtl="0">
              <a:spcBef>
                <a:spcPts val="0"/>
              </a:spcBef>
              <a:spcAft>
                <a:spcPts val="0"/>
              </a:spcAft>
              <a:buClr>
                <a:srgbClr val="77D9F9"/>
              </a:buClr>
              <a:buSzPts val="1800"/>
              <a:buNone/>
              <a:defRPr sz="1800">
                <a:solidFill>
                  <a:srgbClr val="77D9F9"/>
                </a:solidFill>
              </a:defRPr>
            </a:lvl7pPr>
            <a:lvl8pPr lvl="7" algn="ctr" rtl="0">
              <a:spcBef>
                <a:spcPts val="0"/>
              </a:spcBef>
              <a:spcAft>
                <a:spcPts val="0"/>
              </a:spcAft>
              <a:buClr>
                <a:srgbClr val="77D9F9"/>
              </a:buClr>
              <a:buSzPts val="1800"/>
              <a:buNone/>
              <a:defRPr sz="1800">
                <a:solidFill>
                  <a:srgbClr val="77D9F9"/>
                </a:solidFill>
              </a:defRPr>
            </a:lvl8pPr>
            <a:lvl9pPr lvl="8" algn="ctr" rtl="0">
              <a:spcBef>
                <a:spcPts val="0"/>
              </a:spcBef>
              <a:spcAft>
                <a:spcPts val="0"/>
              </a:spcAft>
              <a:buClr>
                <a:srgbClr val="77D9F9"/>
              </a:buClr>
              <a:buSzPts val="1800"/>
              <a:buNone/>
              <a:defRPr sz="1800">
                <a:solidFill>
                  <a:srgbClr val="77D9F9"/>
                </a:solidFill>
              </a:defRPr>
            </a:lvl9pPr>
          </a:lstStyle>
          <a:p>
            <a:endParaRPr/>
          </a:p>
        </p:txBody>
      </p:sp>
      <p:sp>
        <p:nvSpPr>
          <p:cNvPr id="97" name="Google Shape;97;p15"/>
          <p:cNvSpPr txBox="1">
            <a:spLocks noGrp="1"/>
          </p:cNvSpPr>
          <p:nvPr>
            <p:ph type="ctrTitle" idx="2"/>
          </p:nvPr>
        </p:nvSpPr>
        <p:spPr>
          <a:xfrm flipH="1">
            <a:off x="1045252" y="2677140"/>
            <a:ext cx="17610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2000"/>
              <a:buNone/>
              <a:defRPr sz="2000">
                <a:solidFill>
                  <a:schemeClr val="accent1"/>
                </a:solidFill>
              </a:defRPr>
            </a:lvl1pPr>
            <a:lvl2pPr lvl="1" algn="ctr" rtl="0">
              <a:spcBef>
                <a:spcPts val="0"/>
              </a:spcBef>
              <a:spcAft>
                <a:spcPts val="0"/>
              </a:spcAft>
              <a:buClr>
                <a:srgbClr val="77D9F9"/>
              </a:buClr>
              <a:buSzPts val="1800"/>
              <a:buNone/>
              <a:defRPr sz="1800">
                <a:solidFill>
                  <a:srgbClr val="77D9F9"/>
                </a:solidFill>
              </a:defRPr>
            </a:lvl2pPr>
            <a:lvl3pPr lvl="2" algn="ctr" rtl="0">
              <a:spcBef>
                <a:spcPts val="0"/>
              </a:spcBef>
              <a:spcAft>
                <a:spcPts val="0"/>
              </a:spcAft>
              <a:buClr>
                <a:srgbClr val="77D9F9"/>
              </a:buClr>
              <a:buSzPts val="1800"/>
              <a:buNone/>
              <a:defRPr sz="1800">
                <a:solidFill>
                  <a:srgbClr val="77D9F9"/>
                </a:solidFill>
              </a:defRPr>
            </a:lvl3pPr>
            <a:lvl4pPr lvl="3" algn="ctr" rtl="0">
              <a:spcBef>
                <a:spcPts val="0"/>
              </a:spcBef>
              <a:spcAft>
                <a:spcPts val="0"/>
              </a:spcAft>
              <a:buClr>
                <a:srgbClr val="77D9F9"/>
              </a:buClr>
              <a:buSzPts val="1800"/>
              <a:buNone/>
              <a:defRPr sz="1800">
                <a:solidFill>
                  <a:srgbClr val="77D9F9"/>
                </a:solidFill>
              </a:defRPr>
            </a:lvl4pPr>
            <a:lvl5pPr lvl="4" algn="ctr" rtl="0">
              <a:spcBef>
                <a:spcPts val="0"/>
              </a:spcBef>
              <a:spcAft>
                <a:spcPts val="0"/>
              </a:spcAft>
              <a:buClr>
                <a:srgbClr val="77D9F9"/>
              </a:buClr>
              <a:buSzPts val="1800"/>
              <a:buNone/>
              <a:defRPr sz="1800">
                <a:solidFill>
                  <a:srgbClr val="77D9F9"/>
                </a:solidFill>
              </a:defRPr>
            </a:lvl5pPr>
            <a:lvl6pPr lvl="5" algn="ctr" rtl="0">
              <a:spcBef>
                <a:spcPts val="0"/>
              </a:spcBef>
              <a:spcAft>
                <a:spcPts val="0"/>
              </a:spcAft>
              <a:buClr>
                <a:srgbClr val="77D9F9"/>
              </a:buClr>
              <a:buSzPts val="1800"/>
              <a:buNone/>
              <a:defRPr sz="1800">
                <a:solidFill>
                  <a:srgbClr val="77D9F9"/>
                </a:solidFill>
              </a:defRPr>
            </a:lvl6pPr>
            <a:lvl7pPr lvl="6" algn="ctr" rtl="0">
              <a:spcBef>
                <a:spcPts val="0"/>
              </a:spcBef>
              <a:spcAft>
                <a:spcPts val="0"/>
              </a:spcAft>
              <a:buClr>
                <a:srgbClr val="77D9F9"/>
              </a:buClr>
              <a:buSzPts val="1800"/>
              <a:buNone/>
              <a:defRPr sz="1800">
                <a:solidFill>
                  <a:srgbClr val="77D9F9"/>
                </a:solidFill>
              </a:defRPr>
            </a:lvl7pPr>
            <a:lvl8pPr lvl="7" algn="ctr" rtl="0">
              <a:spcBef>
                <a:spcPts val="0"/>
              </a:spcBef>
              <a:spcAft>
                <a:spcPts val="0"/>
              </a:spcAft>
              <a:buClr>
                <a:srgbClr val="77D9F9"/>
              </a:buClr>
              <a:buSzPts val="1800"/>
              <a:buNone/>
              <a:defRPr sz="1800">
                <a:solidFill>
                  <a:srgbClr val="77D9F9"/>
                </a:solidFill>
              </a:defRPr>
            </a:lvl8pPr>
            <a:lvl9pPr lvl="8" algn="ctr" rtl="0">
              <a:spcBef>
                <a:spcPts val="0"/>
              </a:spcBef>
              <a:spcAft>
                <a:spcPts val="0"/>
              </a:spcAft>
              <a:buClr>
                <a:srgbClr val="77D9F9"/>
              </a:buClr>
              <a:buSzPts val="1800"/>
              <a:buNone/>
              <a:defRPr sz="1800">
                <a:solidFill>
                  <a:srgbClr val="77D9F9"/>
                </a:solidFill>
              </a:defRPr>
            </a:lvl9pPr>
          </a:lstStyle>
          <a:p>
            <a:endParaRPr/>
          </a:p>
        </p:txBody>
      </p:sp>
      <p:sp>
        <p:nvSpPr>
          <p:cNvPr id="98" name="Google Shape;98;p15"/>
          <p:cNvSpPr txBox="1">
            <a:spLocks noGrp="1"/>
          </p:cNvSpPr>
          <p:nvPr>
            <p:ph type="ctrTitle" idx="3"/>
          </p:nvPr>
        </p:nvSpPr>
        <p:spPr>
          <a:xfrm flipH="1">
            <a:off x="3695976" y="2677140"/>
            <a:ext cx="17610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2400"/>
              <a:buNone/>
              <a:defRPr sz="2000">
                <a:solidFill>
                  <a:schemeClr val="accent1"/>
                </a:solidFill>
              </a:defRPr>
            </a:lvl1pPr>
            <a:lvl2pPr lvl="1" algn="ctr" rtl="0">
              <a:spcBef>
                <a:spcPts val="0"/>
              </a:spcBef>
              <a:spcAft>
                <a:spcPts val="0"/>
              </a:spcAft>
              <a:buClr>
                <a:srgbClr val="77D9F9"/>
              </a:buClr>
              <a:buSzPts val="1800"/>
              <a:buNone/>
              <a:defRPr sz="1800">
                <a:solidFill>
                  <a:srgbClr val="77D9F9"/>
                </a:solidFill>
              </a:defRPr>
            </a:lvl2pPr>
            <a:lvl3pPr lvl="2" algn="ctr" rtl="0">
              <a:spcBef>
                <a:spcPts val="0"/>
              </a:spcBef>
              <a:spcAft>
                <a:spcPts val="0"/>
              </a:spcAft>
              <a:buClr>
                <a:srgbClr val="77D9F9"/>
              </a:buClr>
              <a:buSzPts val="1800"/>
              <a:buNone/>
              <a:defRPr sz="1800">
                <a:solidFill>
                  <a:srgbClr val="77D9F9"/>
                </a:solidFill>
              </a:defRPr>
            </a:lvl3pPr>
            <a:lvl4pPr lvl="3" algn="ctr" rtl="0">
              <a:spcBef>
                <a:spcPts val="0"/>
              </a:spcBef>
              <a:spcAft>
                <a:spcPts val="0"/>
              </a:spcAft>
              <a:buClr>
                <a:srgbClr val="77D9F9"/>
              </a:buClr>
              <a:buSzPts val="1800"/>
              <a:buNone/>
              <a:defRPr sz="1800">
                <a:solidFill>
                  <a:srgbClr val="77D9F9"/>
                </a:solidFill>
              </a:defRPr>
            </a:lvl4pPr>
            <a:lvl5pPr lvl="4" algn="ctr" rtl="0">
              <a:spcBef>
                <a:spcPts val="0"/>
              </a:spcBef>
              <a:spcAft>
                <a:spcPts val="0"/>
              </a:spcAft>
              <a:buClr>
                <a:srgbClr val="77D9F9"/>
              </a:buClr>
              <a:buSzPts val="1800"/>
              <a:buNone/>
              <a:defRPr sz="1800">
                <a:solidFill>
                  <a:srgbClr val="77D9F9"/>
                </a:solidFill>
              </a:defRPr>
            </a:lvl5pPr>
            <a:lvl6pPr lvl="5" algn="ctr" rtl="0">
              <a:spcBef>
                <a:spcPts val="0"/>
              </a:spcBef>
              <a:spcAft>
                <a:spcPts val="0"/>
              </a:spcAft>
              <a:buClr>
                <a:srgbClr val="77D9F9"/>
              </a:buClr>
              <a:buSzPts val="1800"/>
              <a:buNone/>
              <a:defRPr sz="1800">
                <a:solidFill>
                  <a:srgbClr val="77D9F9"/>
                </a:solidFill>
              </a:defRPr>
            </a:lvl6pPr>
            <a:lvl7pPr lvl="6" algn="ctr" rtl="0">
              <a:spcBef>
                <a:spcPts val="0"/>
              </a:spcBef>
              <a:spcAft>
                <a:spcPts val="0"/>
              </a:spcAft>
              <a:buClr>
                <a:srgbClr val="77D9F9"/>
              </a:buClr>
              <a:buSzPts val="1800"/>
              <a:buNone/>
              <a:defRPr sz="1800">
                <a:solidFill>
                  <a:srgbClr val="77D9F9"/>
                </a:solidFill>
              </a:defRPr>
            </a:lvl7pPr>
            <a:lvl8pPr lvl="7" algn="ctr" rtl="0">
              <a:spcBef>
                <a:spcPts val="0"/>
              </a:spcBef>
              <a:spcAft>
                <a:spcPts val="0"/>
              </a:spcAft>
              <a:buClr>
                <a:srgbClr val="77D9F9"/>
              </a:buClr>
              <a:buSzPts val="1800"/>
              <a:buNone/>
              <a:defRPr sz="1800">
                <a:solidFill>
                  <a:srgbClr val="77D9F9"/>
                </a:solidFill>
              </a:defRPr>
            </a:lvl8pPr>
            <a:lvl9pPr lvl="8" algn="ctr" rtl="0">
              <a:spcBef>
                <a:spcPts val="0"/>
              </a:spcBef>
              <a:spcAft>
                <a:spcPts val="0"/>
              </a:spcAft>
              <a:buClr>
                <a:srgbClr val="77D9F9"/>
              </a:buClr>
              <a:buSzPts val="1800"/>
              <a:buNone/>
              <a:defRPr sz="1800">
                <a:solidFill>
                  <a:srgbClr val="77D9F9"/>
                </a:solidFill>
              </a:defRPr>
            </a:lvl9pPr>
          </a:lstStyle>
          <a:p>
            <a:endParaRPr/>
          </a:p>
        </p:txBody>
      </p:sp>
      <p:sp>
        <p:nvSpPr>
          <p:cNvPr id="99" name="Google Shape;99;p15"/>
          <p:cNvSpPr txBox="1">
            <a:spLocks noGrp="1"/>
          </p:cNvSpPr>
          <p:nvPr>
            <p:ph type="subTitle" idx="1"/>
          </p:nvPr>
        </p:nvSpPr>
        <p:spPr>
          <a:xfrm flipH="1">
            <a:off x="6025400" y="3098598"/>
            <a:ext cx="2403600" cy="87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00" name="Google Shape;100;p15"/>
          <p:cNvSpPr txBox="1">
            <a:spLocks noGrp="1"/>
          </p:cNvSpPr>
          <p:nvPr>
            <p:ph type="subTitle" idx="4"/>
          </p:nvPr>
        </p:nvSpPr>
        <p:spPr>
          <a:xfrm flipH="1">
            <a:off x="723952" y="3098598"/>
            <a:ext cx="2403600" cy="87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01" name="Google Shape;101;p15"/>
          <p:cNvSpPr txBox="1">
            <a:spLocks noGrp="1"/>
          </p:cNvSpPr>
          <p:nvPr>
            <p:ph type="subTitle" idx="5"/>
          </p:nvPr>
        </p:nvSpPr>
        <p:spPr>
          <a:xfrm flipH="1">
            <a:off x="3374676" y="3098598"/>
            <a:ext cx="2403600" cy="875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grpSp>
        <p:nvGrpSpPr>
          <p:cNvPr id="102" name="Google Shape;102;p15"/>
          <p:cNvGrpSpPr/>
          <p:nvPr/>
        </p:nvGrpSpPr>
        <p:grpSpPr>
          <a:xfrm>
            <a:off x="-4519" y="-19650"/>
            <a:ext cx="9163038" cy="5163149"/>
            <a:chOff x="-4519" y="-19650"/>
            <a:chExt cx="9163038" cy="5163149"/>
          </a:xfrm>
        </p:grpSpPr>
        <p:sp>
          <p:nvSpPr>
            <p:cNvPr id="103" name="Google Shape;103;p15"/>
            <p:cNvSpPr/>
            <p:nvPr/>
          </p:nvSpPr>
          <p:spPr>
            <a:xfrm>
              <a:off x="-4519" y="-19650"/>
              <a:ext cx="1351963" cy="1265779"/>
            </a:xfrm>
            <a:custGeom>
              <a:avLst/>
              <a:gdLst/>
              <a:ahLst/>
              <a:cxnLst/>
              <a:rect l="l" t="t" r="r" b="b"/>
              <a:pathLst>
                <a:path w="10168" h="9520" extrusionOk="0">
                  <a:moveTo>
                    <a:pt x="4082" y="0"/>
                  </a:moveTo>
                  <a:lnTo>
                    <a:pt x="145" y="3687"/>
                  </a:lnTo>
                  <a:lnTo>
                    <a:pt x="1" y="3822"/>
                  </a:lnTo>
                  <a:lnTo>
                    <a:pt x="1" y="9519"/>
                  </a:lnTo>
                  <a:lnTo>
                    <a:pt x="145" y="9384"/>
                  </a:lnTo>
                  <a:lnTo>
                    <a:pt x="10167"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15"/>
            <p:cNvSpPr/>
            <p:nvPr/>
          </p:nvSpPr>
          <p:spPr>
            <a:xfrm rot="10800000" flipH="1">
              <a:off x="7803232" y="3874263"/>
              <a:ext cx="1355287" cy="1269236"/>
            </a:xfrm>
            <a:custGeom>
              <a:avLst/>
              <a:gdLst/>
              <a:ahLst/>
              <a:cxnLst/>
              <a:rect l="l" t="t" r="r" b="b"/>
              <a:pathLst>
                <a:path w="10193" h="9546" extrusionOk="0">
                  <a:moveTo>
                    <a:pt x="0" y="1"/>
                  </a:moveTo>
                  <a:lnTo>
                    <a:pt x="10049" y="9410"/>
                  </a:lnTo>
                  <a:lnTo>
                    <a:pt x="10193" y="9545"/>
                  </a:lnTo>
                  <a:lnTo>
                    <a:pt x="10193" y="3846"/>
                  </a:lnTo>
                  <a:lnTo>
                    <a:pt x="10049" y="3710"/>
                  </a:lnTo>
                  <a:lnTo>
                    <a:pt x="6086"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 name="Google Shape;105;p15"/>
          <p:cNvSpPr txBox="1">
            <a:spLocks noGrp="1"/>
          </p:cNvSpPr>
          <p:nvPr>
            <p:ph type="title" idx="6"/>
          </p:nvPr>
        </p:nvSpPr>
        <p:spPr>
          <a:xfrm>
            <a:off x="720000" y="411609"/>
            <a:ext cx="7704000" cy="608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000">
                <a:solidFill>
                  <a:schemeClr val="dk1"/>
                </a:solidFill>
              </a:defRPr>
            </a:lvl1pPr>
            <a:lvl2pPr lvl="1" algn="ctr" rtl="0">
              <a:spcBef>
                <a:spcPts val="0"/>
              </a:spcBef>
              <a:spcAft>
                <a:spcPts val="0"/>
              </a:spcAft>
              <a:buNone/>
              <a:defRPr sz="3000">
                <a:solidFill>
                  <a:schemeClr val="dk1"/>
                </a:solidFill>
              </a:defRPr>
            </a:lvl2pPr>
            <a:lvl3pPr lvl="2" algn="ctr" rtl="0">
              <a:spcBef>
                <a:spcPts val="0"/>
              </a:spcBef>
              <a:spcAft>
                <a:spcPts val="0"/>
              </a:spcAft>
              <a:buNone/>
              <a:defRPr sz="3000">
                <a:solidFill>
                  <a:schemeClr val="dk1"/>
                </a:solidFill>
              </a:defRPr>
            </a:lvl3pPr>
            <a:lvl4pPr lvl="3" algn="ctr" rtl="0">
              <a:spcBef>
                <a:spcPts val="0"/>
              </a:spcBef>
              <a:spcAft>
                <a:spcPts val="0"/>
              </a:spcAft>
              <a:buNone/>
              <a:defRPr sz="3000">
                <a:solidFill>
                  <a:schemeClr val="dk1"/>
                </a:solidFill>
              </a:defRPr>
            </a:lvl4pPr>
            <a:lvl5pPr lvl="4" algn="ctr" rtl="0">
              <a:spcBef>
                <a:spcPts val="0"/>
              </a:spcBef>
              <a:spcAft>
                <a:spcPts val="0"/>
              </a:spcAft>
              <a:buNone/>
              <a:defRPr sz="3000">
                <a:solidFill>
                  <a:schemeClr val="dk1"/>
                </a:solidFill>
              </a:defRPr>
            </a:lvl5pPr>
            <a:lvl6pPr lvl="5" algn="ctr" rtl="0">
              <a:spcBef>
                <a:spcPts val="0"/>
              </a:spcBef>
              <a:spcAft>
                <a:spcPts val="0"/>
              </a:spcAft>
              <a:buNone/>
              <a:defRPr sz="3000">
                <a:solidFill>
                  <a:schemeClr val="dk1"/>
                </a:solidFill>
              </a:defRPr>
            </a:lvl6pPr>
            <a:lvl7pPr lvl="6" algn="ctr" rtl="0">
              <a:spcBef>
                <a:spcPts val="0"/>
              </a:spcBef>
              <a:spcAft>
                <a:spcPts val="0"/>
              </a:spcAft>
              <a:buNone/>
              <a:defRPr sz="3000">
                <a:solidFill>
                  <a:schemeClr val="dk1"/>
                </a:solidFill>
              </a:defRPr>
            </a:lvl7pPr>
            <a:lvl8pPr lvl="7" algn="ctr" rtl="0">
              <a:spcBef>
                <a:spcPts val="0"/>
              </a:spcBef>
              <a:spcAft>
                <a:spcPts val="0"/>
              </a:spcAft>
              <a:buNone/>
              <a:defRPr sz="3000">
                <a:solidFill>
                  <a:schemeClr val="dk1"/>
                </a:solidFill>
              </a:defRPr>
            </a:lvl8pPr>
            <a:lvl9pPr lvl="8" algn="ctr" rtl="0">
              <a:spcBef>
                <a:spcPts val="0"/>
              </a:spcBef>
              <a:spcAft>
                <a:spcPts val="0"/>
              </a:spcAft>
              <a:buNone/>
              <a:defRPr sz="3000">
                <a:solidFill>
                  <a:schemeClr val="dk1"/>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six columns">
  <p:cSld name="CUSTOM_3">
    <p:spTree>
      <p:nvGrpSpPr>
        <p:cNvPr id="1" name="Shape 106"/>
        <p:cNvGrpSpPr/>
        <p:nvPr/>
      </p:nvGrpSpPr>
      <p:grpSpPr>
        <a:xfrm>
          <a:off x="0" y="0"/>
          <a:ext cx="0" cy="0"/>
          <a:chOff x="0" y="0"/>
          <a:chExt cx="0" cy="0"/>
        </a:xfrm>
      </p:grpSpPr>
      <p:sp>
        <p:nvSpPr>
          <p:cNvPr id="107" name="Google Shape;107;p16"/>
          <p:cNvSpPr txBox="1">
            <a:spLocks noGrp="1"/>
          </p:cNvSpPr>
          <p:nvPr>
            <p:ph type="ctrTitle"/>
          </p:nvPr>
        </p:nvSpPr>
        <p:spPr>
          <a:xfrm flipH="1">
            <a:off x="6528352" y="1915222"/>
            <a:ext cx="16872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1400"/>
              <a:buNone/>
              <a:defRPr sz="1800">
                <a:solidFill>
                  <a:schemeClr val="accent1"/>
                </a:solidFill>
              </a:defRPr>
            </a:lvl1pPr>
            <a:lvl2pPr lvl="1" algn="ctr" rtl="0">
              <a:spcBef>
                <a:spcPts val="0"/>
              </a:spcBef>
              <a:spcAft>
                <a:spcPts val="0"/>
              </a:spcAft>
              <a:buClr>
                <a:srgbClr val="77D9F9"/>
              </a:buClr>
              <a:buSzPts val="1400"/>
              <a:buNone/>
              <a:defRPr sz="1400">
                <a:solidFill>
                  <a:srgbClr val="77D9F9"/>
                </a:solidFill>
              </a:defRPr>
            </a:lvl2pPr>
            <a:lvl3pPr lvl="2" algn="ctr" rtl="0">
              <a:spcBef>
                <a:spcPts val="0"/>
              </a:spcBef>
              <a:spcAft>
                <a:spcPts val="0"/>
              </a:spcAft>
              <a:buClr>
                <a:srgbClr val="77D9F9"/>
              </a:buClr>
              <a:buSzPts val="1400"/>
              <a:buNone/>
              <a:defRPr sz="1400">
                <a:solidFill>
                  <a:srgbClr val="77D9F9"/>
                </a:solidFill>
              </a:defRPr>
            </a:lvl3pPr>
            <a:lvl4pPr lvl="3" algn="ctr" rtl="0">
              <a:spcBef>
                <a:spcPts val="0"/>
              </a:spcBef>
              <a:spcAft>
                <a:spcPts val="0"/>
              </a:spcAft>
              <a:buClr>
                <a:srgbClr val="77D9F9"/>
              </a:buClr>
              <a:buSzPts val="1400"/>
              <a:buNone/>
              <a:defRPr sz="1400">
                <a:solidFill>
                  <a:srgbClr val="77D9F9"/>
                </a:solidFill>
              </a:defRPr>
            </a:lvl4pPr>
            <a:lvl5pPr lvl="4" algn="ctr" rtl="0">
              <a:spcBef>
                <a:spcPts val="0"/>
              </a:spcBef>
              <a:spcAft>
                <a:spcPts val="0"/>
              </a:spcAft>
              <a:buClr>
                <a:srgbClr val="77D9F9"/>
              </a:buClr>
              <a:buSzPts val="1400"/>
              <a:buNone/>
              <a:defRPr sz="1400">
                <a:solidFill>
                  <a:srgbClr val="77D9F9"/>
                </a:solidFill>
              </a:defRPr>
            </a:lvl5pPr>
            <a:lvl6pPr lvl="5" algn="ctr" rtl="0">
              <a:spcBef>
                <a:spcPts val="0"/>
              </a:spcBef>
              <a:spcAft>
                <a:spcPts val="0"/>
              </a:spcAft>
              <a:buClr>
                <a:srgbClr val="77D9F9"/>
              </a:buClr>
              <a:buSzPts val="1400"/>
              <a:buNone/>
              <a:defRPr sz="1400">
                <a:solidFill>
                  <a:srgbClr val="77D9F9"/>
                </a:solidFill>
              </a:defRPr>
            </a:lvl6pPr>
            <a:lvl7pPr lvl="6" algn="ctr" rtl="0">
              <a:spcBef>
                <a:spcPts val="0"/>
              </a:spcBef>
              <a:spcAft>
                <a:spcPts val="0"/>
              </a:spcAft>
              <a:buClr>
                <a:srgbClr val="77D9F9"/>
              </a:buClr>
              <a:buSzPts val="1400"/>
              <a:buNone/>
              <a:defRPr sz="1400">
                <a:solidFill>
                  <a:srgbClr val="77D9F9"/>
                </a:solidFill>
              </a:defRPr>
            </a:lvl7pPr>
            <a:lvl8pPr lvl="7" algn="ctr" rtl="0">
              <a:spcBef>
                <a:spcPts val="0"/>
              </a:spcBef>
              <a:spcAft>
                <a:spcPts val="0"/>
              </a:spcAft>
              <a:buClr>
                <a:srgbClr val="77D9F9"/>
              </a:buClr>
              <a:buSzPts val="1400"/>
              <a:buNone/>
              <a:defRPr sz="1400">
                <a:solidFill>
                  <a:srgbClr val="77D9F9"/>
                </a:solidFill>
              </a:defRPr>
            </a:lvl8pPr>
            <a:lvl9pPr lvl="8" algn="ctr" rtl="0">
              <a:spcBef>
                <a:spcPts val="0"/>
              </a:spcBef>
              <a:spcAft>
                <a:spcPts val="0"/>
              </a:spcAft>
              <a:buClr>
                <a:srgbClr val="77D9F9"/>
              </a:buClr>
              <a:buSzPts val="1400"/>
              <a:buNone/>
              <a:defRPr sz="1400">
                <a:solidFill>
                  <a:srgbClr val="77D9F9"/>
                </a:solidFill>
              </a:defRPr>
            </a:lvl9pPr>
          </a:lstStyle>
          <a:p>
            <a:endParaRPr/>
          </a:p>
        </p:txBody>
      </p:sp>
      <p:sp>
        <p:nvSpPr>
          <p:cNvPr id="108" name="Google Shape;108;p16"/>
          <p:cNvSpPr txBox="1">
            <a:spLocks noGrp="1"/>
          </p:cNvSpPr>
          <p:nvPr>
            <p:ph type="subTitle" idx="1"/>
          </p:nvPr>
        </p:nvSpPr>
        <p:spPr>
          <a:xfrm flipH="1">
            <a:off x="6314602" y="2303853"/>
            <a:ext cx="2114700" cy="666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09" name="Google Shape;109;p16"/>
          <p:cNvSpPr txBox="1">
            <a:spLocks noGrp="1"/>
          </p:cNvSpPr>
          <p:nvPr>
            <p:ph type="ctrTitle" idx="2"/>
          </p:nvPr>
        </p:nvSpPr>
        <p:spPr>
          <a:xfrm flipH="1">
            <a:off x="3549000" y="1915222"/>
            <a:ext cx="20457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1400"/>
              <a:buNone/>
              <a:defRPr sz="1800">
                <a:solidFill>
                  <a:schemeClr val="accent1"/>
                </a:solidFill>
              </a:defRPr>
            </a:lvl1pPr>
            <a:lvl2pPr lvl="1" algn="ctr" rtl="0">
              <a:spcBef>
                <a:spcPts val="0"/>
              </a:spcBef>
              <a:spcAft>
                <a:spcPts val="0"/>
              </a:spcAft>
              <a:buClr>
                <a:srgbClr val="77D9F9"/>
              </a:buClr>
              <a:buSzPts val="1400"/>
              <a:buNone/>
              <a:defRPr sz="1400">
                <a:solidFill>
                  <a:srgbClr val="77D9F9"/>
                </a:solidFill>
              </a:defRPr>
            </a:lvl2pPr>
            <a:lvl3pPr lvl="2" algn="ctr" rtl="0">
              <a:spcBef>
                <a:spcPts val="0"/>
              </a:spcBef>
              <a:spcAft>
                <a:spcPts val="0"/>
              </a:spcAft>
              <a:buClr>
                <a:srgbClr val="77D9F9"/>
              </a:buClr>
              <a:buSzPts val="1400"/>
              <a:buNone/>
              <a:defRPr sz="1400">
                <a:solidFill>
                  <a:srgbClr val="77D9F9"/>
                </a:solidFill>
              </a:defRPr>
            </a:lvl3pPr>
            <a:lvl4pPr lvl="3" algn="ctr" rtl="0">
              <a:spcBef>
                <a:spcPts val="0"/>
              </a:spcBef>
              <a:spcAft>
                <a:spcPts val="0"/>
              </a:spcAft>
              <a:buClr>
                <a:srgbClr val="77D9F9"/>
              </a:buClr>
              <a:buSzPts val="1400"/>
              <a:buNone/>
              <a:defRPr sz="1400">
                <a:solidFill>
                  <a:srgbClr val="77D9F9"/>
                </a:solidFill>
              </a:defRPr>
            </a:lvl4pPr>
            <a:lvl5pPr lvl="4" algn="ctr" rtl="0">
              <a:spcBef>
                <a:spcPts val="0"/>
              </a:spcBef>
              <a:spcAft>
                <a:spcPts val="0"/>
              </a:spcAft>
              <a:buClr>
                <a:srgbClr val="77D9F9"/>
              </a:buClr>
              <a:buSzPts val="1400"/>
              <a:buNone/>
              <a:defRPr sz="1400">
                <a:solidFill>
                  <a:srgbClr val="77D9F9"/>
                </a:solidFill>
              </a:defRPr>
            </a:lvl5pPr>
            <a:lvl6pPr lvl="5" algn="ctr" rtl="0">
              <a:spcBef>
                <a:spcPts val="0"/>
              </a:spcBef>
              <a:spcAft>
                <a:spcPts val="0"/>
              </a:spcAft>
              <a:buClr>
                <a:srgbClr val="77D9F9"/>
              </a:buClr>
              <a:buSzPts val="1400"/>
              <a:buNone/>
              <a:defRPr sz="1400">
                <a:solidFill>
                  <a:srgbClr val="77D9F9"/>
                </a:solidFill>
              </a:defRPr>
            </a:lvl6pPr>
            <a:lvl7pPr lvl="6" algn="ctr" rtl="0">
              <a:spcBef>
                <a:spcPts val="0"/>
              </a:spcBef>
              <a:spcAft>
                <a:spcPts val="0"/>
              </a:spcAft>
              <a:buClr>
                <a:srgbClr val="77D9F9"/>
              </a:buClr>
              <a:buSzPts val="1400"/>
              <a:buNone/>
              <a:defRPr sz="1400">
                <a:solidFill>
                  <a:srgbClr val="77D9F9"/>
                </a:solidFill>
              </a:defRPr>
            </a:lvl7pPr>
            <a:lvl8pPr lvl="7" algn="ctr" rtl="0">
              <a:spcBef>
                <a:spcPts val="0"/>
              </a:spcBef>
              <a:spcAft>
                <a:spcPts val="0"/>
              </a:spcAft>
              <a:buClr>
                <a:srgbClr val="77D9F9"/>
              </a:buClr>
              <a:buSzPts val="1400"/>
              <a:buNone/>
              <a:defRPr sz="1400">
                <a:solidFill>
                  <a:srgbClr val="77D9F9"/>
                </a:solidFill>
              </a:defRPr>
            </a:lvl8pPr>
            <a:lvl9pPr lvl="8" algn="ctr" rtl="0">
              <a:spcBef>
                <a:spcPts val="0"/>
              </a:spcBef>
              <a:spcAft>
                <a:spcPts val="0"/>
              </a:spcAft>
              <a:buClr>
                <a:srgbClr val="77D9F9"/>
              </a:buClr>
              <a:buSzPts val="1400"/>
              <a:buNone/>
              <a:defRPr sz="1400">
                <a:solidFill>
                  <a:srgbClr val="77D9F9"/>
                </a:solidFill>
              </a:defRPr>
            </a:lvl9pPr>
          </a:lstStyle>
          <a:p>
            <a:endParaRPr/>
          </a:p>
        </p:txBody>
      </p:sp>
      <p:sp>
        <p:nvSpPr>
          <p:cNvPr id="110" name="Google Shape;110;p16"/>
          <p:cNvSpPr txBox="1">
            <a:spLocks noGrp="1"/>
          </p:cNvSpPr>
          <p:nvPr>
            <p:ph type="subTitle" idx="3"/>
          </p:nvPr>
        </p:nvSpPr>
        <p:spPr>
          <a:xfrm flipH="1">
            <a:off x="3514500" y="2303853"/>
            <a:ext cx="2114700" cy="666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11" name="Google Shape;111;p16"/>
          <p:cNvSpPr txBox="1">
            <a:spLocks noGrp="1"/>
          </p:cNvSpPr>
          <p:nvPr>
            <p:ph type="ctrTitle" idx="4"/>
          </p:nvPr>
        </p:nvSpPr>
        <p:spPr>
          <a:xfrm flipH="1">
            <a:off x="6528352" y="3764497"/>
            <a:ext cx="1687200" cy="439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1400"/>
              <a:buNone/>
              <a:defRPr sz="1800">
                <a:solidFill>
                  <a:schemeClr val="accent1"/>
                </a:solidFill>
              </a:defRPr>
            </a:lvl1pPr>
            <a:lvl2pPr lvl="1" algn="ctr" rtl="0">
              <a:spcBef>
                <a:spcPts val="0"/>
              </a:spcBef>
              <a:spcAft>
                <a:spcPts val="0"/>
              </a:spcAft>
              <a:buClr>
                <a:srgbClr val="77D9F9"/>
              </a:buClr>
              <a:buSzPts val="1400"/>
              <a:buNone/>
              <a:defRPr sz="1400">
                <a:solidFill>
                  <a:srgbClr val="77D9F9"/>
                </a:solidFill>
              </a:defRPr>
            </a:lvl2pPr>
            <a:lvl3pPr lvl="2" algn="ctr" rtl="0">
              <a:spcBef>
                <a:spcPts val="0"/>
              </a:spcBef>
              <a:spcAft>
                <a:spcPts val="0"/>
              </a:spcAft>
              <a:buClr>
                <a:srgbClr val="77D9F9"/>
              </a:buClr>
              <a:buSzPts val="1400"/>
              <a:buNone/>
              <a:defRPr sz="1400">
                <a:solidFill>
                  <a:srgbClr val="77D9F9"/>
                </a:solidFill>
              </a:defRPr>
            </a:lvl3pPr>
            <a:lvl4pPr lvl="3" algn="ctr" rtl="0">
              <a:spcBef>
                <a:spcPts val="0"/>
              </a:spcBef>
              <a:spcAft>
                <a:spcPts val="0"/>
              </a:spcAft>
              <a:buClr>
                <a:srgbClr val="77D9F9"/>
              </a:buClr>
              <a:buSzPts val="1400"/>
              <a:buNone/>
              <a:defRPr sz="1400">
                <a:solidFill>
                  <a:srgbClr val="77D9F9"/>
                </a:solidFill>
              </a:defRPr>
            </a:lvl4pPr>
            <a:lvl5pPr lvl="4" algn="ctr" rtl="0">
              <a:spcBef>
                <a:spcPts val="0"/>
              </a:spcBef>
              <a:spcAft>
                <a:spcPts val="0"/>
              </a:spcAft>
              <a:buClr>
                <a:srgbClr val="77D9F9"/>
              </a:buClr>
              <a:buSzPts val="1400"/>
              <a:buNone/>
              <a:defRPr sz="1400">
                <a:solidFill>
                  <a:srgbClr val="77D9F9"/>
                </a:solidFill>
              </a:defRPr>
            </a:lvl5pPr>
            <a:lvl6pPr lvl="5" algn="ctr" rtl="0">
              <a:spcBef>
                <a:spcPts val="0"/>
              </a:spcBef>
              <a:spcAft>
                <a:spcPts val="0"/>
              </a:spcAft>
              <a:buClr>
                <a:srgbClr val="77D9F9"/>
              </a:buClr>
              <a:buSzPts val="1400"/>
              <a:buNone/>
              <a:defRPr sz="1400">
                <a:solidFill>
                  <a:srgbClr val="77D9F9"/>
                </a:solidFill>
              </a:defRPr>
            </a:lvl6pPr>
            <a:lvl7pPr lvl="6" algn="ctr" rtl="0">
              <a:spcBef>
                <a:spcPts val="0"/>
              </a:spcBef>
              <a:spcAft>
                <a:spcPts val="0"/>
              </a:spcAft>
              <a:buClr>
                <a:srgbClr val="77D9F9"/>
              </a:buClr>
              <a:buSzPts val="1400"/>
              <a:buNone/>
              <a:defRPr sz="1400">
                <a:solidFill>
                  <a:srgbClr val="77D9F9"/>
                </a:solidFill>
              </a:defRPr>
            </a:lvl7pPr>
            <a:lvl8pPr lvl="7" algn="ctr" rtl="0">
              <a:spcBef>
                <a:spcPts val="0"/>
              </a:spcBef>
              <a:spcAft>
                <a:spcPts val="0"/>
              </a:spcAft>
              <a:buClr>
                <a:srgbClr val="77D9F9"/>
              </a:buClr>
              <a:buSzPts val="1400"/>
              <a:buNone/>
              <a:defRPr sz="1400">
                <a:solidFill>
                  <a:srgbClr val="77D9F9"/>
                </a:solidFill>
              </a:defRPr>
            </a:lvl8pPr>
            <a:lvl9pPr lvl="8" algn="ctr" rtl="0">
              <a:spcBef>
                <a:spcPts val="0"/>
              </a:spcBef>
              <a:spcAft>
                <a:spcPts val="0"/>
              </a:spcAft>
              <a:buClr>
                <a:srgbClr val="77D9F9"/>
              </a:buClr>
              <a:buSzPts val="1400"/>
              <a:buNone/>
              <a:defRPr sz="1400">
                <a:solidFill>
                  <a:srgbClr val="77D9F9"/>
                </a:solidFill>
              </a:defRPr>
            </a:lvl9pPr>
          </a:lstStyle>
          <a:p>
            <a:endParaRPr/>
          </a:p>
        </p:txBody>
      </p:sp>
      <p:sp>
        <p:nvSpPr>
          <p:cNvPr id="112" name="Google Shape;112;p16"/>
          <p:cNvSpPr txBox="1">
            <a:spLocks noGrp="1"/>
          </p:cNvSpPr>
          <p:nvPr>
            <p:ph type="subTitle" idx="5"/>
          </p:nvPr>
        </p:nvSpPr>
        <p:spPr>
          <a:xfrm flipH="1">
            <a:off x="6314602" y="4115562"/>
            <a:ext cx="2114700" cy="66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13" name="Google Shape;113;p16"/>
          <p:cNvSpPr txBox="1">
            <a:spLocks noGrp="1"/>
          </p:cNvSpPr>
          <p:nvPr>
            <p:ph type="ctrTitle" idx="6"/>
          </p:nvPr>
        </p:nvSpPr>
        <p:spPr>
          <a:xfrm flipH="1">
            <a:off x="941043" y="1915222"/>
            <a:ext cx="1687200" cy="577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1400"/>
              <a:buNone/>
              <a:defRPr sz="1800">
                <a:solidFill>
                  <a:schemeClr val="accent1"/>
                </a:solidFill>
              </a:defRPr>
            </a:lvl1pPr>
            <a:lvl2pPr lvl="1" algn="ctr" rtl="0">
              <a:spcBef>
                <a:spcPts val="0"/>
              </a:spcBef>
              <a:spcAft>
                <a:spcPts val="0"/>
              </a:spcAft>
              <a:buClr>
                <a:srgbClr val="77D9F9"/>
              </a:buClr>
              <a:buSzPts val="1400"/>
              <a:buNone/>
              <a:defRPr sz="1400">
                <a:solidFill>
                  <a:srgbClr val="77D9F9"/>
                </a:solidFill>
              </a:defRPr>
            </a:lvl2pPr>
            <a:lvl3pPr lvl="2" algn="ctr" rtl="0">
              <a:spcBef>
                <a:spcPts val="0"/>
              </a:spcBef>
              <a:spcAft>
                <a:spcPts val="0"/>
              </a:spcAft>
              <a:buClr>
                <a:srgbClr val="77D9F9"/>
              </a:buClr>
              <a:buSzPts val="1400"/>
              <a:buNone/>
              <a:defRPr sz="1400">
                <a:solidFill>
                  <a:srgbClr val="77D9F9"/>
                </a:solidFill>
              </a:defRPr>
            </a:lvl3pPr>
            <a:lvl4pPr lvl="3" algn="ctr" rtl="0">
              <a:spcBef>
                <a:spcPts val="0"/>
              </a:spcBef>
              <a:spcAft>
                <a:spcPts val="0"/>
              </a:spcAft>
              <a:buClr>
                <a:srgbClr val="77D9F9"/>
              </a:buClr>
              <a:buSzPts val="1400"/>
              <a:buNone/>
              <a:defRPr sz="1400">
                <a:solidFill>
                  <a:srgbClr val="77D9F9"/>
                </a:solidFill>
              </a:defRPr>
            </a:lvl4pPr>
            <a:lvl5pPr lvl="4" algn="ctr" rtl="0">
              <a:spcBef>
                <a:spcPts val="0"/>
              </a:spcBef>
              <a:spcAft>
                <a:spcPts val="0"/>
              </a:spcAft>
              <a:buClr>
                <a:srgbClr val="77D9F9"/>
              </a:buClr>
              <a:buSzPts val="1400"/>
              <a:buNone/>
              <a:defRPr sz="1400">
                <a:solidFill>
                  <a:srgbClr val="77D9F9"/>
                </a:solidFill>
              </a:defRPr>
            </a:lvl5pPr>
            <a:lvl6pPr lvl="5" algn="ctr" rtl="0">
              <a:spcBef>
                <a:spcPts val="0"/>
              </a:spcBef>
              <a:spcAft>
                <a:spcPts val="0"/>
              </a:spcAft>
              <a:buClr>
                <a:srgbClr val="77D9F9"/>
              </a:buClr>
              <a:buSzPts val="1400"/>
              <a:buNone/>
              <a:defRPr sz="1400">
                <a:solidFill>
                  <a:srgbClr val="77D9F9"/>
                </a:solidFill>
              </a:defRPr>
            </a:lvl6pPr>
            <a:lvl7pPr lvl="6" algn="ctr" rtl="0">
              <a:spcBef>
                <a:spcPts val="0"/>
              </a:spcBef>
              <a:spcAft>
                <a:spcPts val="0"/>
              </a:spcAft>
              <a:buClr>
                <a:srgbClr val="77D9F9"/>
              </a:buClr>
              <a:buSzPts val="1400"/>
              <a:buNone/>
              <a:defRPr sz="1400">
                <a:solidFill>
                  <a:srgbClr val="77D9F9"/>
                </a:solidFill>
              </a:defRPr>
            </a:lvl7pPr>
            <a:lvl8pPr lvl="7" algn="ctr" rtl="0">
              <a:spcBef>
                <a:spcPts val="0"/>
              </a:spcBef>
              <a:spcAft>
                <a:spcPts val="0"/>
              </a:spcAft>
              <a:buClr>
                <a:srgbClr val="77D9F9"/>
              </a:buClr>
              <a:buSzPts val="1400"/>
              <a:buNone/>
              <a:defRPr sz="1400">
                <a:solidFill>
                  <a:srgbClr val="77D9F9"/>
                </a:solidFill>
              </a:defRPr>
            </a:lvl8pPr>
            <a:lvl9pPr lvl="8" algn="ctr" rtl="0">
              <a:spcBef>
                <a:spcPts val="0"/>
              </a:spcBef>
              <a:spcAft>
                <a:spcPts val="0"/>
              </a:spcAft>
              <a:buClr>
                <a:srgbClr val="77D9F9"/>
              </a:buClr>
              <a:buSzPts val="1400"/>
              <a:buNone/>
              <a:defRPr sz="1400">
                <a:solidFill>
                  <a:srgbClr val="77D9F9"/>
                </a:solidFill>
              </a:defRPr>
            </a:lvl9pPr>
          </a:lstStyle>
          <a:p>
            <a:endParaRPr/>
          </a:p>
        </p:txBody>
      </p:sp>
      <p:sp>
        <p:nvSpPr>
          <p:cNvPr id="114" name="Google Shape;114;p16"/>
          <p:cNvSpPr txBox="1">
            <a:spLocks noGrp="1"/>
          </p:cNvSpPr>
          <p:nvPr>
            <p:ph type="subTitle" idx="7"/>
          </p:nvPr>
        </p:nvSpPr>
        <p:spPr>
          <a:xfrm flipH="1">
            <a:off x="727293" y="2303853"/>
            <a:ext cx="2114700" cy="666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15" name="Google Shape;115;p16"/>
          <p:cNvSpPr txBox="1">
            <a:spLocks noGrp="1"/>
          </p:cNvSpPr>
          <p:nvPr>
            <p:ph type="ctrTitle" idx="8"/>
          </p:nvPr>
        </p:nvSpPr>
        <p:spPr>
          <a:xfrm flipH="1">
            <a:off x="3728250" y="3764497"/>
            <a:ext cx="1687200" cy="439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1400"/>
              <a:buNone/>
              <a:defRPr sz="1800">
                <a:solidFill>
                  <a:schemeClr val="accent1"/>
                </a:solidFill>
              </a:defRPr>
            </a:lvl1pPr>
            <a:lvl2pPr lvl="1" algn="ctr" rtl="0">
              <a:spcBef>
                <a:spcPts val="0"/>
              </a:spcBef>
              <a:spcAft>
                <a:spcPts val="0"/>
              </a:spcAft>
              <a:buClr>
                <a:srgbClr val="77D9F9"/>
              </a:buClr>
              <a:buSzPts val="1400"/>
              <a:buNone/>
              <a:defRPr sz="1400">
                <a:solidFill>
                  <a:srgbClr val="77D9F9"/>
                </a:solidFill>
              </a:defRPr>
            </a:lvl2pPr>
            <a:lvl3pPr lvl="2" algn="ctr" rtl="0">
              <a:spcBef>
                <a:spcPts val="0"/>
              </a:spcBef>
              <a:spcAft>
                <a:spcPts val="0"/>
              </a:spcAft>
              <a:buClr>
                <a:srgbClr val="77D9F9"/>
              </a:buClr>
              <a:buSzPts val="1400"/>
              <a:buNone/>
              <a:defRPr sz="1400">
                <a:solidFill>
                  <a:srgbClr val="77D9F9"/>
                </a:solidFill>
              </a:defRPr>
            </a:lvl3pPr>
            <a:lvl4pPr lvl="3" algn="ctr" rtl="0">
              <a:spcBef>
                <a:spcPts val="0"/>
              </a:spcBef>
              <a:spcAft>
                <a:spcPts val="0"/>
              </a:spcAft>
              <a:buClr>
                <a:srgbClr val="77D9F9"/>
              </a:buClr>
              <a:buSzPts val="1400"/>
              <a:buNone/>
              <a:defRPr sz="1400">
                <a:solidFill>
                  <a:srgbClr val="77D9F9"/>
                </a:solidFill>
              </a:defRPr>
            </a:lvl4pPr>
            <a:lvl5pPr lvl="4" algn="ctr" rtl="0">
              <a:spcBef>
                <a:spcPts val="0"/>
              </a:spcBef>
              <a:spcAft>
                <a:spcPts val="0"/>
              </a:spcAft>
              <a:buClr>
                <a:srgbClr val="77D9F9"/>
              </a:buClr>
              <a:buSzPts val="1400"/>
              <a:buNone/>
              <a:defRPr sz="1400">
                <a:solidFill>
                  <a:srgbClr val="77D9F9"/>
                </a:solidFill>
              </a:defRPr>
            </a:lvl5pPr>
            <a:lvl6pPr lvl="5" algn="ctr" rtl="0">
              <a:spcBef>
                <a:spcPts val="0"/>
              </a:spcBef>
              <a:spcAft>
                <a:spcPts val="0"/>
              </a:spcAft>
              <a:buClr>
                <a:srgbClr val="77D9F9"/>
              </a:buClr>
              <a:buSzPts val="1400"/>
              <a:buNone/>
              <a:defRPr sz="1400">
                <a:solidFill>
                  <a:srgbClr val="77D9F9"/>
                </a:solidFill>
              </a:defRPr>
            </a:lvl6pPr>
            <a:lvl7pPr lvl="6" algn="ctr" rtl="0">
              <a:spcBef>
                <a:spcPts val="0"/>
              </a:spcBef>
              <a:spcAft>
                <a:spcPts val="0"/>
              </a:spcAft>
              <a:buClr>
                <a:srgbClr val="77D9F9"/>
              </a:buClr>
              <a:buSzPts val="1400"/>
              <a:buNone/>
              <a:defRPr sz="1400">
                <a:solidFill>
                  <a:srgbClr val="77D9F9"/>
                </a:solidFill>
              </a:defRPr>
            </a:lvl7pPr>
            <a:lvl8pPr lvl="7" algn="ctr" rtl="0">
              <a:spcBef>
                <a:spcPts val="0"/>
              </a:spcBef>
              <a:spcAft>
                <a:spcPts val="0"/>
              </a:spcAft>
              <a:buClr>
                <a:srgbClr val="77D9F9"/>
              </a:buClr>
              <a:buSzPts val="1400"/>
              <a:buNone/>
              <a:defRPr sz="1400">
                <a:solidFill>
                  <a:srgbClr val="77D9F9"/>
                </a:solidFill>
              </a:defRPr>
            </a:lvl8pPr>
            <a:lvl9pPr lvl="8" algn="ctr" rtl="0">
              <a:spcBef>
                <a:spcPts val="0"/>
              </a:spcBef>
              <a:spcAft>
                <a:spcPts val="0"/>
              </a:spcAft>
              <a:buClr>
                <a:srgbClr val="77D9F9"/>
              </a:buClr>
              <a:buSzPts val="1400"/>
              <a:buNone/>
              <a:defRPr sz="1400">
                <a:solidFill>
                  <a:srgbClr val="77D9F9"/>
                </a:solidFill>
              </a:defRPr>
            </a:lvl9pPr>
          </a:lstStyle>
          <a:p>
            <a:endParaRPr/>
          </a:p>
        </p:txBody>
      </p:sp>
      <p:sp>
        <p:nvSpPr>
          <p:cNvPr id="116" name="Google Shape;116;p16"/>
          <p:cNvSpPr txBox="1">
            <a:spLocks noGrp="1"/>
          </p:cNvSpPr>
          <p:nvPr>
            <p:ph type="subTitle" idx="9"/>
          </p:nvPr>
        </p:nvSpPr>
        <p:spPr>
          <a:xfrm flipH="1">
            <a:off x="3514500" y="4115562"/>
            <a:ext cx="2114700" cy="66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17" name="Google Shape;117;p16"/>
          <p:cNvSpPr txBox="1">
            <a:spLocks noGrp="1"/>
          </p:cNvSpPr>
          <p:nvPr>
            <p:ph type="ctrTitle" idx="13"/>
          </p:nvPr>
        </p:nvSpPr>
        <p:spPr>
          <a:xfrm flipH="1">
            <a:off x="941043" y="3764497"/>
            <a:ext cx="1687200" cy="4398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rgbClr val="77D9F9"/>
              </a:buClr>
              <a:buSzPts val="1400"/>
              <a:buNone/>
              <a:defRPr sz="1800">
                <a:solidFill>
                  <a:schemeClr val="accent1"/>
                </a:solidFill>
              </a:defRPr>
            </a:lvl1pPr>
            <a:lvl2pPr lvl="1" algn="ctr" rtl="0">
              <a:spcBef>
                <a:spcPts val="0"/>
              </a:spcBef>
              <a:spcAft>
                <a:spcPts val="0"/>
              </a:spcAft>
              <a:buClr>
                <a:srgbClr val="77D9F9"/>
              </a:buClr>
              <a:buSzPts val="1400"/>
              <a:buNone/>
              <a:defRPr sz="1400">
                <a:solidFill>
                  <a:srgbClr val="77D9F9"/>
                </a:solidFill>
              </a:defRPr>
            </a:lvl2pPr>
            <a:lvl3pPr lvl="2" algn="ctr" rtl="0">
              <a:spcBef>
                <a:spcPts val="0"/>
              </a:spcBef>
              <a:spcAft>
                <a:spcPts val="0"/>
              </a:spcAft>
              <a:buClr>
                <a:srgbClr val="77D9F9"/>
              </a:buClr>
              <a:buSzPts val="1400"/>
              <a:buNone/>
              <a:defRPr sz="1400">
                <a:solidFill>
                  <a:srgbClr val="77D9F9"/>
                </a:solidFill>
              </a:defRPr>
            </a:lvl3pPr>
            <a:lvl4pPr lvl="3" algn="ctr" rtl="0">
              <a:spcBef>
                <a:spcPts val="0"/>
              </a:spcBef>
              <a:spcAft>
                <a:spcPts val="0"/>
              </a:spcAft>
              <a:buClr>
                <a:srgbClr val="77D9F9"/>
              </a:buClr>
              <a:buSzPts val="1400"/>
              <a:buNone/>
              <a:defRPr sz="1400">
                <a:solidFill>
                  <a:srgbClr val="77D9F9"/>
                </a:solidFill>
              </a:defRPr>
            </a:lvl4pPr>
            <a:lvl5pPr lvl="4" algn="ctr" rtl="0">
              <a:spcBef>
                <a:spcPts val="0"/>
              </a:spcBef>
              <a:spcAft>
                <a:spcPts val="0"/>
              </a:spcAft>
              <a:buClr>
                <a:srgbClr val="77D9F9"/>
              </a:buClr>
              <a:buSzPts val="1400"/>
              <a:buNone/>
              <a:defRPr sz="1400">
                <a:solidFill>
                  <a:srgbClr val="77D9F9"/>
                </a:solidFill>
              </a:defRPr>
            </a:lvl5pPr>
            <a:lvl6pPr lvl="5" algn="ctr" rtl="0">
              <a:spcBef>
                <a:spcPts val="0"/>
              </a:spcBef>
              <a:spcAft>
                <a:spcPts val="0"/>
              </a:spcAft>
              <a:buClr>
                <a:srgbClr val="77D9F9"/>
              </a:buClr>
              <a:buSzPts val="1400"/>
              <a:buNone/>
              <a:defRPr sz="1400">
                <a:solidFill>
                  <a:srgbClr val="77D9F9"/>
                </a:solidFill>
              </a:defRPr>
            </a:lvl6pPr>
            <a:lvl7pPr lvl="6" algn="ctr" rtl="0">
              <a:spcBef>
                <a:spcPts val="0"/>
              </a:spcBef>
              <a:spcAft>
                <a:spcPts val="0"/>
              </a:spcAft>
              <a:buClr>
                <a:srgbClr val="77D9F9"/>
              </a:buClr>
              <a:buSzPts val="1400"/>
              <a:buNone/>
              <a:defRPr sz="1400">
                <a:solidFill>
                  <a:srgbClr val="77D9F9"/>
                </a:solidFill>
              </a:defRPr>
            </a:lvl7pPr>
            <a:lvl8pPr lvl="7" algn="ctr" rtl="0">
              <a:spcBef>
                <a:spcPts val="0"/>
              </a:spcBef>
              <a:spcAft>
                <a:spcPts val="0"/>
              </a:spcAft>
              <a:buClr>
                <a:srgbClr val="77D9F9"/>
              </a:buClr>
              <a:buSzPts val="1400"/>
              <a:buNone/>
              <a:defRPr sz="1400">
                <a:solidFill>
                  <a:srgbClr val="77D9F9"/>
                </a:solidFill>
              </a:defRPr>
            </a:lvl8pPr>
            <a:lvl9pPr lvl="8" algn="ctr" rtl="0">
              <a:spcBef>
                <a:spcPts val="0"/>
              </a:spcBef>
              <a:spcAft>
                <a:spcPts val="0"/>
              </a:spcAft>
              <a:buClr>
                <a:srgbClr val="77D9F9"/>
              </a:buClr>
              <a:buSzPts val="1400"/>
              <a:buNone/>
              <a:defRPr sz="1400">
                <a:solidFill>
                  <a:srgbClr val="77D9F9"/>
                </a:solidFill>
              </a:defRPr>
            </a:lvl9pPr>
          </a:lstStyle>
          <a:p>
            <a:endParaRPr/>
          </a:p>
        </p:txBody>
      </p:sp>
      <p:sp>
        <p:nvSpPr>
          <p:cNvPr id="118" name="Google Shape;118;p16"/>
          <p:cNvSpPr txBox="1">
            <a:spLocks noGrp="1"/>
          </p:cNvSpPr>
          <p:nvPr>
            <p:ph type="subTitle" idx="14"/>
          </p:nvPr>
        </p:nvSpPr>
        <p:spPr>
          <a:xfrm flipH="1">
            <a:off x="727293" y="4115562"/>
            <a:ext cx="2114700" cy="6663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400">
                <a:solidFill>
                  <a:schemeClr val="dk1"/>
                </a:solidFill>
              </a:defRPr>
            </a:lvl1pPr>
            <a:lvl2pPr lvl="1" algn="ctr" rtl="0">
              <a:lnSpc>
                <a:spcPct val="100000"/>
              </a:lnSpc>
              <a:spcBef>
                <a:spcPts val="0"/>
              </a:spcBef>
              <a:spcAft>
                <a:spcPts val="0"/>
              </a:spcAft>
              <a:buSzPts val="1200"/>
              <a:buNone/>
              <a:defRPr sz="1200"/>
            </a:lvl2pPr>
            <a:lvl3pPr lvl="2" algn="ctr" rtl="0">
              <a:lnSpc>
                <a:spcPct val="100000"/>
              </a:lnSpc>
              <a:spcBef>
                <a:spcPts val="0"/>
              </a:spcBef>
              <a:spcAft>
                <a:spcPts val="0"/>
              </a:spcAft>
              <a:buSzPts val="1200"/>
              <a:buNone/>
              <a:defRPr sz="1200"/>
            </a:lvl3pPr>
            <a:lvl4pPr lvl="3" algn="ctr" rtl="0">
              <a:lnSpc>
                <a:spcPct val="100000"/>
              </a:lnSpc>
              <a:spcBef>
                <a:spcPts val="0"/>
              </a:spcBef>
              <a:spcAft>
                <a:spcPts val="0"/>
              </a:spcAft>
              <a:buSzPts val="1200"/>
              <a:buNone/>
              <a:defRPr sz="1200"/>
            </a:lvl4pPr>
            <a:lvl5pPr lvl="4" algn="ctr" rtl="0">
              <a:lnSpc>
                <a:spcPct val="100000"/>
              </a:lnSpc>
              <a:spcBef>
                <a:spcPts val="0"/>
              </a:spcBef>
              <a:spcAft>
                <a:spcPts val="0"/>
              </a:spcAft>
              <a:buSzPts val="1200"/>
              <a:buNone/>
              <a:defRPr sz="1200"/>
            </a:lvl5pPr>
            <a:lvl6pPr lvl="5" algn="ctr" rtl="0">
              <a:lnSpc>
                <a:spcPct val="100000"/>
              </a:lnSpc>
              <a:spcBef>
                <a:spcPts val="0"/>
              </a:spcBef>
              <a:spcAft>
                <a:spcPts val="0"/>
              </a:spcAft>
              <a:buSzPts val="1200"/>
              <a:buNone/>
              <a:defRPr sz="1200"/>
            </a:lvl6pPr>
            <a:lvl7pPr lvl="6" algn="ctr" rtl="0">
              <a:lnSpc>
                <a:spcPct val="100000"/>
              </a:lnSpc>
              <a:spcBef>
                <a:spcPts val="0"/>
              </a:spcBef>
              <a:spcAft>
                <a:spcPts val="0"/>
              </a:spcAft>
              <a:buSzPts val="1200"/>
              <a:buNone/>
              <a:defRPr sz="1200"/>
            </a:lvl7pPr>
            <a:lvl8pPr lvl="7" algn="ctr" rtl="0">
              <a:lnSpc>
                <a:spcPct val="100000"/>
              </a:lnSpc>
              <a:spcBef>
                <a:spcPts val="0"/>
              </a:spcBef>
              <a:spcAft>
                <a:spcPts val="0"/>
              </a:spcAft>
              <a:buSzPts val="1200"/>
              <a:buNone/>
              <a:defRPr sz="1200"/>
            </a:lvl8pPr>
            <a:lvl9pPr lvl="8" algn="ctr" rtl="0">
              <a:lnSpc>
                <a:spcPct val="100000"/>
              </a:lnSpc>
              <a:spcBef>
                <a:spcPts val="0"/>
              </a:spcBef>
              <a:spcAft>
                <a:spcPts val="0"/>
              </a:spcAft>
              <a:buSzPts val="1200"/>
              <a:buNone/>
              <a:defRPr sz="1200"/>
            </a:lvl9pPr>
          </a:lstStyle>
          <a:p>
            <a:endParaRPr/>
          </a:p>
        </p:txBody>
      </p:sp>
      <p:sp>
        <p:nvSpPr>
          <p:cNvPr id="119" name="Google Shape;119;p16"/>
          <p:cNvSpPr txBox="1">
            <a:spLocks noGrp="1"/>
          </p:cNvSpPr>
          <p:nvPr>
            <p:ph type="title" idx="15"/>
          </p:nvPr>
        </p:nvSpPr>
        <p:spPr>
          <a:xfrm>
            <a:off x="717075" y="385828"/>
            <a:ext cx="7710000" cy="692700"/>
          </a:xfrm>
          <a:prstGeom prst="rect">
            <a:avLst/>
          </a:prstGeom>
        </p:spPr>
        <p:txBody>
          <a:bodyPr spcFirstLastPara="1" wrap="square" lIns="91425" tIns="91425" rIns="91425" bIns="91425" anchor="ctr" anchorCtr="0">
            <a:noAutofit/>
          </a:bodyPr>
          <a:lstStyle>
            <a:lvl1pPr lvl="0" algn="ctr" rtl="0">
              <a:spcBef>
                <a:spcPts val="0"/>
              </a:spcBef>
              <a:spcAft>
                <a:spcPts val="0"/>
              </a:spcAft>
              <a:buNone/>
              <a:defRPr sz="3000">
                <a:solidFill>
                  <a:schemeClr val="dk1"/>
                </a:solidFill>
              </a:defRPr>
            </a:lvl1pPr>
            <a:lvl2pPr lvl="1" algn="ctr" rtl="0">
              <a:spcBef>
                <a:spcPts val="0"/>
              </a:spcBef>
              <a:spcAft>
                <a:spcPts val="0"/>
              </a:spcAft>
              <a:buNone/>
              <a:defRPr sz="3000">
                <a:solidFill>
                  <a:schemeClr val="dk1"/>
                </a:solidFill>
              </a:defRPr>
            </a:lvl2pPr>
            <a:lvl3pPr lvl="2" algn="ctr" rtl="0">
              <a:spcBef>
                <a:spcPts val="0"/>
              </a:spcBef>
              <a:spcAft>
                <a:spcPts val="0"/>
              </a:spcAft>
              <a:buNone/>
              <a:defRPr sz="3000">
                <a:solidFill>
                  <a:schemeClr val="dk1"/>
                </a:solidFill>
              </a:defRPr>
            </a:lvl3pPr>
            <a:lvl4pPr lvl="3" algn="ctr" rtl="0">
              <a:spcBef>
                <a:spcPts val="0"/>
              </a:spcBef>
              <a:spcAft>
                <a:spcPts val="0"/>
              </a:spcAft>
              <a:buNone/>
              <a:defRPr sz="3000">
                <a:solidFill>
                  <a:schemeClr val="dk1"/>
                </a:solidFill>
              </a:defRPr>
            </a:lvl4pPr>
            <a:lvl5pPr lvl="4" algn="ctr" rtl="0">
              <a:spcBef>
                <a:spcPts val="0"/>
              </a:spcBef>
              <a:spcAft>
                <a:spcPts val="0"/>
              </a:spcAft>
              <a:buNone/>
              <a:defRPr sz="3000">
                <a:solidFill>
                  <a:schemeClr val="dk1"/>
                </a:solidFill>
              </a:defRPr>
            </a:lvl5pPr>
            <a:lvl6pPr lvl="5" algn="ctr" rtl="0">
              <a:spcBef>
                <a:spcPts val="0"/>
              </a:spcBef>
              <a:spcAft>
                <a:spcPts val="0"/>
              </a:spcAft>
              <a:buNone/>
              <a:defRPr sz="3000">
                <a:solidFill>
                  <a:schemeClr val="dk1"/>
                </a:solidFill>
              </a:defRPr>
            </a:lvl6pPr>
            <a:lvl7pPr lvl="6" algn="ctr" rtl="0">
              <a:spcBef>
                <a:spcPts val="0"/>
              </a:spcBef>
              <a:spcAft>
                <a:spcPts val="0"/>
              </a:spcAft>
              <a:buNone/>
              <a:defRPr sz="3000">
                <a:solidFill>
                  <a:schemeClr val="dk1"/>
                </a:solidFill>
              </a:defRPr>
            </a:lvl7pPr>
            <a:lvl8pPr lvl="7" algn="ctr" rtl="0">
              <a:spcBef>
                <a:spcPts val="0"/>
              </a:spcBef>
              <a:spcAft>
                <a:spcPts val="0"/>
              </a:spcAft>
              <a:buNone/>
              <a:defRPr sz="3000">
                <a:solidFill>
                  <a:schemeClr val="dk1"/>
                </a:solidFill>
              </a:defRPr>
            </a:lvl8pPr>
            <a:lvl9pPr lvl="8" algn="ctr" rtl="0">
              <a:spcBef>
                <a:spcPts val="0"/>
              </a:spcBef>
              <a:spcAft>
                <a:spcPts val="0"/>
              </a:spcAft>
              <a:buNone/>
              <a:defRPr sz="3000">
                <a:solidFill>
                  <a:schemeClr val="dk1"/>
                </a:solidFill>
              </a:defRPr>
            </a:lvl9pPr>
          </a:lstStyle>
          <a:p>
            <a:endParaRPr/>
          </a:p>
        </p:txBody>
      </p:sp>
      <p:grpSp>
        <p:nvGrpSpPr>
          <p:cNvPr id="120" name="Google Shape;120;p16"/>
          <p:cNvGrpSpPr/>
          <p:nvPr/>
        </p:nvGrpSpPr>
        <p:grpSpPr>
          <a:xfrm>
            <a:off x="-4519" y="-19650"/>
            <a:ext cx="9163038" cy="5163149"/>
            <a:chOff x="-4519" y="-19650"/>
            <a:chExt cx="9163038" cy="5163149"/>
          </a:xfrm>
        </p:grpSpPr>
        <p:sp>
          <p:nvSpPr>
            <p:cNvPr id="121" name="Google Shape;121;p16"/>
            <p:cNvSpPr/>
            <p:nvPr/>
          </p:nvSpPr>
          <p:spPr>
            <a:xfrm>
              <a:off x="-4519" y="-19650"/>
              <a:ext cx="1351963" cy="1265779"/>
            </a:xfrm>
            <a:custGeom>
              <a:avLst/>
              <a:gdLst/>
              <a:ahLst/>
              <a:cxnLst/>
              <a:rect l="l" t="t" r="r" b="b"/>
              <a:pathLst>
                <a:path w="10168" h="9520" extrusionOk="0">
                  <a:moveTo>
                    <a:pt x="4082" y="0"/>
                  </a:moveTo>
                  <a:lnTo>
                    <a:pt x="145" y="3687"/>
                  </a:lnTo>
                  <a:lnTo>
                    <a:pt x="1" y="3822"/>
                  </a:lnTo>
                  <a:lnTo>
                    <a:pt x="1" y="9519"/>
                  </a:lnTo>
                  <a:lnTo>
                    <a:pt x="145" y="9384"/>
                  </a:lnTo>
                  <a:lnTo>
                    <a:pt x="10167"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16"/>
            <p:cNvSpPr/>
            <p:nvPr/>
          </p:nvSpPr>
          <p:spPr>
            <a:xfrm rot="10800000" flipH="1">
              <a:off x="7803232" y="3874263"/>
              <a:ext cx="1355287" cy="1269236"/>
            </a:xfrm>
            <a:custGeom>
              <a:avLst/>
              <a:gdLst/>
              <a:ahLst/>
              <a:cxnLst/>
              <a:rect l="l" t="t" r="r" b="b"/>
              <a:pathLst>
                <a:path w="10193" h="9546" extrusionOk="0">
                  <a:moveTo>
                    <a:pt x="0" y="1"/>
                  </a:moveTo>
                  <a:lnTo>
                    <a:pt x="10049" y="9410"/>
                  </a:lnTo>
                  <a:lnTo>
                    <a:pt x="10193" y="9545"/>
                  </a:lnTo>
                  <a:lnTo>
                    <a:pt x="10193" y="3846"/>
                  </a:lnTo>
                  <a:lnTo>
                    <a:pt x="10049" y="3710"/>
                  </a:lnTo>
                  <a:lnTo>
                    <a:pt x="6086"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3" name="Google Shape;123;p16"/>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000">
                <a:solidFill>
                  <a:schemeClr val="dk1"/>
                </a:solidFill>
              </a:defRPr>
            </a:lvl1pPr>
            <a:lvl2pPr lvl="1" algn="ctr" rtl="0">
              <a:spcBef>
                <a:spcPts val="0"/>
              </a:spcBef>
              <a:spcAft>
                <a:spcPts val="0"/>
              </a:spcAft>
              <a:buNone/>
              <a:defRPr sz="3000">
                <a:solidFill>
                  <a:schemeClr val="dk1"/>
                </a:solidFill>
              </a:defRPr>
            </a:lvl2pPr>
            <a:lvl3pPr lvl="2" algn="ctr" rtl="0">
              <a:spcBef>
                <a:spcPts val="0"/>
              </a:spcBef>
              <a:spcAft>
                <a:spcPts val="0"/>
              </a:spcAft>
              <a:buNone/>
              <a:defRPr sz="3000">
                <a:solidFill>
                  <a:schemeClr val="dk1"/>
                </a:solidFill>
              </a:defRPr>
            </a:lvl3pPr>
            <a:lvl4pPr lvl="3" algn="ctr" rtl="0">
              <a:spcBef>
                <a:spcPts val="0"/>
              </a:spcBef>
              <a:spcAft>
                <a:spcPts val="0"/>
              </a:spcAft>
              <a:buNone/>
              <a:defRPr sz="3000">
                <a:solidFill>
                  <a:schemeClr val="dk1"/>
                </a:solidFill>
              </a:defRPr>
            </a:lvl4pPr>
            <a:lvl5pPr lvl="4" algn="ctr" rtl="0">
              <a:spcBef>
                <a:spcPts val="0"/>
              </a:spcBef>
              <a:spcAft>
                <a:spcPts val="0"/>
              </a:spcAft>
              <a:buNone/>
              <a:defRPr sz="3000">
                <a:solidFill>
                  <a:schemeClr val="dk1"/>
                </a:solidFill>
              </a:defRPr>
            </a:lvl5pPr>
            <a:lvl6pPr lvl="5" algn="ctr" rtl="0">
              <a:spcBef>
                <a:spcPts val="0"/>
              </a:spcBef>
              <a:spcAft>
                <a:spcPts val="0"/>
              </a:spcAft>
              <a:buNone/>
              <a:defRPr sz="3000">
                <a:solidFill>
                  <a:schemeClr val="dk1"/>
                </a:solidFill>
              </a:defRPr>
            </a:lvl6pPr>
            <a:lvl7pPr lvl="6" algn="ctr" rtl="0">
              <a:spcBef>
                <a:spcPts val="0"/>
              </a:spcBef>
              <a:spcAft>
                <a:spcPts val="0"/>
              </a:spcAft>
              <a:buNone/>
              <a:defRPr sz="3000">
                <a:solidFill>
                  <a:schemeClr val="dk1"/>
                </a:solidFill>
              </a:defRPr>
            </a:lvl7pPr>
            <a:lvl8pPr lvl="7" algn="ctr" rtl="0">
              <a:spcBef>
                <a:spcPts val="0"/>
              </a:spcBef>
              <a:spcAft>
                <a:spcPts val="0"/>
              </a:spcAft>
              <a:buNone/>
              <a:defRPr sz="3000">
                <a:solidFill>
                  <a:schemeClr val="dk1"/>
                </a:solidFill>
              </a:defRPr>
            </a:lvl8pPr>
            <a:lvl9pPr lvl="8" algn="ctr" rtl="0">
              <a:spcBef>
                <a:spcPts val="0"/>
              </a:spcBef>
              <a:spcAft>
                <a:spcPts val="0"/>
              </a:spcAft>
              <a:buNone/>
              <a:defRPr sz="3000">
                <a:solidFill>
                  <a:schemeClr val="dk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3">
  <p:cSld name="CUSTOM_17_2">
    <p:spTree>
      <p:nvGrpSpPr>
        <p:cNvPr id="1" name="Shape 172"/>
        <p:cNvGrpSpPr/>
        <p:nvPr/>
      </p:nvGrpSpPr>
      <p:grpSpPr>
        <a:xfrm>
          <a:off x="0" y="0"/>
          <a:ext cx="0" cy="0"/>
          <a:chOff x="0" y="0"/>
          <a:chExt cx="0" cy="0"/>
        </a:xfrm>
      </p:grpSpPr>
      <p:grpSp>
        <p:nvGrpSpPr>
          <p:cNvPr id="173" name="Google Shape;173;p24"/>
          <p:cNvGrpSpPr/>
          <p:nvPr/>
        </p:nvGrpSpPr>
        <p:grpSpPr>
          <a:xfrm>
            <a:off x="-13609" y="-19650"/>
            <a:ext cx="9163038" cy="5163149"/>
            <a:chOff x="-19050" y="-19650"/>
            <a:chExt cx="9163038" cy="5163149"/>
          </a:xfrm>
        </p:grpSpPr>
        <p:sp>
          <p:nvSpPr>
            <p:cNvPr id="174" name="Google Shape;174;p24"/>
            <p:cNvSpPr/>
            <p:nvPr/>
          </p:nvSpPr>
          <p:spPr>
            <a:xfrm>
              <a:off x="-19050" y="-19650"/>
              <a:ext cx="1351963" cy="1265779"/>
            </a:xfrm>
            <a:custGeom>
              <a:avLst/>
              <a:gdLst/>
              <a:ahLst/>
              <a:cxnLst/>
              <a:rect l="l" t="t" r="r" b="b"/>
              <a:pathLst>
                <a:path w="10168" h="9520" extrusionOk="0">
                  <a:moveTo>
                    <a:pt x="4082" y="0"/>
                  </a:moveTo>
                  <a:lnTo>
                    <a:pt x="145" y="3687"/>
                  </a:lnTo>
                  <a:lnTo>
                    <a:pt x="1" y="3822"/>
                  </a:lnTo>
                  <a:lnTo>
                    <a:pt x="1" y="9519"/>
                  </a:lnTo>
                  <a:lnTo>
                    <a:pt x="145" y="9384"/>
                  </a:lnTo>
                  <a:lnTo>
                    <a:pt x="10167"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4"/>
            <p:cNvSpPr/>
            <p:nvPr/>
          </p:nvSpPr>
          <p:spPr>
            <a:xfrm rot="10800000" flipH="1">
              <a:off x="7788701" y="3874263"/>
              <a:ext cx="1355287" cy="1269236"/>
            </a:xfrm>
            <a:custGeom>
              <a:avLst/>
              <a:gdLst/>
              <a:ahLst/>
              <a:cxnLst/>
              <a:rect l="l" t="t" r="r" b="b"/>
              <a:pathLst>
                <a:path w="10193" h="9546" extrusionOk="0">
                  <a:moveTo>
                    <a:pt x="0" y="1"/>
                  </a:moveTo>
                  <a:lnTo>
                    <a:pt x="10049" y="9410"/>
                  </a:lnTo>
                  <a:lnTo>
                    <a:pt x="10193" y="9545"/>
                  </a:lnTo>
                  <a:lnTo>
                    <a:pt x="10193" y="3846"/>
                  </a:lnTo>
                  <a:lnTo>
                    <a:pt x="10049" y="3710"/>
                  </a:lnTo>
                  <a:lnTo>
                    <a:pt x="6086"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76" name="Google Shape;176;p24"/>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lvl1pPr lvl="0" algn="ctr" rtl="0">
              <a:spcBef>
                <a:spcPts val="0"/>
              </a:spcBef>
              <a:spcAft>
                <a:spcPts val="0"/>
              </a:spcAft>
              <a:buNone/>
              <a:defRPr sz="3000">
                <a:solidFill>
                  <a:schemeClr val="dk1"/>
                </a:solidFill>
              </a:defRPr>
            </a:lvl1pPr>
            <a:lvl2pPr lvl="1" algn="ctr" rtl="0">
              <a:spcBef>
                <a:spcPts val="0"/>
              </a:spcBef>
              <a:spcAft>
                <a:spcPts val="0"/>
              </a:spcAft>
              <a:buNone/>
              <a:defRPr sz="3000">
                <a:solidFill>
                  <a:schemeClr val="dk1"/>
                </a:solidFill>
              </a:defRPr>
            </a:lvl2pPr>
            <a:lvl3pPr lvl="2" algn="ctr" rtl="0">
              <a:spcBef>
                <a:spcPts val="0"/>
              </a:spcBef>
              <a:spcAft>
                <a:spcPts val="0"/>
              </a:spcAft>
              <a:buNone/>
              <a:defRPr sz="3000">
                <a:solidFill>
                  <a:schemeClr val="dk1"/>
                </a:solidFill>
              </a:defRPr>
            </a:lvl3pPr>
            <a:lvl4pPr lvl="3" algn="ctr" rtl="0">
              <a:spcBef>
                <a:spcPts val="0"/>
              </a:spcBef>
              <a:spcAft>
                <a:spcPts val="0"/>
              </a:spcAft>
              <a:buNone/>
              <a:defRPr sz="3000">
                <a:solidFill>
                  <a:schemeClr val="dk1"/>
                </a:solidFill>
              </a:defRPr>
            </a:lvl4pPr>
            <a:lvl5pPr lvl="4" algn="ctr" rtl="0">
              <a:spcBef>
                <a:spcPts val="0"/>
              </a:spcBef>
              <a:spcAft>
                <a:spcPts val="0"/>
              </a:spcAft>
              <a:buNone/>
              <a:defRPr sz="3000">
                <a:solidFill>
                  <a:schemeClr val="dk1"/>
                </a:solidFill>
              </a:defRPr>
            </a:lvl5pPr>
            <a:lvl6pPr lvl="5" algn="ctr" rtl="0">
              <a:spcBef>
                <a:spcPts val="0"/>
              </a:spcBef>
              <a:spcAft>
                <a:spcPts val="0"/>
              </a:spcAft>
              <a:buNone/>
              <a:defRPr sz="3000">
                <a:solidFill>
                  <a:schemeClr val="dk1"/>
                </a:solidFill>
              </a:defRPr>
            </a:lvl6pPr>
            <a:lvl7pPr lvl="6" algn="ctr" rtl="0">
              <a:spcBef>
                <a:spcPts val="0"/>
              </a:spcBef>
              <a:spcAft>
                <a:spcPts val="0"/>
              </a:spcAft>
              <a:buNone/>
              <a:defRPr sz="3000">
                <a:solidFill>
                  <a:schemeClr val="dk1"/>
                </a:solidFill>
              </a:defRPr>
            </a:lvl7pPr>
            <a:lvl8pPr lvl="7" algn="ctr" rtl="0">
              <a:spcBef>
                <a:spcPts val="0"/>
              </a:spcBef>
              <a:spcAft>
                <a:spcPts val="0"/>
              </a:spcAft>
              <a:buNone/>
              <a:defRPr sz="3000">
                <a:solidFill>
                  <a:schemeClr val="dk1"/>
                </a:solidFill>
              </a:defRPr>
            </a:lvl8pPr>
            <a:lvl9pPr lvl="8" algn="ctr" rtl="0">
              <a:spcBef>
                <a:spcPts val="0"/>
              </a:spcBef>
              <a:spcAft>
                <a:spcPts val="0"/>
              </a:spcAft>
              <a:buNone/>
              <a:defRPr sz="3000">
                <a:solidFill>
                  <a:schemeClr val="dk1"/>
                </a:solidFil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hanks">
  <p:cSld name="SECTION_TITLE_AND_DESCRIPTION_1_1">
    <p:spTree>
      <p:nvGrpSpPr>
        <p:cNvPr id="1" name="Shape 191"/>
        <p:cNvGrpSpPr/>
        <p:nvPr/>
      </p:nvGrpSpPr>
      <p:grpSpPr>
        <a:xfrm>
          <a:off x="0" y="0"/>
          <a:ext cx="0" cy="0"/>
          <a:chOff x="0" y="0"/>
          <a:chExt cx="0" cy="0"/>
        </a:xfrm>
      </p:grpSpPr>
      <p:sp>
        <p:nvSpPr>
          <p:cNvPr id="192" name="Google Shape;192;p28"/>
          <p:cNvSpPr txBox="1">
            <a:spLocks noGrp="1"/>
          </p:cNvSpPr>
          <p:nvPr>
            <p:ph type="subTitle" idx="1"/>
          </p:nvPr>
        </p:nvSpPr>
        <p:spPr>
          <a:xfrm>
            <a:off x="5131063" y="1825575"/>
            <a:ext cx="2891100" cy="9717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1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93" name="Google Shape;193;p28"/>
          <p:cNvSpPr txBox="1">
            <a:spLocks noGrp="1"/>
          </p:cNvSpPr>
          <p:nvPr>
            <p:ph type="title"/>
          </p:nvPr>
        </p:nvSpPr>
        <p:spPr>
          <a:xfrm>
            <a:off x="3212988" y="690525"/>
            <a:ext cx="4818600" cy="1107300"/>
          </a:xfrm>
          <a:prstGeom prst="rect">
            <a:avLst/>
          </a:prstGeom>
        </p:spPr>
        <p:txBody>
          <a:bodyPr spcFirstLastPara="1" wrap="square" lIns="91425" tIns="91425" rIns="91425" bIns="91425" anchor="ctr" anchorCtr="0">
            <a:noAutofit/>
          </a:bodyPr>
          <a:lstStyle>
            <a:lvl1pPr lvl="0" algn="r" rtl="0">
              <a:spcBef>
                <a:spcPts val="0"/>
              </a:spcBef>
              <a:spcAft>
                <a:spcPts val="0"/>
              </a:spcAft>
              <a:buNone/>
              <a:defRPr sz="8000">
                <a:solidFill>
                  <a:schemeClr val="dk1"/>
                </a:solidFill>
              </a:defRPr>
            </a:lvl1pPr>
            <a:lvl2pPr lvl="1" algn="r" rtl="0">
              <a:spcBef>
                <a:spcPts val="0"/>
              </a:spcBef>
              <a:spcAft>
                <a:spcPts val="0"/>
              </a:spcAft>
              <a:buNone/>
              <a:defRPr sz="8000">
                <a:solidFill>
                  <a:schemeClr val="dk1"/>
                </a:solidFill>
              </a:defRPr>
            </a:lvl2pPr>
            <a:lvl3pPr lvl="2" algn="r" rtl="0">
              <a:spcBef>
                <a:spcPts val="0"/>
              </a:spcBef>
              <a:spcAft>
                <a:spcPts val="0"/>
              </a:spcAft>
              <a:buNone/>
              <a:defRPr sz="8000">
                <a:solidFill>
                  <a:schemeClr val="dk1"/>
                </a:solidFill>
              </a:defRPr>
            </a:lvl3pPr>
            <a:lvl4pPr lvl="3" algn="r" rtl="0">
              <a:spcBef>
                <a:spcPts val="0"/>
              </a:spcBef>
              <a:spcAft>
                <a:spcPts val="0"/>
              </a:spcAft>
              <a:buNone/>
              <a:defRPr sz="8000">
                <a:solidFill>
                  <a:schemeClr val="dk1"/>
                </a:solidFill>
              </a:defRPr>
            </a:lvl4pPr>
            <a:lvl5pPr lvl="4" algn="r" rtl="0">
              <a:spcBef>
                <a:spcPts val="0"/>
              </a:spcBef>
              <a:spcAft>
                <a:spcPts val="0"/>
              </a:spcAft>
              <a:buNone/>
              <a:defRPr sz="8000">
                <a:solidFill>
                  <a:schemeClr val="dk1"/>
                </a:solidFill>
              </a:defRPr>
            </a:lvl5pPr>
            <a:lvl6pPr lvl="5" algn="r" rtl="0">
              <a:spcBef>
                <a:spcPts val="0"/>
              </a:spcBef>
              <a:spcAft>
                <a:spcPts val="0"/>
              </a:spcAft>
              <a:buNone/>
              <a:defRPr sz="8000">
                <a:solidFill>
                  <a:schemeClr val="dk1"/>
                </a:solidFill>
              </a:defRPr>
            </a:lvl6pPr>
            <a:lvl7pPr lvl="6" algn="r" rtl="0">
              <a:spcBef>
                <a:spcPts val="0"/>
              </a:spcBef>
              <a:spcAft>
                <a:spcPts val="0"/>
              </a:spcAft>
              <a:buNone/>
              <a:defRPr sz="8000">
                <a:solidFill>
                  <a:schemeClr val="dk1"/>
                </a:solidFill>
              </a:defRPr>
            </a:lvl7pPr>
            <a:lvl8pPr lvl="7" algn="r" rtl="0">
              <a:spcBef>
                <a:spcPts val="0"/>
              </a:spcBef>
              <a:spcAft>
                <a:spcPts val="0"/>
              </a:spcAft>
              <a:buNone/>
              <a:defRPr sz="8000">
                <a:solidFill>
                  <a:schemeClr val="dk1"/>
                </a:solidFill>
              </a:defRPr>
            </a:lvl8pPr>
            <a:lvl9pPr lvl="8" algn="r" rtl="0">
              <a:spcBef>
                <a:spcPts val="0"/>
              </a:spcBef>
              <a:spcAft>
                <a:spcPts val="0"/>
              </a:spcAft>
              <a:buNone/>
              <a:defRPr sz="8000">
                <a:solidFill>
                  <a:schemeClr val="dk1"/>
                </a:solidFill>
              </a:defRPr>
            </a:lvl9pPr>
          </a:lstStyle>
          <a:p>
            <a:endParaRPr/>
          </a:p>
        </p:txBody>
      </p:sp>
      <p:sp>
        <p:nvSpPr>
          <p:cNvPr id="194" name="Google Shape;194;p28"/>
          <p:cNvSpPr txBox="1"/>
          <p:nvPr/>
        </p:nvSpPr>
        <p:spPr>
          <a:xfrm>
            <a:off x="4250575" y="2934250"/>
            <a:ext cx="3764400" cy="693600"/>
          </a:xfrm>
          <a:prstGeom prst="rect">
            <a:avLst/>
          </a:prstGeom>
          <a:noFill/>
          <a:ln>
            <a:noFill/>
          </a:ln>
        </p:spPr>
        <p:txBody>
          <a:bodyPr spcFirstLastPara="1" wrap="square" lIns="91425" tIns="91425" rIns="91425" bIns="91425" anchor="ctr" anchorCtr="0">
            <a:noAutofit/>
          </a:bodyPr>
          <a:lstStyle/>
          <a:p>
            <a:pPr marL="0" lvl="0" indent="0" algn="r" rtl="0">
              <a:lnSpc>
                <a:spcPct val="115000"/>
              </a:lnSpc>
              <a:spcBef>
                <a:spcPts val="300"/>
              </a:spcBef>
              <a:spcAft>
                <a:spcPts val="0"/>
              </a:spcAft>
              <a:buNone/>
            </a:pPr>
            <a:r>
              <a:rPr lang="en" sz="1000">
                <a:solidFill>
                  <a:schemeClr val="dk1"/>
                </a:solidFill>
                <a:latin typeface="Open Sans"/>
                <a:ea typeface="Open Sans"/>
                <a:cs typeface="Open Sans"/>
                <a:sym typeface="Open Sans"/>
              </a:rPr>
              <a:t>CREDITS: This presentation template was created by </a:t>
            </a:r>
            <a:r>
              <a:rPr lang="en" sz="1000" b="1">
                <a:solidFill>
                  <a:schemeClr val="dk1"/>
                </a:solidFill>
                <a:uFill>
                  <a:noFill/>
                </a:uFill>
                <a:latin typeface="Open Sans"/>
                <a:ea typeface="Open Sans"/>
                <a:cs typeface="Open Sans"/>
                <a:sym typeface="Open Sans"/>
                <a:hlinkClick r:id="rId2">
                  <a:extLst>
                    <a:ext uri="{A12FA001-AC4F-418D-AE19-62706E023703}">
                      <ahyp:hlinkClr xmlns:ahyp="http://schemas.microsoft.com/office/drawing/2018/hyperlinkcolor" val="tx"/>
                    </a:ext>
                  </a:extLst>
                </a:hlinkClick>
              </a:rPr>
              <a:t>Slidesgo</a:t>
            </a:r>
            <a:r>
              <a:rPr lang="en" sz="1000">
                <a:solidFill>
                  <a:schemeClr val="dk1"/>
                </a:solidFill>
                <a:latin typeface="Open Sans"/>
                <a:ea typeface="Open Sans"/>
                <a:cs typeface="Open Sans"/>
                <a:sym typeface="Open Sans"/>
              </a:rPr>
              <a:t>, including icons by </a:t>
            </a:r>
            <a:r>
              <a:rPr lang="en" sz="1000" b="1">
                <a:solidFill>
                  <a:schemeClr val="dk1"/>
                </a:solidFill>
                <a:uFill>
                  <a:noFill/>
                </a:uFill>
                <a:latin typeface="Open Sans"/>
                <a:ea typeface="Open Sans"/>
                <a:cs typeface="Open Sans"/>
                <a:sym typeface="Open Sans"/>
                <a:hlinkClick r:id="rId3">
                  <a:extLst>
                    <a:ext uri="{A12FA001-AC4F-418D-AE19-62706E023703}">
                      <ahyp:hlinkClr xmlns:ahyp="http://schemas.microsoft.com/office/drawing/2018/hyperlinkcolor" val="tx"/>
                    </a:ext>
                  </a:extLst>
                </a:hlinkClick>
              </a:rPr>
              <a:t>Flaticon</a:t>
            </a:r>
            <a:r>
              <a:rPr lang="en" sz="1000">
                <a:solidFill>
                  <a:schemeClr val="dk1"/>
                </a:solidFill>
                <a:latin typeface="Open Sans"/>
                <a:ea typeface="Open Sans"/>
                <a:cs typeface="Open Sans"/>
                <a:sym typeface="Open Sans"/>
              </a:rPr>
              <a:t>, and infographics &amp; images by </a:t>
            </a:r>
            <a:r>
              <a:rPr lang="en" sz="1000" b="1">
                <a:solidFill>
                  <a:schemeClr val="dk1"/>
                </a:solidFill>
                <a:uFill>
                  <a:noFill/>
                </a:uFill>
                <a:latin typeface="Open Sans"/>
                <a:ea typeface="Open Sans"/>
                <a:cs typeface="Open Sans"/>
                <a:sym typeface="Open Sans"/>
                <a:hlinkClick r:id="rId4">
                  <a:extLst>
                    <a:ext uri="{A12FA001-AC4F-418D-AE19-62706E023703}">
                      <ahyp:hlinkClr xmlns:ahyp="http://schemas.microsoft.com/office/drawing/2018/hyperlinkcolor" val="tx"/>
                    </a:ext>
                  </a:extLst>
                </a:hlinkClick>
              </a:rPr>
              <a:t>Freepik</a:t>
            </a:r>
            <a:endParaRPr sz="1000" b="1">
              <a:solidFill>
                <a:schemeClr val="dk1"/>
              </a:solidFill>
              <a:latin typeface="Open Sans"/>
              <a:ea typeface="Open Sans"/>
              <a:cs typeface="Open Sans"/>
              <a:sym typeface="Open San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16_1">
    <p:spTree>
      <p:nvGrpSpPr>
        <p:cNvPr id="1" name="Shape 195"/>
        <p:cNvGrpSpPr/>
        <p:nvPr/>
      </p:nvGrpSpPr>
      <p:grpSpPr>
        <a:xfrm>
          <a:off x="0" y="0"/>
          <a:ext cx="0" cy="0"/>
          <a:chOff x="0" y="0"/>
          <a:chExt cx="0" cy="0"/>
        </a:xfrm>
      </p:grpSpPr>
      <p:grpSp>
        <p:nvGrpSpPr>
          <p:cNvPr id="196" name="Google Shape;196;p29"/>
          <p:cNvGrpSpPr/>
          <p:nvPr/>
        </p:nvGrpSpPr>
        <p:grpSpPr>
          <a:xfrm>
            <a:off x="-9550" y="-4750"/>
            <a:ext cx="9163053" cy="5157783"/>
            <a:chOff x="-9550" y="-4750"/>
            <a:chExt cx="9163053" cy="5157783"/>
          </a:xfrm>
        </p:grpSpPr>
        <p:sp>
          <p:nvSpPr>
            <p:cNvPr id="197" name="Google Shape;197;p29"/>
            <p:cNvSpPr/>
            <p:nvPr/>
          </p:nvSpPr>
          <p:spPr>
            <a:xfrm>
              <a:off x="-9550" y="3520500"/>
              <a:ext cx="1725490" cy="1623004"/>
            </a:xfrm>
            <a:custGeom>
              <a:avLst/>
              <a:gdLst/>
              <a:ahLst/>
              <a:cxnLst/>
              <a:rect l="l" t="t" r="r" b="b"/>
              <a:pathLst>
                <a:path w="10400" h="9739" extrusionOk="0">
                  <a:moveTo>
                    <a:pt x="0" y="1"/>
                  </a:moveTo>
                  <a:lnTo>
                    <a:pt x="0" y="4545"/>
                  </a:lnTo>
                  <a:lnTo>
                    <a:pt x="113" y="4651"/>
                  </a:lnTo>
                  <a:lnTo>
                    <a:pt x="5548" y="9739"/>
                  </a:lnTo>
                  <a:lnTo>
                    <a:pt x="10400" y="9739"/>
                  </a:lnTo>
                  <a:lnTo>
                    <a:pt x="113" y="109"/>
                  </a:lnTo>
                  <a:lnTo>
                    <a:pt x="0"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9"/>
            <p:cNvSpPr/>
            <p:nvPr/>
          </p:nvSpPr>
          <p:spPr>
            <a:xfrm>
              <a:off x="-9550" y="-2375"/>
              <a:ext cx="1734283" cy="1629252"/>
            </a:xfrm>
            <a:custGeom>
              <a:avLst/>
              <a:gdLst/>
              <a:ahLst/>
              <a:cxnLst/>
              <a:rect l="l" t="t" r="r" b="b"/>
              <a:pathLst>
                <a:path w="10453" h="9790" extrusionOk="0">
                  <a:moveTo>
                    <a:pt x="5601" y="1"/>
                  </a:moveTo>
                  <a:lnTo>
                    <a:pt x="113" y="5137"/>
                  </a:lnTo>
                  <a:lnTo>
                    <a:pt x="0" y="5245"/>
                  </a:lnTo>
                  <a:lnTo>
                    <a:pt x="0" y="9789"/>
                  </a:lnTo>
                  <a:lnTo>
                    <a:pt x="113" y="9681"/>
                  </a:lnTo>
                  <a:lnTo>
                    <a:pt x="10453"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9"/>
            <p:cNvSpPr/>
            <p:nvPr/>
          </p:nvSpPr>
          <p:spPr>
            <a:xfrm>
              <a:off x="-9550" y="593588"/>
              <a:ext cx="2004721" cy="3961327"/>
            </a:xfrm>
            <a:custGeom>
              <a:avLst/>
              <a:gdLst/>
              <a:ahLst/>
              <a:cxnLst/>
              <a:rect l="l" t="t" r="r" b="b"/>
              <a:pathLst>
                <a:path w="12083" h="23876" extrusionOk="0">
                  <a:moveTo>
                    <a:pt x="0" y="0"/>
                  </a:moveTo>
                  <a:lnTo>
                    <a:pt x="0" y="23876"/>
                  </a:lnTo>
                  <a:lnTo>
                    <a:pt x="11265" y="13330"/>
                  </a:lnTo>
                  <a:cubicBezTo>
                    <a:pt x="12083" y="12560"/>
                    <a:pt x="12083" y="11316"/>
                    <a:pt x="11265" y="10547"/>
                  </a:cubicBezTo>
                  <a:lnTo>
                    <a:pt x="0"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9"/>
            <p:cNvSpPr/>
            <p:nvPr/>
          </p:nvSpPr>
          <p:spPr>
            <a:xfrm>
              <a:off x="-8555" y="1208800"/>
              <a:ext cx="1348537" cy="2730588"/>
            </a:xfrm>
            <a:custGeom>
              <a:avLst/>
              <a:gdLst/>
              <a:ahLst/>
              <a:cxnLst/>
              <a:rect l="l" t="t" r="r" b="b"/>
              <a:pathLst>
                <a:path w="8128" h="16458" extrusionOk="0">
                  <a:moveTo>
                    <a:pt x="1" y="0"/>
                  </a:moveTo>
                  <a:lnTo>
                    <a:pt x="1" y="16457"/>
                  </a:lnTo>
                  <a:lnTo>
                    <a:pt x="7308" y="9617"/>
                  </a:lnTo>
                  <a:cubicBezTo>
                    <a:pt x="8127" y="8852"/>
                    <a:pt x="8127" y="7608"/>
                    <a:pt x="7308" y="6841"/>
                  </a:cubicBezTo>
                  <a:lnTo>
                    <a:pt x="1" y="0"/>
                  </a:lnTo>
                  <a:close/>
                </a:path>
              </a:pathLst>
            </a:custGeom>
            <a:solidFill>
              <a:srgbClr val="1529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9"/>
            <p:cNvSpPr/>
            <p:nvPr/>
          </p:nvSpPr>
          <p:spPr>
            <a:xfrm>
              <a:off x="7427975" y="-4750"/>
              <a:ext cx="1725526" cy="1628020"/>
            </a:xfrm>
            <a:custGeom>
              <a:avLst/>
              <a:gdLst/>
              <a:ahLst/>
              <a:cxnLst/>
              <a:rect l="l" t="t" r="r" b="b"/>
              <a:pathLst>
                <a:path w="10401" h="9739" extrusionOk="0">
                  <a:moveTo>
                    <a:pt x="1" y="1"/>
                  </a:moveTo>
                  <a:lnTo>
                    <a:pt x="10286" y="9631"/>
                  </a:lnTo>
                  <a:lnTo>
                    <a:pt x="10401" y="9739"/>
                  </a:lnTo>
                  <a:lnTo>
                    <a:pt x="10401" y="5195"/>
                  </a:lnTo>
                  <a:lnTo>
                    <a:pt x="10286" y="5089"/>
                  </a:lnTo>
                  <a:lnTo>
                    <a:pt x="4853"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9"/>
            <p:cNvSpPr/>
            <p:nvPr/>
          </p:nvSpPr>
          <p:spPr>
            <a:xfrm>
              <a:off x="7419350" y="3516900"/>
              <a:ext cx="1734153" cy="1636133"/>
            </a:xfrm>
            <a:custGeom>
              <a:avLst/>
              <a:gdLst/>
              <a:ahLst/>
              <a:cxnLst/>
              <a:rect l="l" t="t" r="r" b="b"/>
              <a:pathLst>
                <a:path w="10453" h="9789" extrusionOk="0">
                  <a:moveTo>
                    <a:pt x="10453" y="0"/>
                  </a:moveTo>
                  <a:lnTo>
                    <a:pt x="10338" y="108"/>
                  </a:lnTo>
                  <a:lnTo>
                    <a:pt x="0" y="9789"/>
                  </a:lnTo>
                  <a:lnTo>
                    <a:pt x="4852" y="9789"/>
                  </a:lnTo>
                  <a:lnTo>
                    <a:pt x="10338" y="4652"/>
                  </a:lnTo>
                  <a:lnTo>
                    <a:pt x="10453" y="4544"/>
                  </a:lnTo>
                  <a:lnTo>
                    <a:pt x="10453"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9"/>
            <p:cNvSpPr/>
            <p:nvPr/>
          </p:nvSpPr>
          <p:spPr>
            <a:xfrm>
              <a:off x="7148766" y="589224"/>
              <a:ext cx="2004736" cy="3960863"/>
            </a:xfrm>
            <a:custGeom>
              <a:avLst/>
              <a:gdLst/>
              <a:ahLst/>
              <a:cxnLst/>
              <a:rect l="l" t="t" r="r" b="b"/>
              <a:pathLst>
                <a:path w="12084" h="23875" extrusionOk="0">
                  <a:moveTo>
                    <a:pt x="12084" y="1"/>
                  </a:moveTo>
                  <a:lnTo>
                    <a:pt x="821" y="10545"/>
                  </a:lnTo>
                  <a:cubicBezTo>
                    <a:pt x="1" y="11314"/>
                    <a:pt x="1" y="12559"/>
                    <a:pt x="821" y="13328"/>
                  </a:cubicBezTo>
                  <a:lnTo>
                    <a:pt x="12084" y="23874"/>
                  </a:lnTo>
                  <a:lnTo>
                    <a:pt x="12084"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9"/>
            <p:cNvSpPr/>
            <p:nvPr/>
          </p:nvSpPr>
          <p:spPr>
            <a:xfrm>
              <a:off x="7804078" y="1204556"/>
              <a:ext cx="1348269" cy="2729885"/>
            </a:xfrm>
            <a:custGeom>
              <a:avLst/>
              <a:gdLst/>
              <a:ahLst/>
              <a:cxnLst/>
              <a:rect l="l" t="t" r="r" b="b"/>
              <a:pathLst>
                <a:path w="8127" h="16455" extrusionOk="0">
                  <a:moveTo>
                    <a:pt x="8127" y="0"/>
                  </a:moveTo>
                  <a:lnTo>
                    <a:pt x="820" y="6841"/>
                  </a:lnTo>
                  <a:cubicBezTo>
                    <a:pt x="0" y="7605"/>
                    <a:pt x="0" y="8850"/>
                    <a:pt x="820" y="9614"/>
                  </a:cubicBezTo>
                  <a:lnTo>
                    <a:pt x="8127" y="16455"/>
                  </a:lnTo>
                  <a:lnTo>
                    <a:pt x="8127" y="0"/>
                  </a:lnTo>
                  <a:close/>
                </a:path>
              </a:pathLst>
            </a:custGeom>
            <a:solidFill>
              <a:srgbClr val="1529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2">
  <p:cSld name="CUSTOM_16_1_3">
    <p:spTree>
      <p:nvGrpSpPr>
        <p:cNvPr id="1" name="Shape 205"/>
        <p:cNvGrpSpPr/>
        <p:nvPr/>
      </p:nvGrpSpPr>
      <p:grpSpPr>
        <a:xfrm>
          <a:off x="0" y="0"/>
          <a:ext cx="0" cy="0"/>
          <a:chOff x="0" y="0"/>
          <a:chExt cx="0" cy="0"/>
        </a:xfrm>
      </p:grpSpPr>
      <p:grpSp>
        <p:nvGrpSpPr>
          <p:cNvPr id="206" name="Google Shape;206;p30"/>
          <p:cNvGrpSpPr/>
          <p:nvPr/>
        </p:nvGrpSpPr>
        <p:grpSpPr>
          <a:xfrm>
            <a:off x="-13609" y="-19650"/>
            <a:ext cx="9167128" cy="5163149"/>
            <a:chOff x="-13609" y="-19650"/>
            <a:chExt cx="9167128" cy="5163149"/>
          </a:xfrm>
        </p:grpSpPr>
        <p:sp>
          <p:nvSpPr>
            <p:cNvPr id="207" name="Google Shape;207;p30"/>
            <p:cNvSpPr/>
            <p:nvPr/>
          </p:nvSpPr>
          <p:spPr>
            <a:xfrm flipH="1">
              <a:off x="7797467" y="-19650"/>
              <a:ext cx="1351963" cy="1265779"/>
            </a:xfrm>
            <a:custGeom>
              <a:avLst/>
              <a:gdLst/>
              <a:ahLst/>
              <a:cxnLst/>
              <a:rect l="l" t="t" r="r" b="b"/>
              <a:pathLst>
                <a:path w="10168" h="9520" extrusionOk="0">
                  <a:moveTo>
                    <a:pt x="4082" y="0"/>
                  </a:moveTo>
                  <a:lnTo>
                    <a:pt x="145" y="3687"/>
                  </a:lnTo>
                  <a:lnTo>
                    <a:pt x="1" y="3822"/>
                  </a:lnTo>
                  <a:lnTo>
                    <a:pt x="1" y="9519"/>
                  </a:lnTo>
                  <a:lnTo>
                    <a:pt x="145" y="9384"/>
                  </a:lnTo>
                  <a:lnTo>
                    <a:pt x="10167"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30"/>
            <p:cNvSpPr/>
            <p:nvPr/>
          </p:nvSpPr>
          <p:spPr>
            <a:xfrm rot="10800000">
              <a:off x="-13609" y="3874263"/>
              <a:ext cx="1355287" cy="1269236"/>
            </a:xfrm>
            <a:custGeom>
              <a:avLst/>
              <a:gdLst/>
              <a:ahLst/>
              <a:cxnLst/>
              <a:rect l="l" t="t" r="r" b="b"/>
              <a:pathLst>
                <a:path w="10193" h="9546" extrusionOk="0">
                  <a:moveTo>
                    <a:pt x="0" y="1"/>
                  </a:moveTo>
                  <a:lnTo>
                    <a:pt x="10049" y="9410"/>
                  </a:lnTo>
                  <a:lnTo>
                    <a:pt x="10193" y="9545"/>
                  </a:lnTo>
                  <a:lnTo>
                    <a:pt x="10193" y="3846"/>
                  </a:lnTo>
                  <a:lnTo>
                    <a:pt x="10049" y="3710"/>
                  </a:lnTo>
                  <a:lnTo>
                    <a:pt x="6086"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30"/>
            <p:cNvSpPr/>
            <p:nvPr/>
          </p:nvSpPr>
          <p:spPr>
            <a:xfrm>
              <a:off x="-9519" y="-19650"/>
              <a:ext cx="1351963" cy="1265779"/>
            </a:xfrm>
            <a:custGeom>
              <a:avLst/>
              <a:gdLst/>
              <a:ahLst/>
              <a:cxnLst/>
              <a:rect l="l" t="t" r="r" b="b"/>
              <a:pathLst>
                <a:path w="10168" h="9520" extrusionOk="0">
                  <a:moveTo>
                    <a:pt x="4082" y="0"/>
                  </a:moveTo>
                  <a:lnTo>
                    <a:pt x="145" y="3687"/>
                  </a:lnTo>
                  <a:lnTo>
                    <a:pt x="1" y="3822"/>
                  </a:lnTo>
                  <a:lnTo>
                    <a:pt x="1" y="9519"/>
                  </a:lnTo>
                  <a:lnTo>
                    <a:pt x="145" y="9384"/>
                  </a:lnTo>
                  <a:lnTo>
                    <a:pt x="10167"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30"/>
            <p:cNvSpPr/>
            <p:nvPr/>
          </p:nvSpPr>
          <p:spPr>
            <a:xfrm rot="10800000" flipH="1">
              <a:off x="7798232" y="3874263"/>
              <a:ext cx="1355287" cy="1269236"/>
            </a:xfrm>
            <a:custGeom>
              <a:avLst/>
              <a:gdLst/>
              <a:ahLst/>
              <a:cxnLst/>
              <a:rect l="l" t="t" r="r" b="b"/>
              <a:pathLst>
                <a:path w="10193" h="9546" extrusionOk="0">
                  <a:moveTo>
                    <a:pt x="0" y="1"/>
                  </a:moveTo>
                  <a:lnTo>
                    <a:pt x="10049" y="9410"/>
                  </a:lnTo>
                  <a:lnTo>
                    <a:pt x="10193" y="9545"/>
                  </a:lnTo>
                  <a:lnTo>
                    <a:pt x="10193" y="3846"/>
                  </a:lnTo>
                  <a:lnTo>
                    <a:pt x="10049" y="3710"/>
                  </a:lnTo>
                  <a:lnTo>
                    <a:pt x="6086"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3">
  <p:cSld name="CUSTOM_16_1_2">
    <p:spTree>
      <p:nvGrpSpPr>
        <p:cNvPr id="1" name="Shape 211"/>
        <p:cNvGrpSpPr/>
        <p:nvPr/>
      </p:nvGrpSpPr>
      <p:grpSpPr>
        <a:xfrm>
          <a:off x="0" y="0"/>
          <a:ext cx="0" cy="0"/>
          <a:chOff x="0" y="0"/>
          <a:chExt cx="0" cy="0"/>
        </a:xfrm>
      </p:grpSpPr>
      <p:grpSp>
        <p:nvGrpSpPr>
          <p:cNvPr id="212" name="Google Shape;212;p31"/>
          <p:cNvGrpSpPr/>
          <p:nvPr/>
        </p:nvGrpSpPr>
        <p:grpSpPr>
          <a:xfrm flipH="1">
            <a:off x="-4519" y="-19650"/>
            <a:ext cx="9163038" cy="5163149"/>
            <a:chOff x="-19050" y="-19650"/>
            <a:chExt cx="9163038" cy="5163149"/>
          </a:xfrm>
        </p:grpSpPr>
        <p:sp>
          <p:nvSpPr>
            <p:cNvPr id="213" name="Google Shape;213;p31"/>
            <p:cNvSpPr/>
            <p:nvPr/>
          </p:nvSpPr>
          <p:spPr>
            <a:xfrm>
              <a:off x="-19050" y="-19650"/>
              <a:ext cx="1351963" cy="1265779"/>
            </a:xfrm>
            <a:custGeom>
              <a:avLst/>
              <a:gdLst/>
              <a:ahLst/>
              <a:cxnLst/>
              <a:rect l="l" t="t" r="r" b="b"/>
              <a:pathLst>
                <a:path w="10168" h="9520" extrusionOk="0">
                  <a:moveTo>
                    <a:pt x="4082" y="0"/>
                  </a:moveTo>
                  <a:lnTo>
                    <a:pt x="145" y="3687"/>
                  </a:lnTo>
                  <a:lnTo>
                    <a:pt x="1" y="3822"/>
                  </a:lnTo>
                  <a:lnTo>
                    <a:pt x="1" y="9519"/>
                  </a:lnTo>
                  <a:lnTo>
                    <a:pt x="145" y="9384"/>
                  </a:lnTo>
                  <a:lnTo>
                    <a:pt x="10167"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31"/>
            <p:cNvSpPr/>
            <p:nvPr/>
          </p:nvSpPr>
          <p:spPr>
            <a:xfrm rot="10800000" flipH="1">
              <a:off x="7788701" y="3874263"/>
              <a:ext cx="1355287" cy="1269236"/>
            </a:xfrm>
            <a:custGeom>
              <a:avLst/>
              <a:gdLst/>
              <a:ahLst/>
              <a:cxnLst/>
              <a:rect l="l" t="t" r="r" b="b"/>
              <a:pathLst>
                <a:path w="10193" h="9546" extrusionOk="0">
                  <a:moveTo>
                    <a:pt x="0" y="1"/>
                  </a:moveTo>
                  <a:lnTo>
                    <a:pt x="10049" y="9410"/>
                  </a:lnTo>
                  <a:lnTo>
                    <a:pt x="10193" y="9545"/>
                  </a:lnTo>
                  <a:lnTo>
                    <a:pt x="10193" y="3846"/>
                  </a:lnTo>
                  <a:lnTo>
                    <a:pt x="10049" y="3710"/>
                  </a:lnTo>
                  <a:lnTo>
                    <a:pt x="6086"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6">
  <p:cSld name="CUSTOM_16_1_1">
    <p:spTree>
      <p:nvGrpSpPr>
        <p:cNvPr id="1" name="Shape 215"/>
        <p:cNvGrpSpPr/>
        <p:nvPr/>
      </p:nvGrpSpPr>
      <p:grpSpPr>
        <a:xfrm>
          <a:off x="0" y="0"/>
          <a:ext cx="0" cy="0"/>
          <a:chOff x="0" y="0"/>
          <a:chExt cx="0" cy="0"/>
        </a:xfrm>
      </p:grpSpPr>
      <p:grpSp>
        <p:nvGrpSpPr>
          <p:cNvPr id="216" name="Google Shape;216;p32"/>
          <p:cNvGrpSpPr/>
          <p:nvPr/>
        </p:nvGrpSpPr>
        <p:grpSpPr>
          <a:xfrm>
            <a:off x="-4519" y="-19650"/>
            <a:ext cx="9163038" cy="5163149"/>
            <a:chOff x="-19050" y="-19650"/>
            <a:chExt cx="9163038" cy="5163149"/>
          </a:xfrm>
        </p:grpSpPr>
        <p:sp>
          <p:nvSpPr>
            <p:cNvPr id="217" name="Google Shape;217;p32"/>
            <p:cNvSpPr/>
            <p:nvPr/>
          </p:nvSpPr>
          <p:spPr>
            <a:xfrm>
              <a:off x="-19050" y="-19650"/>
              <a:ext cx="1351963" cy="1265779"/>
            </a:xfrm>
            <a:custGeom>
              <a:avLst/>
              <a:gdLst/>
              <a:ahLst/>
              <a:cxnLst/>
              <a:rect l="l" t="t" r="r" b="b"/>
              <a:pathLst>
                <a:path w="10168" h="9520" extrusionOk="0">
                  <a:moveTo>
                    <a:pt x="4082" y="0"/>
                  </a:moveTo>
                  <a:lnTo>
                    <a:pt x="145" y="3687"/>
                  </a:lnTo>
                  <a:lnTo>
                    <a:pt x="1" y="3822"/>
                  </a:lnTo>
                  <a:lnTo>
                    <a:pt x="1" y="9519"/>
                  </a:lnTo>
                  <a:lnTo>
                    <a:pt x="145" y="9384"/>
                  </a:lnTo>
                  <a:lnTo>
                    <a:pt x="10167"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32"/>
            <p:cNvSpPr/>
            <p:nvPr/>
          </p:nvSpPr>
          <p:spPr>
            <a:xfrm rot="10800000" flipH="1">
              <a:off x="7788701" y="3874263"/>
              <a:ext cx="1355287" cy="1269236"/>
            </a:xfrm>
            <a:custGeom>
              <a:avLst/>
              <a:gdLst/>
              <a:ahLst/>
              <a:cxnLst/>
              <a:rect l="l" t="t" r="r" b="b"/>
              <a:pathLst>
                <a:path w="10193" h="9546" extrusionOk="0">
                  <a:moveTo>
                    <a:pt x="0" y="1"/>
                  </a:moveTo>
                  <a:lnTo>
                    <a:pt x="10049" y="9410"/>
                  </a:lnTo>
                  <a:lnTo>
                    <a:pt x="10193" y="9545"/>
                  </a:lnTo>
                  <a:lnTo>
                    <a:pt x="10193" y="3846"/>
                  </a:lnTo>
                  <a:lnTo>
                    <a:pt x="10049" y="3710"/>
                  </a:lnTo>
                  <a:lnTo>
                    <a:pt x="6086"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4">
  <p:cSld name="CUSTOM_16_1_1_1_1">
    <p:spTree>
      <p:nvGrpSpPr>
        <p:cNvPr id="1" name="Shape 219"/>
        <p:cNvGrpSpPr/>
        <p:nvPr/>
      </p:nvGrpSpPr>
      <p:grpSpPr>
        <a:xfrm>
          <a:off x="0" y="0"/>
          <a:ext cx="0" cy="0"/>
          <a:chOff x="0" y="0"/>
          <a:chExt cx="0" cy="0"/>
        </a:xfrm>
      </p:grpSpPr>
      <p:grpSp>
        <p:nvGrpSpPr>
          <p:cNvPr id="220" name="Google Shape;220;p33"/>
          <p:cNvGrpSpPr/>
          <p:nvPr/>
        </p:nvGrpSpPr>
        <p:grpSpPr>
          <a:xfrm>
            <a:off x="-9550" y="-2375"/>
            <a:ext cx="2004721" cy="5145879"/>
            <a:chOff x="-9550" y="-2375"/>
            <a:chExt cx="2004721" cy="5145879"/>
          </a:xfrm>
        </p:grpSpPr>
        <p:sp>
          <p:nvSpPr>
            <p:cNvPr id="221" name="Google Shape;221;p33"/>
            <p:cNvSpPr/>
            <p:nvPr/>
          </p:nvSpPr>
          <p:spPr>
            <a:xfrm>
              <a:off x="-9550" y="3520500"/>
              <a:ext cx="1725490" cy="1623004"/>
            </a:xfrm>
            <a:custGeom>
              <a:avLst/>
              <a:gdLst/>
              <a:ahLst/>
              <a:cxnLst/>
              <a:rect l="l" t="t" r="r" b="b"/>
              <a:pathLst>
                <a:path w="10400" h="9739" extrusionOk="0">
                  <a:moveTo>
                    <a:pt x="0" y="1"/>
                  </a:moveTo>
                  <a:lnTo>
                    <a:pt x="0" y="4545"/>
                  </a:lnTo>
                  <a:lnTo>
                    <a:pt x="113" y="4651"/>
                  </a:lnTo>
                  <a:lnTo>
                    <a:pt x="5548" y="9739"/>
                  </a:lnTo>
                  <a:lnTo>
                    <a:pt x="10400" y="9739"/>
                  </a:lnTo>
                  <a:lnTo>
                    <a:pt x="113" y="109"/>
                  </a:lnTo>
                  <a:lnTo>
                    <a:pt x="0"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33"/>
            <p:cNvSpPr/>
            <p:nvPr/>
          </p:nvSpPr>
          <p:spPr>
            <a:xfrm>
              <a:off x="-9550" y="-2375"/>
              <a:ext cx="1734283" cy="1629252"/>
            </a:xfrm>
            <a:custGeom>
              <a:avLst/>
              <a:gdLst/>
              <a:ahLst/>
              <a:cxnLst/>
              <a:rect l="l" t="t" r="r" b="b"/>
              <a:pathLst>
                <a:path w="10453" h="9790" extrusionOk="0">
                  <a:moveTo>
                    <a:pt x="5601" y="1"/>
                  </a:moveTo>
                  <a:lnTo>
                    <a:pt x="113" y="5137"/>
                  </a:lnTo>
                  <a:lnTo>
                    <a:pt x="0" y="5245"/>
                  </a:lnTo>
                  <a:lnTo>
                    <a:pt x="0" y="9789"/>
                  </a:lnTo>
                  <a:lnTo>
                    <a:pt x="113" y="9681"/>
                  </a:lnTo>
                  <a:lnTo>
                    <a:pt x="10453"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33"/>
            <p:cNvSpPr/>
            <p:nvPr/>
          </p:nvSpPr>
          <p:spPr>
            <a:xfrm>
              <a:off x="-9550" y="593588"/>
              <a:ext cx="2004721" cy="3961327"/>
            </a:xfrm>
            <a:custGeom>
              <a:avLst/>
              <a:gdLst/>
              <a:ahLst/>
              <a:cxnLst/>
              <a:rect l="l" t="t" r="r" b="b"/>
              <a:pathLst>
                <a:path w="12083" h="23876" extrusionOk="0">
                  <a:moveTo>
                    <a:pt x="0" y="0"/>
                  </a:moveTo>
                  <a:lnTo>
                    <a:pt x="0" y="23876"/>
                  </a:lnTo>
                  <a:lnTo>
                    <a:pt x="11265" y="13330"/>
                  </a:lnTo>
                  <a:cubicBezTo>
                    <a:pt x="12083" y="12560"/>
                    <a:pt x="12083" y="11316"/>
                    <a:pt x="11265" y="10547"/>
                  </a:cubicBezTo>
                  <a:lnTo>
                    <a:pt x="0"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33"/>
            <p:cNvSpPr/>
            <p:nvPr/>
          </p:nvSpPr>
          <p:spPr>
            <a:xfrm>
              <a:off x="-8555" y="1208800"/>
              <a:ext cx="1348537" cy="2730588"/>
            </a:xfrm>
            <a:custGeom>
              <a:avLst/>
              <a:gdLst/>
              <a:ahLst/>
              <a:cxnLst/>
              <a:rect l="l" t="t" r="r" b="b"/>
              <a:pathLst>
                <a:path w="8128" h="16458" extrusionOk="0">
                  <a:moveTo>
                    <a:pt x="1" y="0"/>
                  </a:moveTo>
                  <a:lnTo>
                    <a:pt x="1" y="16457"/>
                  </a:lnTo>
                  <a:lnTo>
                    <a:pt x="7308" y="9617"/>
                  </a:lnTo>
                  <a:cubicBezTo>
                    <a:pt x="8127" y="8852"/>
                    <a:pt x="8127" y="7608"/>
                    <a:pt x="7308" y="6841"/>
                  </a:cubicBezTo>
                  <a:lnTo>
                    <a:pt x="1" y="0"/>
                  </a:lnTo>
                  <a:close/>
                </a:path>
              </a:pathLst>
            </a:custGeom>
            <a:solidFill>
              <a:srgbClr val="1529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5">
  <p:cSld name="CUSTOM_16_1_1_1_1_1">
    <p:spTree>
      <p:nvGrpSpPr>
        <p:cNvPr id="1" name="Shape 225"/>
        <p:cNvGrpSpPr/>
        <p:nvPr/>
      </p:nvGrpSpPr>
      <p:grpSpPr>
        <a:xfrm>
          <a:off x="0" y="0"/>
          <a:ext cx="0" cy="0"/>
          <a:chOff x="0" y="0"/>
          <a:chExt cx="0" cy="0"/>
        </a:xfrm>
      </p:grpSpPr>
      <p:grpSp>
        <p:nvGrpSpPr>
          <p:cNvPr id="226" name="Google Shape;226;p34"/>
          <p:cNvGrpSpPr/>
          <p:nvPr/>
        </p:nvGrpSpPr>
        <p:grpSpPr>
          <a:xfrm flipH="1">
            <a:off x="7143725" y="-2375"/>
            <a:ext cx="2004721" cy="5145879"/>
            <a:chOff x="-9550" y="-2375"/>
            <a:chExt cx="2004721" cy="5145879"/>
          </a:xfrm>
        </p:grpSpPr>
        <p:sp>
          <p:nvSpPr>
            <p:cNvPr id="227" name="Google Shape;227;p34"/>
            <p:cNvSpPr/>
            <p:nvPr/>
          </p:nvSpPr>
          <p:spPr>
            <a:xfrm>
              <a:off x="-9550" y="3520500"/>
              <a:ext cx="1725490" cy="1623004"/>
            </a:xfrm>
            <a:custGeom>
              <a:avLst/>
              <a:gdLst/>
              <a:ahLst/>
              <a:cxnLst/>
              <a:rect l="l" t="t" r="r" b="b"/>
              <a:pathLst>
                <a:path w="10400" h="9739" extrusionOk="0">
                  <a:moveTo>
                    <a:pt x="0" y="1"/>
                  </a:moveTo>
                  <a:lnTo>
                    <a:pt x="0" y="4545"/>
                  </a:lnTo>
                  <a:lnTo>
                    <a:pt x="113" y="4651"/>
                  </a:lnTo>
                  <a:lnTo>
                    <a:pt x="5548" y="9739"/>
                  </a:lnTo>
                  <a:lnTo>
                    <a:pt x="10400" y="9739"/>
                  </a:lnTo>
                  <a:lnTo>
                    <a:pt x="113" y="109"/>
                  </a:lnTo>
                  <a:lnTo>
                    <a:pt x="0"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34"/>
            <p:cNvSpPr/>
            <p:nvPr/>
          </p:nvSpPr>
          <p:spPr>
            <a:xfrm>
              <a:off x="-9550" y="-2375"/>
              <a:ext cx="1734283" cy="1629252"/>
            </a:xfrm>
            <a:custGeom>
              <a:avLst/>
              <a:gdLst/>
              <a:ahLst/>
              <a:cxnLst/>
              <a:rect l="l" t="t" r="r" b="b"/>
              <a:pathLst>
                <a:path w="10453" h="9790" extrusionOk="0">
                  <a:moveTo>
                    <a:pt x="5601" y="1"/>
                  </a:moveTo>
                  <a:lnTo>
                    <a:pt x="113" y="5137"/>
                  </a:lnTo>
                  <a:lnTo>
                    <a:pt x="0" y="5245"/>
                  </a:lnTo>
                  <a:lnTo>
                    <a:pt x="0" y="9789"/>
                  </a:lnTo>
                  <a:lnTo>
                    <a:pt x="113" y="9681"/>
                  </a:lnTo>
                  <a:lnTo>
                    <a:pt x="10453" y="1"/>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34"/>
            <p:cNvSpPr/>
            <p:nvPr/>
          </p:nvSpPr>
          <p:spPr>
            <a:xfrm>
              <a:off x="-9550" y="593588"/>
              <a:ext cx="2004721" cy="3961327"/>
            </a:xfrm>
            <a:custGeom>
              <a:avLst/>
              <a:gdLst/>
              <a:ahLst/>
              <a:cxnLst/>
              <a:rect l="l" t="t" r="r" b="b"/>
              <a:pathLst>
                <a:path w="12083" h="23876" extrusionOk="0">
                  <a:moveTo>
                    <a:pt x="0" y="0"/>
                  </a:moveTo>
                  <a:lnTo>
                    <a:pt x="0" y="23876"/>
                  </a:lnTo>
                  <a:lnTo>
                    <a:pt x="11265" y="13330"/>
                  </a:lnTo>
                  <a:cubicBezTo>
                    <a:pt x="12083" y="12560"/>
                    <a:pt x="12083" y="11316"/>
                    <a:pt x="11265" y="10547"/>
                  </a:cubicBezTo>
                  <a:lnTo>
                    <a:pt x="0" y="0"/>
                  </a:lnTo>
                  <a:close/>
                </a:path>
              </a:pathLst>
            </a:custGeom>
            <a:solidFill>
              <a:srgbClr val="77D9F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34"/>
            <p:cNvSpPr/>
            <p:nvPr/>
          </p:nvSpPr>
          <p:spPr>
            <a:xfrm>
              <a:off x="-8555" y="1208800"/>
              <a:ext cx="1348537" cy="2730588"/>
            </a:xfrm>
            <a:custGeom>
              <a:avLst/>
              <a:gdLst/>
              <a:ahLst/>
              <a:cxnLst/>
              <a:rect l="l" t="t" r="r" b="b"/>
              <a:pathLst>
                <a:path w="8128" h="16458" extrusionOk="0">
                  <a:moveTo>
                    <a:pt x="1" y="0"/>
                  </a:moveTo>
                  <a:lnTo>
                    <a:pt x="1" y="16457"/>
                  </a:lnTo>
                  <a:lnTo>
                    <a:pt x="7308" y="9617"/>
                  </a:lnTo>
                  <a:cubicBezTo>
                    <a:pt x="8127" y="8852"/>
                    <a:pt x="8127" y="7608"/>
                    <a:pt x="7308" y="6841"/>
                  </a:cubicBezTo>
                  <a:lnTo>
                    <a:pt x="1" y="0"/>
                  </a:lnTo>
                  <a:close/>
                </a:path>
              </a:pathLst>
            </a:custGeom>
            <a:solidFill>
              <a:srgbClr val="1529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algn="ctr">
              <a:spcBef>
                <a:spcPts val="0"/>
              </a:spcBef>
              <a:spcAft>
                <a:spcPts val="0"/>
              </a:spcAft>
              <a:buClr>
                <a:srgbClr val="152946"/>
              </a:buClr>
              <a:buSzPts val="3000"/>
              <a:buFont typeface="Fjalla One"/>
              <a:buNone/>
              <a:defRPr sz="3000" b="1">
                <a:solidFill>
                  <a:srgbClr val="152946"/>
                </a:solidFill>
                <a:latin typeface="Fjalla One"/>
                <a:ea typeface="Fjalla One"/>
                <a:cs typeface="Fjalla One"/>
                <a:sym typeface="Fjalla One"/>
              </a:defRPr>
            </a:lvl1pPr>
            <a:lvl2pPr lvl="1">
              <a:spcBef>
                <a:spcPts val="0"/>
              </a:spcBef>
              <a:spcAft>
                <a:spcPts val="0"/>
              </a:spcAft>
              <a:buClr>
                <a:srgbClr val="152946"/>
              </a:buClr>
              <a:buSzPts val="2400"/>
              <a:buFont typeface="Marvel"/>
              <a:buNone/>
              <a:defRPr sz="2400" b="1">
                <a:solidFill>
                  <a:srgbClr val="152946"/>
                </a:solidFill>
                <a:latin typeface="Marvel"/>
                <a:ea typeface="Marvel"/>
                <a:cs typeface="Marvel"/>
                <a:sym typeface="Marvel"/>
              </a:defRPr>
            </a:lvl2pPr>
            <a:lvl3pPr lvl="2">
              <a:spcBef>
                <a:spcPts val="0"/>
              </a:spcBef>
              <a:spcAft>
                <a:spcPts val="0"/>
              </a:spcAft>
              <a:buClr>
                <a:srgbClr val="152946"/>
              </a:buClr>
              <a:buSzPts val="2400"/>
              <a:buFont typeface="Marvel"/>
              <a:buNone/>
              <a:defRPr sz="2400" b="1">
                <a:solidFill>
                  <a:srgbClr val="152946"/>
                </a:solidFill>
                <a:latin typeface="Marvel"/>
                <a:ea typeface="Marvel"/>
                <a:cs typeface="Marvel"/>
                <a:sym typeface="Marvel"/>
              </a:defRPr>
            </a:lvl3pPr>
            <a:lvl4pPr lvl="3">
              <a:spcBef>
                <a:spcPts val="0"/>
              </a:spcBef>
              <a:spcAft>
                <a:spcPts val="0"/>
              </a:spcAft>
              <a:buClr>
                <a:srgbClr val="152946"/>
              </a:buClr>
              <a:buSzPts val="2400"/>
              <a:buFont typeface="Marvel"/>
              <a:buNone/>
              <a:defRPr sz="2400" b="1">
                <a:solidFill>
                  <a:srgbClr val="152946"/>
                </a:solidFill>
                <a:latin typeface="Marvel"/>
                <a:ea typeface="Marvel"/>
                <a:cs typeface="Marvel"/>
                <a:sym typeface="Marvel"/>
              </a:defRPr>
            </a:lvl4pPr>
            <a:lvl5pPr lvl="4">
              <a:spcBef>
                <a:spcPts val="0"/>
              </a:spcBef>
              <a:spcAft>
                <a:spcPts val="0"/>
              </a:spcAft>
              <a:buClr>
                <a:srgbClr val="152946"/>
              </a:buClr>
              <a:buSzPts val="2400"/>
              <a:buFont typeface="Marvel"/>
              <a:buNone/>
              <a:defRPr sz="2400" b="1">
                <a:solidFill>
                  <a:srgbClr val="152946"/>
                </a:solidFill>
                <a:latin typeface="Marvel"/>
                <a:ea typeface="Marvel"/>
                <a:cs typeface="Marvel"/>
                <a:sym typeface="Marvel"/>
              </a:defRPr>
            </a:lvl5pPr>
            <a:lvl6pPr lvl="5">
              <a:spcBef>
                <a:spcPts val="0"/>
              </a:spcBef>
              <a:spcAft>
                <a:spcPts val="0"/>
              </a:spcAft>
              <a:buClr>
                <a:srgbClr val="152946"/>
              </a:buClr>
              <a:buSzPts val="2400"/>
              <a:buFont typeface="Marvel"/>
              <a:buNone/>
              <a:defRPr sz="2400" b="1">
                <a:solidFill>
                  <a:srgbClr val="152946"/>
                </a:solidFill>
                <a:latin typeface="Marvel"/>
                <a:ea typeface="Marvel"/>
                <a:cs typeface="Marvel"/>
                <a:sym typeface="Marvel"/>
              </a:defRPr>
            </a:lvl6pPr>
            <a:lvl7pPr lvl="6">
              <a:spcBef>
                <a:spcPts val="0"/>
              </a:spcBef>
              <a:spcAft>
                <a:spcPts val="0"/>
              </a:spcAft>
              <a:buClr>
                <a:srgbClr val="152946"/>
              </a:buClr>
              <a:buSzPts val="2400"/>
              <a:buFont typeface="Marvel"/>
              <a:buNone/>
              <a:defRPr sz="2400" b="1">
                <a:solidFill>
                  <a:srgbClr val="152946"/>
                </a:solidFill>
                <a:latin typeface="Marvel"/>
                <a:ea typeface="Marvel"/>
                <a:cs typeface="Marvel"/>
                <a:sym typeface="Marvel"/>
              </a:defRPr>
            </a:lvl7pPr>
            <a:lvl8pPr lvl="7">
              <a:spcBef>
                <a:spcPts val="0"/>
              </a:spcBef>
              <a:spcAft>
                <a:spcPts val="0"/>
              </a:spcAft>
              <a:buClr>
                <a:srgbClr val="152946"/>
              </a:buClr>
              <a:buSzPts val="2400"/>
              <a:buFont typeface="Marvel"/>
              <a:buNone/>
              <a:defRPr sz="2400" b="1">
                <a:solidFill>
                  <a:srgbClr val="152946"/>
                </a:solidFill>
                <a:latin typeface="Marvel"/>
                <a:ea typeface="Marvel"/>
                <a:cs typeface="Marvel"/>
                <a:sym typeface="Marvel"/>
              </a:defRPr>
            </a:lvl8pPr>
            <a:lvl9pPr lvl="8">
              <a:spcBef>
                <a:spcPts val="0"/>
              </a:spcBef>
              <a:spcAft>
                <a:spcPts val="0"/>
              </a:spcAft>
              <a:buClr>
                <a:srgbClr val="152946"/>
              </a:buClr>
              <a:buSzPts val="2400"/>
              <a:buFont typeface="Marvel"/>
              <a:buNone/>
              <a:defRPr sz="2400" b="1">
                <a:solidFill>
                  <a:srgbClr val="152946"/>
                </a:solidFill>
                <a:latin typeface="Marvel"/>
                <a:ea typeface="Marvel"/>
                <a:cs typeface="Marvel"/>
                <a:sym typeface="Marve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dk1"/>
              </a:buClr>
              <a:buSzPts val="1800"/>
              <a:buFont typeface="Open Sans"/>
              <a:buChar char="●"/>
              <a:defRPr sz="1800">
                <a:solidFill>
                  <a:schemeClr val="dk1"/>
                </a:solidFill>
                <a:latin typeface="Open Sans"/>
                <a:ea typeface="Open Sans"/>
                <a:cs typeface="Open Sans"/>
                <a:sym typeface="Open Sans"/>
              </a:defRPr>
            </a:lvl1pPr>
            <a:lvl2pPr marL="914400" lvl="1" indent="-317500">
              <a:lnSpc>
                <a:spcPct val="100000"/>
              </a:lnSpc>
              <a:spcBef>
                <a:spcPts val="1600"/>
              </a:spcBef>
              <a:spcAft>
                <a:spcPts val="0"/>
              </a:spcAft>
              <a:buClr>
                <a:schemeClr val="dk1"/>
              </a:buClr>
              <a:buSzPts val="1400"/>
              <a:buFont typeface="Open Sans"/>
              <a:buChar char="○"/>
              <a:defRPr>
                <a:solidFill>
                  <a:schemeClr val="dk1"/>
                </a:solidFill>
                <a:latin typeface="Open Sans"/>
                <a:ea typeface="Open Sans"/>
                <a:cs typeface="Open Sans"/>
                <a:sym typeface="Open Sans"/>
              </a:defRPr>
            </a:lvl2pPr>
            <a:lvl3pPr marL="1371600" lvl="2"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3pPr>
            <a:lvl4pPr marL="1828800" lvl="3"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4pPr>
            <a:lvl5pPr marL="2286000" lvl="4"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5pPr>
            <a:lvl6pPr marL="2743200" lvl="5"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6pPr>
            <a:lvl7pPr marL="3200400" lvl="6"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7pPr>
            <a:lvl8pPr marL="3657600" lvl="7" indent="-304800">
              <a:lnSpc>
                <a:spcPct val="100000"/>
              </a:lnSpc>
              <a:spcBef>
                <a:spcPts val="1600"/>
              </a:spcBef>
              <a:spcAft>
                <a:spcPts val="0"/>
              </a:spcAft>
              <a:buClr>
                <a:schemeClr val="dk1"/>
              </a:buClr>
              <a:buSzPts val="1200"/>
              <a:buFont typeface="Open Sans"/>
              <a:buChar char="○"/>
              <a:defRPr sz="1200">
                <a:solidFill>
                  <a:schemeClr val="dk1"/>
                </a:solidFill>
                <a:latin typeface="Open Sans"/>
                <a:ea typeface="Open Sans"/>
                <a:cs typeface="Open Sans"/>
                <a:sym typeface="Open Sans"/>
              </a:defRPr>
            </a:lvl8pPr>
            <a:lvl9pPr marL="4114800" lvl="8" indent="-304800">
              <a:lnSpc>
                <a:spcPct val="100000"/>
              </a:lnSpc>
              <a:spcBef>
                <a:spcPts val="1600"/>
              </a:spcBef>
              <a:spcAft>
                <a:spcPts val="1600"/>
              </a:spcAft>
              <a:buClr>
                <a:schemeClr val="dk1"/>
              </a:buClr>
              <a:buSzPts val="1200"/>
              <a:buFont typeface="Open Sans"/>
              <a:buChar char="■"/>
              <a:defRPr sz="1200">
                <a:solidFill>
                  <a:schemeClr val="dk1"/>
                </a:solidFill>
                <a:latin typeface="Open Sans"/>
                <a:ea typeface="Open Sans"/>
                <a:cs typeface="Open Sans"/>
                <a:sym typeface="Open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3" r:id="rId2"/>
    <p:sldLayoutId id="2147483658" r:id="rId3"/>
    <p:sldLayoutId id="2147483661" r:id="rId4"/>
    <p:sldLayoutId id="2147483662" r:id="rId5"/>
    <p:sldLayoutId id="2147483670" r:id="rId6"/>
    <p:sldLayoutId id="2147483674" r:id="rId7"/>
    <p:sldLayoutId id="2147483675" r:id="rId8"/>
    <p:sldLayoutId id="2147483676" r:id="rId9"/>
    <p:sldLayoutId id="2147483677" r:id="rId10"/>
    <p:sldLayoutId id="2147483678" r:id="rId11"/>
    <p:sldLayoutId id="2147483679" r:id="rId12"/>
    <p:sldLayoutId id="214748368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5.xml"/><Relationship Id="rId7" Type="http://schemas.microsoft.com/office/2007/relationships/hdphoto" Target="../media/hdphoto1.wdp"/><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0.png"/><Relationship Id="rId5" Type="http://schemas.openxmlformats.org/officeDocument/2006/relationships/image" Target="../media/image9.jpg"/><Relationship Id="rId10" Type="http://schemas.openxmlformats.org/officeDocument/2006/relationships/image" Target="../media/image13.jpg"/><Relationship Id="rId4" Type="http://schemas.openxmlformats.org/officeDocument/2006/relationships/notesSlide" Target="../notesSlides/notesSlide8.xml"/><Relationship Id="rId9"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23.png"/><Relationship Id="rId4" Type="http://schemas.openxmlformats.org/officeDocument/2006/relationships/image" Target="../media/image22.svg"/></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40" name="Google Shape;240;p37"/>
          <p:cNvSpPr txBox="1">
            <a:spLocks noGrp="1"/>
          </p:cNvSpPr>
          <p:nvPr>
            <p:ph type="ctrTitle"/>
          </p:nvPr>
        </p:nvSpPr>
        <p:spPr>
          <a:xfrm rot="936">
            <a:off x="717170" y="1958404"/>
            <a:ext cx="5954228" cy="1834247"/>
          </a:xfrm>
          <a:prstGeom prst="rect">
            <a:avLst/>
          </a:prstGeom>
        </p:spPr>
        <p:txBody>
          <a:bodyPr spcFirstLastPara="1" wrap="square" lIns="91425" tIns="91425" rIns="91425" bIns="91425" anchor="ctr" anchorCtr="0">
            <a:noAutofit/>
          </a:bodyPr>
          <a:lstStyle/>
          <a:p>
            <a:pPr marL="0" lvl="0" indent="0" algn="just" rtl="0">
              <a:spcBef>
                <a:spcPts val="0"/>
              </a:spcBef>
              <a:spcAft>
                <a:spcPts val="0"/>
              </a:spcAft>
              <a:buNone/>
            </a:pPr>
            <a:r>
              <a:rPr lang="en" sz="5400" dirty="0"/>
              <a:t>Carcinose péritonéale d’origine colorectale</a:t>
            </a:r>
            <a:br>
              <a:rPr lang="en" sz="5400" dirty="0"/>
            </a:br>
            <a:endParaRPr dirty="0"/>
          </a:p>
        </p:txBody>
      </p:sp>
      <p:sp>
        <p:nvSpPr>
          <p:cNvPr id="239" name="Google Shape;239;p37"/>
          <p:cNvSpPr txBox="1">
            <a:spLocks noGrp="1"/>
          </p:cNvSpPr>
          <p:nvPr>
            <p:ph type="subTitle" idx="1"/>
          </p:nvPr>
        </p:nvSpPr>
        <p:spPr>
          <a:xfrm rot="1124">
            <a:off x="940884" y="3077112"/>
            <a:ext cx="5506800" cy="7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Que faire en cas de découverte peropératoire ?</a:t>
            </a:r>
            <a:endParaRPr dirty="0"/>
          </a:p>
        </p:txBody>
      </p:sp>
      <p:pic>
        <p:nvPicPr>
          <p:cNvPr id="1028" name="Picture 4" descr="Institut de cancérologie de l'Ouest (ICO) : Centre de lutte contre le  cancer et oncologie à Angers et Nantes - Unicancer">
            <a:extLst>
              <a:ext uri="{FF2B5EF4-FFF2-40B4-BE49-F238E27FC236}">
                <a16:creationId xmlns:a16="http://schemas.microsoft.com/office/drawing/2014/main" id="{0393D871-97DC-A884-710A-170669458F16}"/>
              </a:ext>
            </a:extLst>
          </p:cNvPr>
          <p:cNvPicPr>
            <a:picLocks noChangeAspect="1" noChangeArrowheads="1"/>
          </p:cNvPicPr>
          <p:nvPr/>
        </p:nvPicPr>
        <p:blipFill rotWithShape="1">
          <a:blip r:embed="rId3">
            <a:biLevel thresh="75000"/>
            <a:extLst>
              <a:ext uri="{28A0092B-C50C-407E-A947-70E740481C1C}">
                <a14:useLocalDpi xmlns:a14="http://schemas.microsoft.com/office/drawing/2010/main" val="0"/>
              </a:ext>
            </a:extLst>
          </a:blip>
          <a:srcRect b="29300"/>
          <a:stretch/>
        </p:blipFill>
        <p:spPr bwMode="auto">
          <a:xfrm>
            <a:off x="4105286" y="4742162"/>
            <a:ext cx="667862" cy="288818"/>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 6" descr="Une image contenant texte&#10;&#10;Description générée automatiquement">
            <a:extLst>
              <a:ext uri="{FF2B5EF4-FFF2-40B4-BE49-F238E27FC236}">
                <a16:creationId xmlns:a16="http://schemas.microsoft.com/office/drawing/2014/main" id="{0E966153-F6FB-3E4D-34C1-C96D18EDF3E5}"/>
              </a:ext>
            </a:extLst>
          </p:cNvPr>
          <p:cNvPicPr>
            <a:picLocks noChangeAspect="1"/>
          </p:cNvPicPr>
          <p:nvPr/>
        </p:nvPicPr>
        <p:blipFill>
          <a:blip r:embed="rId4"/>
          <a:stretch>
            <a:fillRect/>
          </a:stretch>
        </p:blipFill>
        <p:spPr>
          <a:xfrm>
            <a:off x="1530994" y="4714148"/>
            <a:ext cx="573026" cy="389582"/>
          </a:xfrm>
          <a:prstGeom prst="rect">
            <a:avLst/>
          </a:prstGeom>
        </p:spPr>
      </p:pic>
      <p:pic>
        <p:nvPicPr>
          <p:cNvPr id="1030" name="Picture 6" descr="Logos et charte graphique de Nantes Université - Nantes Université">
            <a:extLst>
              <a:ext uri="{FF2B5EF4-FFF2-40B4-BE49-F238E27FC236}">
                <a16:creationId xmlns:a16="http://schemas.microsoft.com/office/drawing/2014/main" id="{DE195835-9473-7769-489B-386480CB303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9801" y="4714147"/>
            <a:ext cx="946829" cy="351759"/>
          </a:xfrm>
          <a:prstGeom prst="rect">
            <a:avLst/>
          </a:prstGeom>
          <a:noFill/>
          <a:extLst>
            <a:ext uri="{909E8E84-426E-40DD-AFC4-6F175D3DCCD1}">
              <a14:hiddenFill xmlns:a14="http://schemas.microsoft.com/office/drawing/2010/main">
                <a:solidFill>
                  <a:srgbClr val="FFFFFF"/>
                </a:solidFill>
              </a14:hiddenFill>
            </a:ext>
          </a:extLst>
        </p:spPr>
      </p:pic>
      <p:sp>
        <p:nvSpPr>
          <p:cNvPr id="8" name="ZoneTexte 7">
            <a:extLst>
              <a:ext uri="{FF2B5EF4-FFF2-40B4-BE49-F238E27FC236}">
                <a16:creationId xmlns:a16="http://schemas.microsoft.com/office/drawing/2014/main" id="{9DF2D5C5-A48D-5866-3B4C-41089DAB0F1D}"/>
              </a:ext>
            </a:extLst>
          </p:cNvPr>
          <p:cNvSpPr txBox="1"/>
          <p:nvPr/>
        </p:nvSpPr>
        <p:spPr>
          <a:xfrm>
            <a:off x="6499860" y="100012"/>
            <a:ext cx="2644140" cy="715581"/>
          </a:xfrm>
          <a:prstGeom prst="rect">
            <a:avLst/>
          </a:prstGeom>
          <a:noFill/>
        </p:spPr>
        <p:txBody>
          <a:bodyPr wrap="square" rtlCol="0">
            <a:spAutoFit/>
          </a:bodyPr>
          <a:lstStyle/>
          <a:p>
            <a:pPr algn="r">
              <a:lnSpc>
                <a:spcPct val="150000"/>
              </a:lnSpc>
            </a:pP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Journée DES Chirurgie Viscérale et digestive</a:t>
            </a:r>
          </a:p>
          <a:p>
            <a:pPr algn="r">
              <a:lnSpc>
                <a:spcPct val="150000"/>
              </a:lnSpc>
            </a:pP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VENDREDI 10 MARS 2023</a:t>
            </a:r>
          </a:p>
          <a:p>
            <a:pPr algn="r">
              <a:lnSpc>
                <a:spcPct val="150000"/>
              </a:lnSpc>
            </a:pP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NANTES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1"/>
        <p:cNvGrpSpPr/>
        <p:nvPr/>
      </p:nvGrpSpPr>
      <p:grpSpPr>
        <a:xfrm>
          <a:off x="0" y="0"/>
          <a:ext cx="0" cy="0"/>
          <a:chOff x="0" y="0"/>
          <a:chExt cx="0" cy="0"/>
        </a:xfrm>
      </p:grpSpPr>
      <p:sp>
        <p:nvSpPr>
          <p:cNvPr id="282" name="Google Shape;282;p42"/>
          <p:cNvSpPr txBox="1">
            <a:spLocks noGrp="1"/>
          </p:cNvSpPr>
          <p:nvPr>
            <p:ph type="title" idx="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Généralités</a:t>
            </a:r>
            <a:endParaRPr dirty="0"/>
          </a:p>
        </p:txBody>
      </p:sp>
      <p:sp>
        <p:nvSpPr>
          <p:cNvPr id="284" name="Google Shape;284;p42"/>
          <p:cNvSpPr txBox="1">
            <a:spLocks noGrp="1"/>
          </p:cNvSpPr>
          <p:nvPr>
            <p:ph type="ctrTitle" idx="2"/>
          </p:nvPr>
        </p:nvSpPr>
        <p:spPr>
          <a:xfrm flipH="1">
            <a:off x="2838448" y="1331140"/>
            <a:ext cx="863599" cy="577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solidFill>
                  <a:schemeClr val="lt2"/>
                </a:solidFill>
              </a:rPr>
              <a:t>2ème</a:t>
            </a:r>
            <a:endParaRPr dirty="0">
              <a:solidFill>
                <a:schemeClr val="lt2"/>
              </a:solidFill>
            </a:endParaRPr>
          </a:p>
        </p:txBody>
      </p:sp>
      <p:sp>
        <p:nvSpPr>
          <p:cNvPr id="287" name="Google Shape;287;p42"/>
          <p:cNvSpPr txBox="1">
            <a:spLocks noGrp="1"/>
          </p:cNvSpPr>
          <p:nvPr>
            <p:ph type="subTitle" idx="4"/>
          </p:nvPr>
        </p:nvSpPr>
        <p:spPr>
          <a:xfrm flipH="1">
            <a:off x="3702047" y="1424418"/>
            <a:ext cx="4483048" cy="60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fr-FR" dirty="0"/>
              <a:t>cause de cancer chez l’homme, 3</a:t>
            </a:r>
            <a:r>
              <a:rPr lang="fr-FR" baseline="30000" dirty="0"/>
              <a:t>ème</a:t>
            </a:r>
            <a:r>
              <a:rPr lang="fr-FR" dirty="0"/>
              <a:t> chez la femme</a:t>
            </a:r>
          </a:p>
          <a:p>
            <a:pPr marL="0" lvl="0" indent="0" algn="l" rtl="0">
              <a:spcBef>
                <a:spcPts val="0"/>
              </a:spcBef>
              <a:spcAft>
                <a:spcPts val="0"/>
              </a:spcAft>
              <a:buNone/>
            </a:pPr>
            <a:r>
              <a:rPr lang="fr-FR" dirty="0"/>
              <a:t>	</a:t>
            </a:r>
            <a:r>
              <a:rPr lang="fr-FR" sz="1200" b="1" dirty="0"/>
              <a:t>&gt; 43.000 cas /an </a:t>
            </a:r>
            <a:r>
              <a:rPr lang="fr-FR" sz="800" dirty="0"/>
              <a:t>(INCA 2018)</a:t>
            </a:r>
            <a:endParaRPr b="1" dirty="0"/>
          </a:p>
        </p:txBody>
      </p:sp>
      <p:grpSp>
        <p:nvGrpSpPr>
          <p:cNvPr id="10" name="Google Shape;9037;p75">
            <a:extLst>
              <a:ext uri="{FF2B5EF4-FFF2-40B4-BE49-F238E27FC236}">
                <a16:creationId xmlns:a16="http://schemas.microsoft.com/office/drawing/2014/main" id="{05B5C5BE-8032-AFE4-2DB8-ACB61471FAC9}"/>
              </a:ext>
            </a:extLst>
          </p:cNvPr>
          <p:cNvGrpSpPr/>
          <p:nvPr/>
        </p:nvGrpSpPr>
        <p:grpSpPr>
          <a:xfrm>
            <a:off x="495090" y="1286562"/>
            <a:ext cx="1880374" cy="1041734"/>
            <a:chOff x="5159450" y="1919950"/>
            <a:chExt cx="1541050" cy="862500"/>
          </a:xfrm>
        </p:grpSpPr>
        <p:sp>
          <p:nvSpPr>
            <p:cNvPr id="11" name="Google Shape;9038;p75">
              <a:extLst>
                <a:ext uri="{FF2B5EF4-FFF2-40B4-BE49-F238E27FC236}">
                  <a16:creationId xmlns:a16="http://schemas.microsoft.com/office/drawing/2014/main" id="{00B93CFE-9775-C189-96C2-944924D8B32B}"/>
                </a:ext>
              </a:extLst>
            </p:cNvPr>
            <p:cNvSpPr/>
            <p:nvPr/>
          </p:nvSpPr>
          <p:spPr>
            <a:xfrm>
              <a:off x="5216414" y="2060033"/>
              <a:ext cx="1436820" cy="600250"/>
            </a:xfrm>
            <a:custGeom>
              <a:avLst/>
              <a:gdLst/>
              <a:ahLst/>
              <a:cxnLst/>
              <a:rect l="l" t="t" r="r" b="b"/>
              <a:pathLst>
                <a:path w="165771" h="69253" extrusionOk="0">
                  <a:moveTo>
                    <a:pt x="0" y="62158"/>
                  </a:moveTo>
                  <a:cubicBezTo>
                    <a:pt x="3093" y="59686"/>
                    <a:pt x="11731" y="46368"/>
                    <a:pt x="18559" y="47324"/>
                  </a:cubicBezTo>
                  <a:cubicBezTo>
                    <a:pt x="25388" y="48280"/>
                    <a:pt x="34933" y="75569"/>
                    <a:pt x="40971" y="67894"/>
                  </a:cubicBezTo>
                  <a:cubicBezTo>
                    <a:pt x="47009" y="60219"/>
                    <a:pt x="49466" y="8743"/>
                    <a:pt x="54788" y="1272"/>
                  </a:cubicBezTo>
                  <a:cubicBezTo>
                    <a:pt x="60110" y="-6199"/>
                    <a:pt x="66121" y="21612"/>
                    <a:pt x="72901" y="23070"/>
                  </a:cubicBezTo>
                  <a:cubicBezTo>
                    <a:pt x="79681" y="24528"/>
                    <a:pt x="89301" y="7131"/>
                    <a:pt x="95467" y="10022"/>
                  </a:cubicBezTo>
                  <a:cubicBezTo>
                    <a:pt x="101633" y="12913"/>
                    <a:pt x="104182" y="34714"/>
                    <a:pt x="109898" y="40416"/>
                  </a:cubicBezTo>
                  <a:cubicBezTo>
                    <a:pt x="115614" y="46118"/>
                    <a:pt x="123315" y="40320"/>
                    <a:pt x="129762" y="44234"/>
                  </a:cubicBezTo>
                  <a:cubicBezTo>
                    <a:pt x="136209" y="48148"/>
                    <a:pt x="142580" y="65416"/>
                    <a:pt x="148581" y="63902"/>
                  </a:cubicBezTo>
                  <a:cubicBezTo>
                    <a:pt x="154583" y="62388"/>
                    <a:pt x="162906" y="39942"/>
                    <a:pt x="165771" y="35150"/>
                  </a:cubicBezTo>
                </a:path>
              </a:pathLst>
            </a:custGeom>
            <a:noFill/>
            <a:ln w="19050" cap="flat" cmpd="sng">
              <a:solidFill>
                <a:srgbClr val="5F7D95"/>
              </a:solidFill>
              <a:prstDash val="solid"/>
              <a:round/>
              <a:headEnd type="oval" w="med" len="med"/>
              <a:tailEnd type="oval" w="med" len="med"/>
            </a:ln>
          </p:spPr>
        </p:sp>
        <p:grpSp>
          <p:nvGrpSpPr>
            <p:cNvPr id="12" name="Google Shape;9039;p75">
              <a:extLst>
                <a:ext uri="{FF2B5EF4-FFF2-40B4-BE49-F238E27FC236}">
                  <a16:creationId xmlns:a16="http://schemas.microsoft.com/office/drawing/2014/main" id="{E4C856F0-2C7D-9454-6D8A-3B6A7FDA23CB}"/>
                </a:ext>
              </a:extLst>
            </p:cNvPr>
            <p:cNvGrpSpPr/>
            <p:nvPr/>
          </p:nvGrpSpPr>
          <p:grpSpPr>
            <a:xfrm>
              <a:off x="5159450" y="1919950"/>
              <a:ext cx="1541050" cy="862500"/>
              <a:chOff x="5159450" y="1919950"/>
              <a:chExt cx="1541050" cy="862500"/>
            </a:xfrm>
          </p:grpSpPr>
          <p:cxnSp>
            <p:nvCxnSpPr>
              <p:cNvPr id="13" name="Google Shape;9040;p75">
                <a:extLst>
                  <a:ext uri="{FF2B5EF4-FFF2-40B4-BE49-F238E27FC236}">
                    <a16:creationId xmlns:a16="http://schemas.microsoft.com/office/drawing/2014/main" id="{46B2B494-BD90-C345-362D-24C2B0BD3258}"/>
                  </a:ext>
                </a:extLst>
              </p:cNvPr>
              <p:cNvCxnSpPr/>
              <p:nvPr/>
            </p:nvCxnSpPr>
            <p:spPr>
              <a:xfrm>
                <a:off x="5159450" y="1919950"/>
                <a:ext cx="0" cy="862500"/>
              </a:xfrm>
              <a:prstGeom prst="straightConnector1">
                <a:avLst/>
              </a:prstGeom>
              <a:noFill/>
              <a:ln w="9525" cap="flat" cmpd="sng">
                <a:solidFill>
                  <a:srgbClr val="E3E9ED"/>
                </a:solidFill>
                <a:prstDash val="solid"/>
                <a:round/>
                <a:headEnd type="none" w="med" len="med"/>
                <a:tailEnd type="none" w="med" len="med"/>
              </a:ln>
            </p:spPr>
          </p:cxnSp>
          <p:cxnSp>
            <p:nvCxnSpPr>
              <p:cNvPr id="14" name="Google Shape;9041;p75">
                <a:extLst>
                  <a:ext uri="{FF2B5EF4-FFF2-40B4-BE49-F238E27FC236}">
                    <a16:creationId xmlns:a16="http://schemas.microsoft.com/office/drawing/2014/main" id="{EE69C87C-F592-16DE-9DAF-65E54A9A6837}"/>
                  </a:ext>
                </a:extLst>
              </p:cNvPr>
              <p:cNvCxnSpPr/>
              <p:nvPr/>
            </p:nvCxnSpPr>
            <p:spPr>
              <a:xfrm>
                <a:off x="5161200" y="2778975"/>
                <a:ext cx="1539300" cy="0"/>
              </a:xfrm>
              <a:prstGeom prst="straightConnector1">
                <a:avLst/>
              </a:prstGeom>
              <a:noFill/>
              <a:ln w="9525" cap="flat" cmpd="sng">
                <a:solidFill>
                  <a:srgbClr val="E3E9ED"/>
                </a:solidFill>
                <a:prstDash val="solid"/>
                <a:round/>
                <a:headEnd type="none" w="med" len="med"/>
                <a:tailEnd type="none" w="med" len="med"/>
              </a:ln>
            </p:spPr>
          </p:cxnSp>
        </p:grpSp>
      </p:grpSp>
      <p:grpSp>
        <p:nvGrpSpPr>
          <p:cNvPr id="33" name="Groupe 32">
            <a:extLst>
              <a:ext uri="{FF2B5EF4-FFF2-40B4-BE49-F238E27FC236}">
                <a16:creationId xmlns:a16="http://schemas.microsoft.com/office/drawing/2014/main" id="{A9E870EB-9B21-828D-F7BD-2002F4A04F75}"/>
              </a:ext>
            </a:extLst>
          </p:cNvPr>
          <p:cNvGrpSpPr/>
          <p:nvPr/>
        </p:nvGrpSpPr>
        <p:grpSpPr>
          <a:xfrm>
            <a:off x="800404" y="2830526"/>
            <a:ext cx="5346648" cy="577800"/>
            <a:chOff x="2838448" y="1936888"/>
            <a:chExt cx="5346648" cy="577800"/>
          </a:xfrm>
        </p:grpSpPr>
        <p:sp>
          <p:nvSpPr>
            <p:cNvPr id="15" name="Google Shape;284;p42">
              <a:extLst>
                <a:ext uri="{FF2B5EF4-FFF2-40B4-BE49-F238E27FC236}">
                  <a16:creationId xmlns:a16="http://schemas.microsoft.com/office/drawing/2014/main" id="{D62400BF-8853-C018-D0CE-6F2162487C8D}"/>
                </a:ext>
              </a:extLst>
            </p:cNvPr>
            <p:cNvSpPr txBox="1">
              <a:spLocks/>
            </p:cNvSpPr>
            <p:nvPr/>
          </p:nvSpPr>
          <p:spPr>
            <a:xfrm flipH="1">
              <a:off x="2838448" y="1936888"/>
              <a:ext cx="863599" cy="577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dirty="0">
                  <a:solidFill>
                    <a:schemeClr val="lt2"/>
                  </a:solidFill>
                </a:rPr>
                <a:t>3ème</a:t>
              </a:r>
            </a:p>
          </p:txBody>
        </p:sp>
        <p:sp>
          <p:nvSpPr>
            <p:cNvPr id="16" name="Google Shape;287;p42">
              <a:extLst>
                <a:ext uri="{FF2B5EF4-FFF2-40B4-BE49-F238E27FC236}">
                  <a16:creationId xmlns:a16="http://schemas.microsoft.com/office/drawing/2014/main" id="{8ECF4343-822A-1AAA-3C8A-267A1FFDC8D7}"/>
                </a:ext>
              </a:extLst>
            </p:cNvPr>
            <p:cNvSpPr txBox="1">
              <a:spLocks/>
            </p:cNvSpPr>
            <p:nvPr/>
          </p:nvSpPr>
          <p:spPr>
            <a:xfrm flipH="1">
              <a:off x="3702048" y="2093541"/>
              <a:ext cx="4483048" cy="266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2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2pPr>
              <a:lvl3pPr marL="1371600" marR="0" lvl="2"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3pPr>
              <a:lvl4pPr marL="1828800" marR="0" lvl="3"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4pPr>
              <a:lvl5pPr marL="2286000" marR="0" lvl="4"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5pPr>
              <a:lvl6pPr marL="2743200" marR="0" lvl="5"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6pPr>
              <a:lvl7pPr marL="3200400" marR="0" lvl="6"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7pPr>
              <a:lvl8pPr marL="3657600" marR="0" lvl="7"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8pPr>
              <a:lvl9pPr marL="4114800" marR="0" lvl="8"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9pPr>
            </a:lstStyle>
            <a:p>
              <a:pPr marL="0" indent="0" algn="l"/>
              <a:r>
                <a:rPr lang="fr-FR" dirty="0"/>
                <a:t>site métastatique</a:t>
              </a:r>
            </a:p>
          </p:txBody>
        </p:sp>
      </p:grpSp>
      <p:sp>
        <p:nvSpPr>
          <p:cNvPr id="63" name="Google Shape;282;p42">
            <a:extLst>
              <a:ext uri="{FF2B5EF4-FFF2-40B4-BE49-F238E27FC236}">
                <a16:creationId xmlns:a16="http://schemas.microsoft.com/office/drawing/2014/main" id="{5EC73C0B-D693-5DA4-F4C0-B33CF0E81595}"/>
              </a:ext>
            </a:extLst>
          </p:cNvPr>
          <p:cNvSpPr txBox="1">
            <a:spLocks/>
          </p:cNvSpPr>
          <p:nvPr/>
        </p:nvSpPr>
        <p:spPr>
          <a:xfrm>
            <a:off x="1537436" y="1037561"/>
            <a:ext cx="7704000" cy="608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chemeClr val="dk1"/>
                </a:solidFill>
                <a:latin typeface="Fjalla One"/>
                <a:ea typeface="Fjalla One"/>
                <a:cs typeface="Fjalla One"/>
                <a:sym typeface="Fjalla One"/>
              </a:defRPr>
            </a:lvl1pPr>
            <a:lvl2pPr marR="0" lvl="1"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2pPr>
            <a:lvl3pPr marR="0" lvl="2"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3pPr>
            <a:lvl4pPr marR="0" lvl="3"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4pPr>
            <a:lvl5pPr marR="0" lvl="4"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5pPr>
            <a:lvl6pPr marR="0" lvl="5"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6pPr>
            <a:lvl7pPr marR="0" lvl="6"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7pPr>
            <a:lvl8pPr marR="0" lvl="7"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8pPr>
            <a:lvl9pPr marR="0" lvl="8"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9pPr>
          </a:lstStyle>
          <a:p>
            <a:r>
              <a:rPr lang="fr-FR" sz="1800" dirty="0">
                <a:solidFill>
                  <a:schemeClr val="accent1"/>
                </a:solidFill>
              </a:rPr>
              <a:t>CANCER COLORECTAL</a:t>
            </a:r>
          </a:p>
        </p:txBody>
      </p:sp>
      <p:grpSp>
        <p:nvGrpSpPr>
          <p:cNvPr id="35" name="Groupe 34">
            <a:extLst>
              <a:ext uri="{FF2B5EF4-FFF2-40B4-BE49-F238E27FC236}">
                <a16:creationId xmlns:a16="http://schemas.microsoft.com/office/drawing/2014/main" id="{3BCED03B-E823-54AC-22A6-36F243C625DE}"/>
              </a:ext>
            </a:extLst>
          </p:cNvPr>
          <p:cNvGrpSpPr/>
          <p:nvPr/>
        </p:nvGrpSpPr>
        <p:grpSpPr>
          <a:xfrm>
            <a:off x="4315815" y="2464438"/>
            <a:ext cx="4332752" cy="2361567"/>
            <a:chOff x="4315815" y="2464438"/>
            <a:chExt cx="4332752" cy="2361567"/>
          </a:xfrm>
        </p:grpSpPr>
        <p:grpSp>
          <p:nvGrpSpPr>
            <p:cNvPr id="7" name="Groupe 6">
              <a:extLst>
                <a:ext uri="{FF2B5EF4-FFF2-40B4-BE49-F238E27FC236}">
                  <a16:creationId xmlns:a16="http://schemas.microsoft.com/office/drawing/2014/main" id="{FF280271-D3A9-0962-BE51-9B35F9AAF348}"/>
                </a:ext>
              </a:extLst>
            </p:cNvPr>
            <p:cNvGrpSpPr/>
            <p:nvPr/>
          </p:nvGrpSpPr>
          <p:grpSpPr>
            <a:xfrm>
              <a:off x="4315815" y="2464438"/>
              <a:ext cx="4332752" cy="1418888"/>
              <a:chOff x="4034186" y="2574770"/>
              <a:chExt cx="4332752" cy="1418888"/>
            </a:xfrm>
          </p:grpSpPr>
          <p:grpSp>
            <p:nvGrpSpPr>
              <p:cNvPr id="6" name="Groupe 5">
                <a:extLst>
                  <a:ext uri="{FF2B5EF4-FFF2-40B4-BE49-F238E27FC236}">
                    <a16:creationId xmlns:a16="http://schemas.microsoft.com/office/drawing/2014/main" id="{02F0BBCF-A06B-8F62-45F7-514CF5AC912D}"/>
                  </a:ext>
                </a:extLst>
              </p:cNvPr>
              <p:cNvGrpSpPr/>
              <p:nvPr/>
            </p:nvGrpSpPr>
            <p:grpSpPr>
              <a:xfrm>
                <a:off x="4034186" y="2574770"/>
                <a:ext cx="4332752" cy="1418888"/>
                <a:chOff x="4034186" y="2574770"/>
                <a:chExt cx="4332752" cy="1418888"/>
              </a:xfrm>
            </p:grpSpPr>
            <p:sp>
              <p:nvSpPr>
                <p:cNvPr id="41" name="Google Shape;287;p42">
                  <a:extLst>
                    <a:ext uri="{FF2B5EF4-FFF2-40B4-BE49-F238E27FC236}">
                      <a16:creationId xmlns:a16="http://schemas.microsoft.com/office/drawing/2014/main" id="{5192A3F1-1E87-1B3B-622A-C0B8EEFE945C}"/>
                    </a:ext>
                  </a:extLst>
                </p:cNvPr>
                <p:cNvSpPr txBox="1">
                  <a:spLocks/>
                </p:cNvSpPr>
                <p:nvPr/>
              </p:nvSpPr>
              <p:spPr>
                <a:xfrm flipH="1">
                  <a:off x="4088483" y="2574770"/>
                  <a:ext cx="4278455" cy="14166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2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2pPr>
                  <a:lvl3pPr marL="1371600" marR="0" lvl="2"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3pPr>
                  <a:lvl4pPr marL="1828800" marR="0" lvl="3"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4pPr>
                  <a:lvl5pPr marL="2286000" marR="0" lvl="4"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5pPr>
                  <a:lvl6pPr marL="2743200" marR="0" lvl="5"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6pPr>
                  <a:lvl7pPr marL="3200400" marR="0" lvl="6"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7pPr>
                  <a:lvl8pPr marL="3657600" marR="0" lvl="7"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8pPr>
                  <a:lvl9pPr marL="4114800" marR="0" lvl="8"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9pPr>
                </a:lstStyle>
                <a:p>
                  <a:pPr marL="0" indent="0" algn="l">
                    <a:lnSpc>
                      <a:spcPct val="200000"/>
                    </a:lnSpc>
                  </a:pPr>
                  <a:r>
                    <a:rPr lang="fr-FR" dirty="0"/>
                    <a:t>Survie globale :</a:t>
                  </a:r>
                </a:p>
                <a:p>
                  <a:pPr marL="0" indent="0" algn="l">
                    <a:lnSpc>
                      <a:spcPct val="200000"/>
                    </a:lnSpc>
                  </a:pPr>
                  <a:r>
                    <a:rPr lang="fr-FR" sz="1200" b="1" dirty="0"/>
                    <a:t>	Chimio seule 	16 mois</a:t>
                  </a:r>
                </a:p>
                <a:p>
                  <a:pPr marL="0" indent="0" algn="l">
                    <a:lnSpc>
                      <a:spcPct val="200000"/>
                    </a:lnSpc>
                  </a:pPr>
                  <a:r>
                    <a:rPr lang="fr-FR" sz="1200" b="1" dirty="0"/>
                    <a:t>	Cytoréduction	40 mois</a:t>
                  </a:r>
                </a:p>
              </p:txBody>
            </p:sp>
            <p:sp>
              <p:nvSpPr>
                <p:cNvPr id="53" name="Rectangle : coins arrondis 52">
                  <a:extLst>
                    <a:ext uri="{FF2B5EF4-FFF2-40B4-BE49-F238E27FC236}">
                      <a16:creationId xmlns:a16="http://schemas.microsoft.com/office/drawing/2014/main" id="{D13C1D44-348D-73B9-BBA6-C3D4FD6B5083}"/>
                    </a:ext>
                  </a:extLst>
                </p:cNvPr>
                <p:cNvSpPr/>
                <p:nvPr/>
              </p:nvSpPr>
              <p:spPr>
                <a:xfrm>
                  <a:off x="4034186" y="2763125"/>
                  <a:ext cx="3614658" cy="1230533"/>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42" name="Google Shape;9483;p76">
                <a:extLst>
                  <a:ext uri="{FF2B5EF4-FFF2-40B4-BE49-F238E27FC236}">
                    <a16:creationId xmlns:a16="http://schemas.microsoft.com/office/drawing/2014/main" id="{44107FF9-C8D5-F172-B6E5-41D61F6261D8}"/>
                  </a:ext>
                </a:extLst>
              </p:cNvPr>
              <p:cNvGrpSpPr/>
              <p:nvPr/>
            </p:nvGrpSpPr>
            <p:grpSpPr>
              <a:xfrm>
                <a:off x="4742510" y="3305933"/>
                <a:ext cx="157964" cy="148664"/>
                <a:chOff x="2081645" y="4993765"/>
                <a:chExt cx="483124" cy="483126"/>
              </a:xfrm>
              <a:solidFill>
                <a:schemeClr val="tx1"/>
              </a:solidFill>
            </p:grpSpPr>
            <p:sp>
              <p:nvSpPr>
                <p:cNvPr id="43" name="Google Shape;9484;p76">
                  <a:extLst>
                    <a:ext uri="{FF2B5EF4-FFF2-40B4-BE49-F238E27FC236}">
                      <a16:creationId xmlns:a16="http://schemas.microsoft.com/office/drawing/2014/main" id="{F67A80C5-2DCD-C342-47F7-BD6C5C523371}"/>
                    </a:ext>
                  </a:extLst>
                </p:cNvPr>
                <p:cNvSpPr/>
                <p:nvPr/>
              </p:nvSpPr>
              <p:spPr>
                <a:xfrm>
                  <a:off x="2081645" y="4993765"/>
                  <a:ext cx="483124" cy="483126"/>
                </a:xfrm>
                <a:custGeom>
                  <a:avLst/>
                  <a:gdLst/>
                  <a:ahLst/>
                  <a:cxnLst/>
                  <a:rect l="l" t="t" r="r" b="b"/>
                  <a:pathLst>
                    <a:path w="19325" h="19325" extrusionOk="0">
                      <a:moveTo>
                        <a:pt x="9663" y="1133"/>
                      </a:moveTo>
                      <a:cubicBezTo>
                        <a:pt x="11824" y="1133"/>
                        <a:pt x="13983" y="1975"/>
                        <a:pt x="15668" y="3657"/>
                      </a:cubicBezTo>
                      <a:cubicBezTo>
                        <a:pt x="19035" y="7027"/>
                        <a:pt x="19035" y="12302"/>
                        <a:pt x="15668" y="15668"/>
                      </a:cubicBezTo>
                      <a:cubicBezTo>
                        <a:pt x="13983" y="17350"/>
                        <a:pt x="11824" y="18193"/>
                        <a:pt x="9663" y="18193"/>
                      </a:cubicBezTo>
                      <a:cubicBezTo>
                        <a:pt x="7501" y="18193"/>
                        <a:pt x="5342" y="17350"/>
                        <a:pt x="3657" y="15668"/>
                      </a:cubicBezTo>
                      <a:cubicBezTo>
                        <a:pt x="290" y="12302"/>
                        <a:pt x="290" y="7024"/>
                        <a:pt x="3657" y="3657"/>
                      </a:cubicBezTo>
                      <a:cubicBezTo>
                        <a:pt x="5342" y="1975"/>
                        <a:pt x="7501" y="1133"/>
                        <a:pt x="9663" y="1133"/>
                      </a:cubicBezTo>
                      <a:close/>
                      <a:moveTo>
                        <a:pt x="9663" y="1"/>
                      </a:moveTo>
                      <a:cubicBezTo>
                        <a:pt x="7117" y="1"/>
                        <a:pt x="4699" y="1015"/>
                        <a:pt x="2857" y="2857"/>
                      </a:cubicBezTo>
                      <a:cubicBezTo>
                        <a:pt x="1015" y="4699"/>
                        <a:pt x="0" y="7117"/>
                        <a:pt x="0" y="9663"/>
                      </a:cubicBezTo>
                      <a:cubicBezTo>
                        <a:pt x="0" y="12208"/>
                        <a:pt x="1015" y="14627"/>
                        <a:pt x="2857" y="16469"/>
                      </a:cubicBezTo>
                      <a:cubicBezTo>
                        <a:pt x="4699" y="18310"/>
                        <a:pt x="7117" y="19325"/>
                        <a:pt x="9663" y="19325"/>
                      </a:cubicBezTo>
                      <a:cubicBezTo>
                        <a:pt x="12208" y="19325"/>
                        <a:pt x="14626" y="18310"/>
                        <a:pt x="16468" y="16469"/>
                      </a:cubicBezTo>
                      <a:cubicBezTo>
                        <a:pt x="18310" y="14627"/>
                        <a:pt x="19325" y="12208"/>
                        <a:pt x="19325" y="9663"/>
                      </a:cubicBezTo>
                      <a:cubicBezTo>
                        <a:pt x="19325" y="7117"/>
                        <a:pt x="18310" y="4699"/>
                        <a:pt x="16468" y="2857"/>
                      </a:cubicBezTo>
                      <a:cubicBezTo>
                        <a:pt x="14626" y="1015"/>
                        <a:pt x="12208" y="1"/>
                        <a:pt x="966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solidFill>
                      <a:srgbClr val="435D74"/>
                    </a:solidFill>
                  </a:endParaRPr>
                </a:p>
              </p:txBody>
            </p:sp>
            <p:sp>
              <p:nvSpPr>
                <p:cNvPr id="44" name="Google Shape;9485;p76">
                  <a:extLst>
                    <a:ext uri="{FF2B5EF4-FFF2-40B4-BE49-F238E27FC236}">
                      <a16:creationId xmlns:a16="http://schemas.microsoft.com/office/drawing/2014/main" id="{6BFA704B-FDB8-2458-E66D-C9131001B132}"/>
                    </a:ext>
                  </a:extLst>
                </p:cNvPr>
                <p:cNvSpPr/>
                <p:nvPr/>
              </p:nvSpPr>
              <p:spPr>
                <a:xfrm>
                  <a:off x="2209375" y="5125625"/>
                  <a:ext cx="227600" cy="219350"/>
                </a:xfrm>
                <a:custGeom>
                  <a:avLst/>
                  <a:gdLst/>
                  <a:ahLst/>
                  <a:cxnLst/>
                  <a:rect l="l" t="t" r="r" b="b"/>
                  <a:pathLst>
                    <a:path w="9104" h="8774" extrusionOk="0">
                      <a:moveTo>
                        <a:pt x="7232" y="1143"/>
                      </a:moveTo>
                      <a:cubicBezTo>
                        <a:pt x="7377" y="1143"/>
                        <a:pt x="7522" y="1198"/>
                        <a:pt x="7633" y="1308"/>
                      </a:cubicBezTo>
                      <a:cubicBezTo>
                        <a:pt x="7851" y="1528"/>
                        <a:pt x="7854" y="1882"/>
                        <a:pt x="7639" y="2102"/>
                      </a:cubicBezTo>
                      <a:lnTo>
                        <a:pt x="5755" y="3986"/>
                      </a:lnTo>
                      <a:cubicBezTo>
                        <a:pt x="5532" y="4210"/>
                        <a:pt x="5532" y="4566"/>
                        <a:pt x="5755" y="4789"/>
                      </a:cubicBezTo>
                      <a:lnTo>
                        <a:pt x="7639" y="6673"/>
                      </a:lnTo>
                      <a:cubicBezTo>
                        <a:pt x="7854" y="6894"/>
                        <a:pt x="7851" y="7247"/>
                        <a:pt x="7633" y="7468"/>
                      </a:cubicBezTo>
                      <a:cubicBezTo>
                        <a:pt x="7522" y="7577"/>
                        <a:pt x="7377" y="7633"/>
                        <a:pt x="7232" y="7633"/>
                      </a:cubicBezTo>
                      <a:cubicBezTo>
                        <a:pt x="7090" y="7633"/>
                        <a:pt x="6948" y="7580"/>
                        <a:pt x="6839" y="7474"/>
                      </a:cubicBezTo>
                      <a:lnTo>
                        <a:pt x="6830" y="7468"/>
                      </a:lnTo>
                      <a:lnTo>
                        <a:pt x="4946" y="5650"/>
                      </a:lnTo>
                      <a:cubicBezTo>
                        <a:pt x="4836" y="5544"/>
                        <a:pt x="4695" y="5491"/>
                        <a:pt x="4554" y="5491"/>
                      </a:cubicBezTo>
                      <a:cubicBezTo>
                        <a:pt x="4412" y="5491"/>
                        <a:pt x="4271" y="5544"/>
                        <a:pt x="4161" y="5650"/>
                      </a:cubicBezTo>
                      <a:lnTo>
                        <a:pt x="2277" y="7468"/>
                      </a:lnTo>
                      <a:lnTo>
                        <a:pt x="2268" y="7474"/>
                      </a:lnTo>
                      <a:cubicBezTo>
                        <a:pt x="2159" y="7580"/>
                        <a:pt x="2017" y="7633"/>
                        <a:pt x="1875" y="7633"/>
                      </a:cubicBezTo>
                      <a:cubicBezTo>
                        <a:pt x="1730" y="7633"/>
                        <a:pt x="1585" y="7577"/>
                        <a:pt x="1474" y="7468"/>
                      </a:cubicBezTo>
                      <a:cubicBezTo>
                        <a:pt x="1256" y="7247"/>
                        <a:pt x="1253" y="6894"/>
                        <a:pt x="1468" y="6673"/>
                      </a:cubicBezTo>
                      <a:lnTo>
                        <a:pt x="3352" y="4789"/>
                      </a:lnTo>
                      <a:cubicBezTo>
                        <a:pt x="3575" y="4566"/>
                        <a:pt x="3575" y="4210"/>
                        <a:pt x="3352" y="3986"/>
                      </a:cubicBezTo>
                      <a:lnTo>
                        <a:pt x="1468" y="2102"/>
                      </a:lnTo>
                      <a:cubicBezTo>
                        <a:pt x="1253" y="1882"/>
                        <a:pt x="1256" y="1528"/>
                        <a:pt x="1474" y="1308"/>
                      </a:cubicBezTo>
                      <a:cubicBezTo>
                        <a:pt x="1585" y="1198"/>
                        <a:pt x="1730" y="1143"/>
                        <a:pt x="1875" y="1143"/>
                      </a:cubicBezTo>
                      <a:cubicBezTo>
                        <a:pt x="2017" y="1143"/>
                        <a:pt x="2159" y="1196"/>
                        <a:pt x="2268" y="1302"/>
                      </a:cubicBezTo>
                      <a:lnTo>
                        <a:pt x="2277" y="1308"/>
                      </a:lnTo>
                      <a:lnTo>
                        <a:pt x="4161" y="3126"/>
                      </a:lnTo>
                      <a:cubicBezTo>
                        <a:pt x="4271" y="3231"/>
                        <a:pt x="4412" y="3284"/>
                        <a:pt x="4554" y="3284"/>
                      </a:cubicBezTo>
                      <a:cubicBezTo>
                        <a:pt x="4695" y="3284"/>
                        <a:pt x="4836" y="3231"/>
                        <a:pt x="4946" y="3126"/>
                      </a:cubicBezTo>
                      <a:lnTo>
                        <a:pt x="6830" y="1308"/>
                      </a:lnTo>
                      <a:lnTo>
                        <a:pt x="6839" y="1302"/>
                      </a:lnTo>
                      <a:cubicBezTo>
                        <a:pt x="6948" y="1196"/>
                        <a:pt x="7090" y="1143"/>
                        <a:pt x="7232" y="1143"/>
                      </a:cubicBezTo>
                      <a:close/>
                      <a:moveTo>
                        <a:pt x="1865" y="0"/>
                      </a:moveTo>
                      <a:cubicBezTo>
                        <a:pt x="1430" y="0"/>
                        <a:pt x="995" y="166"/>
                        <a:pt x="664" y="499"/>
                      </a:cubicBezTo>
                      <a:cubicBezTo>
                        <a:pt x="0" y="1163"/>
                        <a:pt x="3" y="2241"/>
                        <a:pt x="667" y="2902"/>
                      </a:cubicBezTo>
                      <a:lnTo>
                        <a:pt x="2153" y="4388"/>
                      </a:lnTo>
                      <a:lnTo>
                        <a:pt x="667" y="5873"/>
                      </a:lnTo>
                      <a:cubicBezTo>
                        <a:pt x="0" y="6535"/>
                        <a:pt x="0" y="7610"/>
                        <a:pt x="661" y="8274"/>
                      </a:cubicBezTo>
                      <a:cubicBezTo>
                        <a:pt x="995" y="8607"/>
                        <a:pt x="1431" y="8774"/>
                        <a:pt x="1868" y="8774"/>
                      </a:cubicBezTo>
                      <a:cubicBezTo>
                        <a:pt x="2301" y="8774"/>
                        <a:pt x="2734" y="8609"/>
                        <a:pt x="3065" y="8280"/>
                      </a:cubicBezTo>
                      <a:lnTo>
                        <a:pt x="4554" y="6846"/>
                      </a:lnTo>
                      <a:lnTo>
                        <a:pt x="6042" y="8280"/>
                      </a:lnTo>
                      <a:cubicBezTo>
                        <a:pt x="6373" y="8609"/>
                        <a:pt x="6806" y="8774"/>
                        <a:pt x="7239" y="8774"/>
                      </a:cubicBezTo>
                      <a:cubicBezTo>
                        <a:pt x="7675" y="8774"/>
                        <a:pt x="8111" y="8607"/>
                        <a:pt x="8443" y="8274"/>
                      </a:cubicBezTo>
                      <a:cubicBezTo>
                        <a:pt x="9104" y="7610"/>
                        <a:pt x="9104" y="6535"/>
                        <a:pt x="8440" y="5873"/>
                      </a:cubicBezTo>
                      <a:lnTo>
                        <a:pt x="6957" y="4388"/>
                      </a:lnTo>
                      <a:lnTo>
                        <a:pt x="8440" y="2902"/>
                      </a:lnTo>
                      <a:cubicBezTo>
                        <a:pt x="8760" y="2585"/>
                        <a:pt x="8938" y="2153"/>
                        <a:pt x="8938" y="1703"/>
                      </a:cubicBezTo>
                      <a:cubicBezTo>
                        <a:pt x="8938" y="1018"/>
                        <a:pt x="8524" y="399"/>
                        <a:pt x="7893" y="133"/>
                      </a:cubicBezTo>
                      <a:cubicBezTo>
                        <a:pt x="7682" y="46"/>
                        <a:pt x="7460" y="3"/>
                        <a:pt x="7239" y="3"/>
                      </a:cubicBezTo>
                      <a:cubicBezTo>
                        <a:pt x="6799" y="3"/>
                        <a:pt x="6366" y="174"/>
                        <a:pt x="6042" y="496"/>
                      </a:cubicBezTo>
                      <a:lnTo>
                        <a:pt x="4554" y="1930"/>
                      </a:lnTo>
                      <a:lnTo>
                        <a:pt x="3065" y="496"/>
                      </a:lnTo>
                      <a:cubicBezTo>
                        <a:pt x="2733" y="165"/>
                        <a:pt x="2299" y="0"/>
                        <a:pt x="1865"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54" name="Google Shape;9480;p76">
                <a:extLst>
                  <a:ext uri="{FF2B5EF4-FFF2-40B4-BE49-F238E27FC236}">
                    <a16:creationId xmlns:a16="http://schemas.microsoft.com/office/drawing/2014/main" id="{BBA3CE97-F008-D7FA-93C4-0EFBE5A9B1AB}"/>
                  </a:ext>
                </a:extLst>
              </p:cNvPr>
              <p:cNvGrpSpPr/>
              <p:nvPr/>
            </p:nvGrpSpPr>
            <p:grpSpPr>
              <a:xfrm>
                <a:off x="4737481" y="3653530"/>
                <a:ext cx="157965" cy="144794"/>
                <a:chOff x="1487200" y="4993750"/>
                <a:chExt cx="483125" cy="483125"/>
              </a:xfrm>
              <a:solidFill>
                <a:schemeClr val="tx1"/>
              </a:solidFill>
            </p:grpSpPr>
            <p:sp>
              <p:nvSpPr>
                <p:cNvPr id="55" name="Google Shape;9481;p76">
                  <a:extLst>
                    <a:ext uri="{FF2B5EF4-FFF2-40B4-BE49-F238E27FC236}">
                      <a16:creationId xmlns:a16="http://schemas.microsoft.com/office/drawing/2014/main" id="{0F9F8C6B-C998-FF85-D0B1-F14BDA2CAF8D}"/>
                    </a:ext>
                  </a:extLst>
                </p:cNvPr>
                <p:cNvSpPr/>
                <p:nvPr/>
              </p:nvSpPr>
              <p:spPr>
                <a:xfrm>
                  <a:off x="1487200" y="4993750"/>
                  <a:ext cx="483125" cy="483125"/>
                </a:xfrm>
                <a:custGeom>
                  <a:avLst/>
                  <a:gdLst/>
                  <a:ahLst/>
                  <a:cxnLst/>
                  <a:rect l="l" t="t" r="r" b="b"/>
                  <a:pathLst>
                    <a:path w="19325" h="19325" extrusionOk="0">
                      <a:moveTo>
                        <a:pt x="9662" y="1133"/>
                      </a:moveTo>
                      <a:cubicBezTo>
                        <a:pt x="11824" y="1133"/>
                        <a:pt x="13983" y="1975"/>
                        <a:pt x="15668" y="3657"/>
                      </a:cubicBezTo>
                      <a:cubicBezTo>
                        <a:pt x="19035" y="7027"/>
                        <a:pt x="19035" y="12302"/>
                        <a:pt x="15668" y="15668"/>
                      </a:cubicBezTo>
                      <a:cubicBezTo>
                        <a:pt x="13983" y="17352"/>
                        <a:pt x="11822" y="18193"/>
                        <a:pt x="9661" y="18193"/>
                      </a:cubicBezTo>
                      <a:cubicBezTo>
                        <a:pt x="7500" y="18193"/>
                        <a:pt x="5340" y="17352"/>
                        <a:pt x="3657" y="15668"/>
                      </a:cubicBezTo>
                      <a:cubicBezTo>
                        <a:pt x="290" y="12302"/>
                        <a:pt x="290" y="7024"/>
                        <a:pt x="3657" y="3657"/>
                      </a:cubicBezTo>
                      <a:cubicBezTo>
                        <a:pt x="5342" y="1975"/>
                        <a:pt x="7500" y="1133"/>
                        <a:pt x="9662" y="1133"/>
                      </a:cubicBezTo>
                      <a:close/>
                      <a:moveTo>
                        <a:pt x="9662" y="1"/>
                      </a:moveTo>
                      <a:cubicBezTo>
                        <a:pt x="7117" y="1"/>
                        <a:pt x="4698" y="1015"/>
                        <a:pt x="2857" y="2857"/>
                      </a:cubicBezTo>
                      <a:cubicBezTo>
                        <a:pt x="1015" y="4699"/>
                        <a:pt x="0" y="7117"/>
                        <a:pt x="0" y="9663"/>
                      </a:cubicBezTo>
                      <a:cubicBezTo>
                        <a:pt x="0" y="12208"/>
                        <a:pt x="1015" y="14627"/>
                        <a:pt x="2857" y="16469"/>
                      </a:cubicBezTo>
                      <a:cubicBezTo>
                        <a:pt x="4698" y="18310"/>
                        <a:pt x="7117" y="19325"/>
                        <a:pt x="9662" y="19325"/>
                      </a:cubicBezTo>
                      <a:cubicBezTo>
                        <a:pt x="12208" y="19325"/>
                        <a:pt x="14626" y="18310"/>
                        <a:pt x="16468" y="16469"/>
                      </a:cubicBezTo>
                      <a:cubicBezTo>
                        <a:pt x="18310" y="14627"/>
                        <a:pt x="19325" y="12208"/>
                        <a:pt x="19325" y="9663"/>
                      </a:cubicBezTo>
                      <a:cubicBezTo>
                        <a:pt x="19325" y="7117"/>
                        <a:pt x="18310" y="4699"/>
                        <a:pt x="16468" y="2857"/>
                      </a:cubicBezTo>
                      <a:cubicBezTo>
                        <a:pt x="14626" y="1015"/>
                        <a:pt x="12208" y="1"/>
                        <a:pt x="96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56" name="Google Shape;9482;p76">
                  <a:extLst>
                    <a:ext uri="{FF2B5EF4-FFF2-40B4-BE49-F238E27FC236}">
                      <a16:creationId xmlns:a16="http://schemas.microsoft.com/office/drawing/2014/main" id="{862C78F9-FAA1-065A-65DC-14A10848C5DA}"/>
                    </a:ext>
                  </a:extLst>
                </p:cNvPr>
                <p:cNvSpPr/>
                <p:nvPr/>
              </p:nvSpPr>
              <p:spPr>
                <a:xfrm>
                  <a:off x="1602600" y="5143950"/>
                  <a:ext cx="250350" cy="182725"/>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sp>
          <p:nvSpPr>
            <p:cNvPr id="46" name="ZoneTexte 45">
              <a:extLst>
                <a:ext uri="{FF2B5EF4-FFF2-40B4-BE49-F238E27FC236}">
                  <a16:creationId xmlns:a16="http://schemas.microsoft.com/office/drawing/2014/main" id="{1072F5F5-8725-943F-8593-124F213BF1E2}"/>
                </a:ext>
              </a:extLst>
            </p:cNvPr>
            <p:cNvSpPr txBox="1"/>
            <p:nvPr/>
          </p:nvSpPr>
          <p:spPr>
            <a:xfrm>
              <a:off x="5165135" y="4125933"/>
              <a:ext cx="2137070" cy="215444"/>
            </a:xfrm>
            <a:prstGeom prst="rect">
              <a:avLst/>
            </a:prstGeom>
            <a:solidFill>
              <a:schemeClr val="accent6"/>
            </a:solidFill>
          </p:spPr>
          <p:txBody>
            <a:bodyPr wrap="square">
              <a:spAutoFit/>
            </a:bodyPr>
            <a:lstStyle/>
            <a:p>
              <a:pPr algn="just"/>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Sagelman</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et al. Br J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Surg</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2012</a:t>
              </a:r>
            </a:p>
          </p:txBody>
        </p:sp>
        <p:grpSp>
          <p:nvGrpSpPr>
            <p:cNvPr id="47" name="Google Shape;11102;p82">
              <a:extLst>
                <a:ext uri="{FF2B5EF4-FFF2-40B4-BE49-F238E27FC236}">
                  <a16:creationId xmlns:a16="http://schemas.microsoft.com/office/drawing/2014/main" id="{B5987485-D69C-8F00-0719-FEBC313E5DAC}"/>
                </a:ext>
              </a:extLst>
            </p:cNvPr>
            <p:cNvGrpSpPr/>
            <p:nvPr/>
          </p:nvGrpSpPr>
          <p:grpSpPr>
            <a:xfrm>
              <a:off x="4572000" y="4265346"/>
              <a:ext cx="426462" cy="420796"/>
              <a:chOff x="-6713450" y="2397900"/>
              <a:chExt cx="295375" cy="291450"/>
            </a:xfrm>
            <a:solidFill>
              <a:schemeClr val="tx1"/>
            </a:solidFill>
          </p:grpSpPr>
          <p:sp>
            <p:nvSpPr>
              <p:cNvPr id="48" name="Google Shape;11103;p82">
                <a:extLst>
                  <a:ext uri="{FF2B5EF4-FFF2-40B4-BE49-F238E27FC236}">
                    <a16:creationId xmlns:a16="http://schemas.microsoft.com/office/drawing/2014/main" id="{4E4E8A74-34D7-FB53-B792-5037F48E9F9D}"/>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11104;p82">
                <a:extLst>
                  <a:ext uri="{FF2B5EF4-FFF2-40B4-BE49-F238E27FC236}">
                    <a16:creationId xmlns:a16="http://schemas.microsoft.com/office/drawing/2014/main" id="{46AFB625-1DF2-BB88-4811-BD348A42E7CD}"/>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ZoneTexte 7">
              <a:extLst>
                <a:ext uri="{FF2B5EF4-FFF2-40B4-BE49-F238E27FC236}">
                  <a16:creationId xmlns:a16="http://schemas.microsoft.com/office/drawing/2014/main" id="{A6C573C5-73CB-EE7F-542A-EF06226A8EC5}"/>
                </a:ext>
              </a:extLst>
            </p:cNvPr>
            <p:cNvSpPr txBox="1"/>
            <p:nvPr/>
          </p:nvSpPr>
          <p:spPr>
            <a:xfrm>
              <a:off x="5165134" y="4368022"/>
              <a:ext cx="2137071" cy="215444"/>
            </a:xfrm>
            <a:prstGeom prst="rect">
              <a:avLst/>
            </a:prstGeom>
            <a:solidFill>
              <a:schemeClr val="accent6"/>
            </a:solidFill>
          </p:spPr>
          <p:txBody>
            <a:bodyPr wrap="square">
              <a:spAutoFit/>
            </a:bodyPr>
            <a:lstStyle/>
            <a:p>
              <a:pPr algn="just"/>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Van Gestel et al.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Eur</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J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Surg</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Oncol</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2014</a:t>
              </a:r>
            </a:p>
          </p:txBody>
        </p:sp>
        <p:sp>
          <p:nvSpPr>
            <p:cNvPr id="9" name="ZoneTexte 8">
              <a:extLst>
                <a:ext uri="{FF2B5EF4-FFF2-40B4-BE49-F238E27FC236}">
                  <a16:creationId xmlns:a16="http://schemas.microsoft.com/office/drawing/2014/main" id="{D121E16F-21C2-1CE1-61EF-8BCC237A679A}"/>
                </a:ext>
              </a:extLst>
            </p:cNvPr>
            <p:cNvSpPr txBox="1"/>
            <p:nvPr/>
          </p:nvSpPr>
          <p:spPr>
            <a:xfrm>
              <a:off x="5165134" y="4610561"/>
              <a:ext cx="2137071" cy="215444"/>
            </a:xfrm>
            <a:prstGeom prst="rect">
              <a:avLst/>
            </a:prstGeom>
            <a:solidFill>
              <a:schemeClr val="accent6"/>
            </a:solidFill>
          </p:spPr>
          <p:txBody>
            <a:bodyPr wrap="square">
              <a:spAutoFit/>
            </a:bodyPr>
            <a:lstStyle/>
            <a:p>
              <a:pPr algn="just"/>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Quenet</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et al. Lancet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Oncol</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2021</a:t>
              </a:r>
            </a:p>
          </p:txBody>
        </p:sp>
      </p:grpSp>
      <p:sp>
        <p:nvSpPr>
          <p:cNvPr id="50" name="Google Shape;284;p42">
            <a:extLst>
              <a:ext uri="{FF2B5EF4-FFF2-40B4-BE49-F238E27FC236}">
                <a16:creationId xmlns:a16="http://schemas.microsoft.com/office/drawing/2014/main" id="{C836A015-1584-1A49-CC2E-8CA4C64F62F2}"/>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1/20</a:t>
            </a:r>
          </a:p>
        </p:txBody>
      </p:sp>
      <p:grpSp>
        <p:nvGrpSpPr>
          <p:cNvPr id="2" name="Groupe 1">
            <a:extLst>
              <a:ext uri="{FF2B5EF4-FFF2-40B4-BE49-F238E27FC236}">
                <a16:creationId xmlns:a16="http://schemas.microsoft.com/office/drawing/2014/main" id="{F0ACA823-7EC7-23CC-88C4-3BAC712FB244}"/>
              </a:ext>
            </a:extLst>
          </p:cNvPr>
          <p:cNvGrpSpPr/>
          <p:nvPr/>
        </p:nvGrpSpPr>
        <p:grpSpPr>
          <a:xfrm>
            <a:off x="2990848" y="2089288"/>
            <a:ext cx="5346648" cy="577800"/>
            <a:chOff x="2838448" y="1936888"/>
            <a:chExt cx="5346648" cy="577800"/>
          </a:xfrm>
        </p:grpSpPr>
        <p:sp>
          <p:nvSpPr>
            <p:cNvPr id="3" name="Google Shape;284;p42">
              <a:extLst>
                <a:ext uri="{FF2B5EF4-FFF2-40B4-BE49-F238E27FC236}">
                  <a16:creationId xmlns:a16="http://schemas.microsoft.com/office/drawing/2014/main" id="{5637A0D0-7E02-9382-E457-B85DE5920EEB}"/>
                </a:ext>
              </a:extLst>
            </p:cNvPr>
            <p:cNvSpPr txBox="1">
              <a:spLocks/>
            </p:cNvSpPr>
            <p:nvPr/>
          </p:nvSpPr>
          <p:spPr>
            <a:xfrm flipH="1">
              <a:off x="2838448" y="1936888"/>
              <a:ext cx="863599" cy="577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dirty="0">
                  <a:solidFill>
                    <a:schemeClr val="lt2"/>
                  </a:solidFill>
                </a:rPr>
                <a:t>20 %</a:t>
              </a:r>
            </a:p>
          </p:txBody>
        </p:sp>
        <p:sp>
          <p:nvSpPr>
            <p:cNvPr id="4" name="Google Shape;287;p42">
              <a:extLst>
                <a:ext uri="{FF2B5EF4-FFF2-40B4-BE49-F238E27FC236}">
                  <a16:creationId xmlns:a16="http://schemas.microsoft.com/office/drawing/2014/main" id="{113FCE87-F809-D619-962B-F22E8FF3FFF2}"/>
                </a:ext>
              </a:extLst>
            </p:cNvPr>
            <p:cNvSpPr txBox="1">
              <a:spLocks/>
            </p:cNvSpPr>
            <p:nvPr/>
          </p:nvSpPr>
          <p:spPr>
            <a:xfrm flipH="1">
              <a:off x="3702048" y="2093541"/>
              <a:ext cx="4483048" cy="266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2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2pPr>
              <a:lvl3pPr marL="1371600" marR="0" lvl="2"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3pPr>
              <a:lvl4pPr marL="1828800" marR="0" lvl="3"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4pPr>
              <a:lvl5pPr marL="2286000" marR="0" lvl="4"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5pPr>
              <a:lvl6pPr marL="2743200" marR="0" lvl="5"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6pPr>
              <a:lvl7pPr marL="3200400" marR="0" lvl="6"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7pPr>
              <a:lvl8pPr marL="3657600" marR="0" lvl="7"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8pPr>
              <a:lvl9pPr marL="4114800" marR="0" lvl="8"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9pPr>
            </a:lstStyle>
            <a:p>
              <a:pPr marL="0" indent="0" algn="l"/>
              <a:r>
                <a:rPr lang="fr-FR" dirty="0"/>
                <a:t>maladie métastatique au diagnostic</a:t>
              </a:r>
            </a:p>
          </p:txBody>
        </p:sp>
      </p:grpSp>
      <p:grpSp>
        <p:nvGrpSpPr>
          <p:cNvPr id="17" name="Groupe 16">
            <a:extLst>
              <a:ext uri="{FF2B5EF4-FFF2-40B4-BE49-F238E27FC236}">
                <a16:creationId xmlns:a16="http://schemas.microsoft.com/office/drawing/2014/main" id="{A87C58A7-3F5D-EB39-BD69-43C1F4BA1AF1}"/>
              </a:ext>
            </a:extLst>
          </p:cNvPr>
          <p:cNvGrpSpPr/>
          <p:nvPr/>
        </p:nvGrpSpPr>
        <p:grpSpPr>
          <a:xfrm>
            <a:off x="800404" y="3534586"/>
            <a:ext cx="5346648" cy="577800"/>
            <a:chOff x="2838448" y="1936888"/>
            <a:chExt cx="5346648" cy="577800"/>
          </a:xfrm>
        </p:grpSpPr>
        <p:sp>
          <p:nvSpPr>
            <p:cNvPr id="18" name="Google Shape;284;p42">
              <a:extLst>
                <a:ext uri="{FF2B5EF4-FFF2-40B4-BE49-F238E27FC236}">
                  <a16:creationId xmlns:a16="http://schemas.microsoft.com/office/drawing/2014/main" id="{661DCF01-E42A-67B6-65CD-98B6FE55A9E7}"/>
                </a:ext>
              </a:extLst>
            </p:cNvPr>
            <p:cNvSpPr txBox="1">
              <a:spLocks/>
            </p:cNvSpPr>
            <p:nvPr/>
          </p:nvSpPr>
          <p:spPr>
            <a:xfrm flipH="1">
              <a:off x="2838448" y="1936888"/>
              <a:ext cx="863599" cy="5778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dirty="0">
                  <a:solidFill>
                    <a:schemeClr val="lt2"/>
                  </a:solidFill>
                </a:rPr>
                <a:t>50%</a:t>
              </a:r>
            </a:p>
          </p:txBody>
        </p:sp>
        <p:sp>
          <p:nvSpPr>
            <p:cNvPr id="19" name="Google Shape;287;p42">
              <a:extLst>
                <a:ext uri="{FF2B5EF4-FFF2-40B4-BE49-F238E27FC236}">
                  <a16:creationId xmlns:a16="http://schemas.microsoft.com/office/drawing/2014/main" id="{BFF2C4B5-54F1-7E07-E91B-15202F6D3B0A}"/>
                </a:ext>
              </a:extLst>
            </p:cNvPr>
            <p:cNvSpPr txBox="1">
              <a:spLocks/>
            </p:cNvSpPr>
            <p:nvPr/>
          </p:nvSpPr>
          <p:spPr>
            <a:xfrm flipH="1">
              <a:off x="3702048" y="2093541"/>
              <a:ext cx="4483048" cy="2669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ctr" rtl="0">
                <a:lnSpc>
                  <a:spcPct val="100000"/>
                </a:lnSpc>
                <a:spcBef>
                  <a:spcPts val="0"/>
                </a:spcBef>
                <a:spcAft>
                  <a:spcPts val="0"/>
                </a:spcAft>
                <a:buClr>
                  <a:schemeClr val="dk1"/>
                </a:buClr>
                <a:buSzPts val="1200"/>
                <a:buFont typeface="Open Sans"/>
                <a:buNone/>
                <a:defRPr sz="1400" b="0" i="0" u="none" strike="noStrike" cap="none">
                  <a:solidFill>
                    <a:schemeClr val="dk1"/>
                  </a:solidFill>
                  <a:latin typeface="Open Sans"/>
                  <a:ea typeface="Open Sans"/>
                  <a:cs typeface="Open Sans"/>
                  <a:sym typeface="Open Sans"/>
                </a:defRPr>
              </a:lvl1pPr>
              <a:lvl2pPr marL="914400" marR="0" lvl="1" indent="-3175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2pPr>
              <a:lvl3pPr marL="1371600" marR="0" lvl="2"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3pPr>
              <a:lvl4pPr marL="1828800" marR="0" lvl="3"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4pPr>
              <a:lvl5pPr marL="2286000" marR="0" lvl="4"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5pPr>
              <a:lvl6pPr marL="2743200" marR="0" lvl="5"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6pPr>
              <a:lvl7pPr marL="3200400" marR="0" lvl="6"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7pPr>
              <a:lvl8pPr marL="3657600" marR="0" lvl="7"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8pPr>
              <a:lvl9pPr marL="4114800" marR="0" lvl="8" indent="-304800" algn="ctr" rtl="0">
                <a:lnSpc>
                  <a:spcPct val="100000"/>
                </a:lnSpc>
                <a:spcBef>
                  <a:spcPts val="0"/>
                </a:spcBef>
                <a:spcAft>
                  <a:spcPts val="0"/>
                </a:spcAft>
                <a:buClr>
                  <a:schemeClr val="dk1"/>
                </a:buClr>
                <a:buSzPts val="1200"/>
                <a:buFont typeface="Open Sans"/>
                <a:buNone/>
                <a:defRPr sz="1200" b="0" i="0" u="none" strike="noStrike" cap="none">
                  <a:solidFill>
                    <a:schemeClr val="dk1"/>
                  </a:solidFill>
                  <a:latin typeface="Open Sans"/>
                  <a:ea typeface="Open Sans"/>
                  <a:cs typeface="Open Sans"/>
                  <a:sym typeface="Open Sans"/>
                </a:defRPr>
              </a:lvl9pPr>
            </a:lstStyle>
            <a:p>
              <a:pPr marL="0" indent="0" algn="l"/>
              <a:r>
                <a:rPr lang="fr-FR" dirty="0"/>
                <a:t>confiné au péritoine</a:t>
              </a:r>
            </a:p>
          </p:txBody>
        </p:sp>
      </p:grpSp>
    </p:spTree>
    <p:extLst>
      <p:ext uri="{BB962C8B-B14F-4D97-AF65-F5344CB8AC3E}">
        <p14:creationId xmlns:p14="http://schemas.microsoft.com/office/powerpoint/2010/main" val="3438132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8" name="Google Shape;648;p53"/>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 faire en cas de découverte de carcinose ?</a:t>
            </a:r>
            <a:endParaRPr dirty="0"/>
          </a:p>
        </p:txBody>
      </p:sp>
      <p:sp>
        <p:nvSpPr>
          <p:cNvPr id="649" name="Google Shape;649;p53"/>
          <p:cNvSpPr/>
          <p:nvPr/>
        </p:nvSpPr>
        <p:spPr>
          <a:xfrm>
            <a:off x="2515214" y="2920961"/>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3" name="Groupe 12">
            <a:extLst>
              <a:ext uri="{FF2B5EF4-FFF2-40B4-BE49-F238E27FC236}">
                <a16:creationId xmlns:a16="http://schemas.microsoft.com/office/drawing/2014/main" id="{C772C3CB-E01F-FA65-8CC3-A24C7E7932D8}"/>
              </a:ext>
            </a:extLst>
          </p:cNvPr>
          <p:cNvGrpSpPr/>
          <p:nvPr/>
        </p:nvGrpSpPr>
        <p:grpSpPr>
          <a:xfrm>
            <a:off x="1060766" y="1215253"/>
            <a:ext cx="7027653" cy="3036001"/>
            <a:chOff x="1060766" y="1215253"/>
            <a:chExt cx="7027653" cy="3036001"/>
          </a:xfrm>
        </p:grpSpPr>
        <p:sp>
          <p:nvSpPr>
            <p:cNvPr id="647" name="Google Shape;647;p53"/>
            <p:cNvSpPr/>
            <p:nvPr/>
          </p:nvSpPr>
          <p:spPr>
            <a:xfrm>
              <a:off x="1060766" y="1610979"/>
              <a:ext cx="1534628" cy="1534314"/>
            </a:xfrm>
            <a:custGeom>
              <a:avLst/>
              <a:gdLst/>
              <a:ahLst/>
              <a:cxnLst/>
              <a:rect l="l" t="t" r="r" b="b"/>
              <a:pathLst>
                <a:path w="53757" h="53746" extrusionOk="0">
                  <a:moveTo>
                    <a:pt x="26885" y="1"/>
                  </a:moveTo>
                  <a:lnTo>
                    <a:pt x="0" y="26873"/>
                  </a:lnTo>
                  <a:lnTo>
                    <a:pt x="26885" y="53745"/>
                  </a:lnTo>
                  <a:lnTo>
                    <a:pt x="53757" y="26873"/>
                  </a:lnTo>
                  <a:lnTo>
                    <a:pt x="26885" y="1"/>
                  </a:lnTo>
                  <a:close/>
                </a:path>
              </a:pathLst>
            </a:custGeom>
            <a:solidFill>
              <a:schemeClr val="dk1"/>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lt1"/>
                  </a:solidFill>
                  <a:latin typeface="Fjalla One"/>
                  <a:ea typeface="Fjalla One"/>
                  <a:cs typeface="Fjalla One"/>
                  <a:sym typeface="Fjalla One"/>
                </a:rPr>
                <a:t>Se préparer</a:t>
              </a:r>
              <a:endParaRPr sz="2000" b="1" dirty="0">
                <a:solidFill>
                  <a:schemeClr val="lt1"/>
                </a:solidFill>
                <a:latin typeface="Fjalla One"/>
                <a:ea typeface="Fjalla One"/>
                <a:cs typeface="Fjalla One"/>
                <a:sym typeface="Fjalla One"/>
              </a:endParaRPr>
            </a:p>
          </p:txBody>
        </p:sp>
        <p:sp>
          <p:nvSpPr>
            <p:cNvPr id="650" name="Google Shape;650;p53"/>
            <p:cNvSpPr txBox="1"/>
            <p:nvPr/>
          </p:nvSpPr>
          <p:spPr>
            <a:xfrm>
              <a:off x="1166347" y="3760754"/>
              <a:ext cx="1366202" cy="49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dk1"/>
                  </a:solidFill>
                  <a:latin typeface="Open Sans"/>
                  <a:ea typeface="Open Sans"/>
                  <a:cs typeface="Open Sans"/>
                  <a:sym typeface="Open Sans"/>
                </a:rPr>
                <a:t>Clinique, TDM, …</a:t>
              </a:r>
              <a:endParaRPr b="1" dirty="0">
                <a:solidFill>
                  <a:schemeClr val="dk1"/>
                </a:solidFill>
                <a:latin typeface="Open Sans"/>
                <a:ea typeface="Open Sans"/>
                <a:cs typeface="Open Sans"/>
                <a:sym typeface="Open Sans"/>
              </a:endParaRPr>
            </a:p>
          </p:txBody>
        </p:sp>
        <p:grpSp>
          <p:nvGrpSpPr>
            <p:cNvPr id="654" name="Google Shape;654;p53"/>
            <p:cNvGrpSpPr/>
            <p:nvPr/>
          </p:nvGrpSpPr>
          <p:grpSpPr>
            <a:xfrm>
              <a:off x="1064849" y="2164686"/>
              <a:ext cx="7023570" cy="1512532"/>
              <a:chOff x="1064849" y="2164686"/>
              <a:chExt cx="7023570" cy="1512532"/>
            </a:xfrm>
          </p:grpSpPr>
          <p:sp>
            <p:nvSpPr>
              <p:cNvPr id="655" name="Google Shape;655;p53"/>
              <p:cNvSpPr/>
              <p:nvPr/>
            </p:nvSpPr>
            <p:spPr>
              <a:xfrm>
                <a:off x="1064849" y="2851853"/>
                <a:ext cx="1526149" cy="825365"/>
              </a:xfrm>
              <a:custGeom>
                <a:avLst/>
                <a:gdLst/>
                <a:ahLst/>
                <a:cxnLst/>
                <a:rect l="l" t="t" r="r" b="b"/>
                <a:pathLst>
                  <a:path w="53460" h="28912" extrusionOk="0">
                    <a:moveTo>
                      <a:pt x="2663" y="0"/>
                    </a:moveTo>
                    <a:cubicBezTo>
                      <a:pt x="2042" y="0"/>
                      <a:pt x="1423" y="236"/>
                      <a:pt x="953" y="706"/>
                    </a:cubicBezTo>
                    <a:cubicBezTo>
                      <a:pt x="0" y="1658"/>
                      <a:pt x="0" y="3194"/>
                      <a:pt x="953" y="4135"/>
                    </a:cubicBezTo>
                    <a:lnTo>
                      <a:pt x="25015" y="28209"/>
                    </a:lnTo>
                    <a:cubicBezTo>
                      <a:pt x="25491" y="28674"/>
                      <a:pt x="26111" y="28912"/>
                      <a:pt x="26730" y="28912"/>
                    </a:cubicBezTo>
                    <a:cubicBezTo>
                      <a:pt x="27349" y="28912"/>
                      <a:pt x="27968" y="28674"/>
                      <a:pt x="28444" y="28209"/>
                    </a:cubicBezTo>
                    <a:lnTo>
                      <a:pt x="52519" y="4135"/>
                    </a:lnTo>
                    <a:cubicBezTo>
                      <a:pt x="53459" y="3194"/>
                      <a:pt x="53459" y="1658"/>
                      <a:pt x="52519" y="706"/>
                    </a:cubicBezTo>
                    <a:cubicBezTo>
                      <a:pt x="52042" y="236"/>
                      <a:pt x="51423" y="0"/>
                      <a:pt x="50804" y="0"/>
                    </a:cubicBezTo>
                    <a:cubicBezTo>
                      <a:pt x="50185" y="0"/>
                      <a:pt x="49566" y="236"/>
                      <a:pt x="49090" y="706"/>
                    </a:cubicBezTo>
                    <a:lnTo>
                      <a:pt x="26730" y="23066"/>
                    </a:lnTo>
                    <a:lnTo>
                      <a:pt x="4382" y="706"/>
                    </a:lnTo>
                    <a:cubicBezTo>
                      <a:pt x="3905" y="236"/>
                      <a:pt x="3283" y="0"/>
                      <a:pt x="26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53"/>
              <p:cNvSpPr/>
              <p:nvPr/>
            </p:nvSpPr>
            <p:spPr>
              <a:xfrm>
                <a:off x="3813545" y="2851853"/>
                <a:ext cx="1526149" cy="825365"/>
              </a:xfrm>
              <a:custGeom>
                <a:avLst/>
                <a:gdLst/>
                <a:ahLst/>
                <a:cxnLst/>
                <a:rect l="l" t="t" r="r" b="b"/>
                <a:pathLst>
                  <a:path w="53460" h="28912" extrusionOk="0">
                    <a:moveTo>
                      <a:pt x="2662" y="0"/>
                    </a:moveTo>
                    <a:cubicBezTo>
                      <a:pt x="2043" y="0"/>
                      <a:pt x="1424" y="236"/>
                      <a:pt x="953" y="706"/>
                    </a:cubicBezTo>
                    <a:cubicBezTo>
                      <a:pt x="1" y="1658"/>
                      <a:pt x="1" y="3194"/>
                      <a:pt x="953" y="4135"/>
                    </a:cubicBezTo>
                    <a:lnTo>
                      <a:pt x="25016" y="28209"/>
                    </a:lnTo>
                    <a:cubicBezTo>
                      <a:pt x="25492" y="28674"/>
                      <a:pt x="26111" y="28912"/>
                      <a:pt x="26730" y="28912"/>
                    </a:cubicBezTo>
                    <a:cubicBezTo>
                      <a:pt x="27350" y="28912"/>
                      <a:pt x="27969" y="28674"/>
                      <a:pt x="28445" y="28209"/>
                    </a:cubicBezTo>
                    <a:lnTo>
                      <a:pt x="52519" y="4135"/>
                    </a:lnTo>
                    <a:cubicBezTo>
                      <a:pt x="53460" y="3194"/>
                      <a:pt x="53460" y="1658"/>
                      <a:pt x="52519" y="706"/>
                    </a:cubicBezTo>
                    <a:cubicBezTo>
                      <a:pt x="52043" y="236"/>
                      <a:pt x="51421" y="0"/>
                      <a:pt x="50800" y="0"/>
                    </a:cubicBezTo>
                    <a:cubicBezTo>
                      <a:pt x="50180" y="0"/>
                      <a:pt x="49561" y="236"/>
                      <a:pt x="49090" y="706"/>
                    </a:cubicBezTo>
                    <a:lnTo>
                      <a:pt x="26730" y="23066"/>
                    </a:lnTo>
                    <a:lnTo>
                      <a:pt x="4371" y="706"/>
                    </a:lnTo>
                    <a:cubicBezTo>
                      <a:pt x="3900" y="236"/>
                      <a:pt x="3281" y="0"/>
                      <a:pt x="266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7" name="Google Shape;657;p53"/>
              <p:cNvSpPr/>
              <p:nvPr/>
            </p:nvSpPr>
            <p:spPr>
              <a:xfrm>
                <a:off x="6562269" y="2851853"/>
                <a:ext cx="1526149" cy="825365"/>
              </a:xfrm>
              <a:custGeom>
                <a:avLst/>
                <a:gdLst/>
                <a:ahLst/>
                <a:cxnLst/>
                <a:rect l="l" t="t" r="r" b="b"/>
                <a:pathLst>
                  <a:path w="53460" h="28912" extrusionOk="0">
                    <a:moveTo>
                      <a:pt x="2660" y="0"/>
                    </a:moveTo>
                    <a:cubicBezTo>
                      <a:pt x="2040" y="0"/>
                      <a:pt x="1418" y="236"/>
                      <a:pt x="941" y="706"/>
                    </a:cubicBezTo>
                    <a:cubicBezTo>
                      <a:pt x="1" y="1658"/>
                      <a:pt x="1" y="3194"/>
                      <a:pt x="941" y="4135"/>
                    </a:cubicBezTo>
                    <a:lnTo>
                      <a:pt x="25016" y="28209"/>
                    </a:lnTo>
                    <a:cubicBezTo>
                      <a:pt x="25492" y="28674"/>
                      <a:pt x="26111" y="28912"/>
                      <a:pt x="26730" y="28912"/>
                    </a:cubicBezTo>
                    <a:cubicBezTo>
                      <a:pt x="27349" y="28912"/>
                      <a:pt x="27969" y="28674"/>
                      <a:pt x="28445" y="28209"/>
                    </a:cubicBezTo>
                    <a:lnTo>
                      <a:pt x="52507" y="4135"/>
                    </a:lnTo>
                    <a:cubicBezTo>
                      <a:pt x="53460" y="3194"/>
                      <a:pt x="53460" y="1658"/>
                      <a:pt x="52507" y="706"/>
                    </a:cubicBezTo>
                    <a:cubicBezTo>
                      <a:pt x="52037" y="236"/>
                      <a:pt x="51418" y="0"/>
                      <a:pt x="50799" y="0"/>
                    </a:cubicBezTo>
                    <a:cubicBezTo>
                      <a:pt x="50180" y="0"/>
                      <a:pt x="49561" y="236"/>
                      <a:pt x="49090" y="706"/>
                    </a:cubicBezTo>
                    <a:lnTo>
                      <a:pt x="26730" y="23066"/>
                    </a:lnTo>
                    <a:lnTo>
                      <a:pt x="4370" y="706"/>
                    </a:lnTo>
                    <a:cubicBezTo>
                      <a:pt x="3900" y="236"/>
                      <a:pt x="3281" y="0"/>
                      <a:pt x="26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53"/>
              <p:cNvSpPr/>
              <p:nvPr/>
            </p:nvSpPr>
            <p:spPr>
              <a:xfrm>
                <a:off x="2439354" y="2164686"/>
                <a:ext cx="1526149" cy="825622"/>
              </a:xfrm>
              <a:custGeom>
                <a:avLst/>
                <a:gdLst/>
                <a:ahLst/>
                <a:cxnLst/>
                <a:rect l="l" t="t" r="r" b="b"/>
                <a:pathLst>
                  <a:path w="53460" h="28921" extrusionOk="0">
                    <a:moveTo>
                      <a:pt x="26731" y="0"/>
                    </a:moveTo>
                    <a:cubicBezTo>
                      <a:pt x="26088" y="0"/>
                      <a:pt x="25468" y="262"/>
                      <a:pt x="25016" y="714"/>
                    </a:cubicBezTo>
                    <a:lnTo>
                      <a:pt x="942" y="24777"/>
                    </a:lnTo>
                    <a:cubicBezTo>
                      <a:pt x="1" y="25729"/>
                      <a:pt x="1" y="27265"/>
                      <a:pt x="942" y="28206"/>
                    </a:cubicBezTo>
                    <a:cubicBezTo>
                      <a:pt x="1418" y="28676"/>
                      <a:pt x="2037" y="28911"/>
                      <a:pt x="2656" y="28911"/>
                    </a:cubicBezTo>
                    <a:cubicBezTo>
                      <a:pt x="3275" y="28911"/>
                      <a:pt x="3894" y="28676"/>
                      <a:pt x="4371" y="28206"/>
                    </a:cubicBezTo>
                    <a:lnTo>
                      <a:pt x="26731" y="5846"/>
                    </a:lnTo>
                    <a:lnTo>
                      <a:pt x="49090" y="28206"/>
                    </a:lnTo>
                    <a:cubicBezTo>
                      <a:pt x="49555" y="28682"/>
                      <a:pt x="50174" y="28920"/>
                      <a:pt x="50793" y="28920"/>
                    </a:cubicBezTo>
                    <a:cubicBezTo>
                      <a:pt x="51412" y="28920"/>
                      <a:pt x="52043" y="28682"/>
                      <a:pt x="52508" y="28206"/>
                    </a:cubicBezTo>
                    <a:cubicBezTo>
                      <a:pt x="53460" y="27265"/>
                      <a:pt x="53460" y="25729"/>
                      <a:pt x="52508" y="24777"/>
                    </a:cubicBezTo>
                    <a:lnTo>
                      <a:pt x="28445" y="714"/>
                    </a:lnTo>
                    <a:cubicBezTo>
                      <a:pt x="27981" y="262"/>
                      <a:pt x="27373" y="0"/>
                      <a:pt x="26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53"/>
              <p:cNvSpPr/>
              <p:nvPr/>
            </p:nvSpPr>
            <p:spPr>
              <a:xfrm>
                <a:off x="5187736" y="2164686"/>
                <a:ext cx="1526149" cy="825622"/>
              </a:xfrm>
              <a:custGeom>
                <a:avLst/>
                <a:gdLst/>
                <a:ahLst/>
                <a:cxnLst/>
                <a:rect l="l" t="t" r="r" b="b"/>
                <a:pathLst>
                  <a:path w="53460" h="28921" extrusionOk="0">
                    <a:moveTo>
                      <a:pt x="26730" y="0"/>
                    </a:moveTo>
                    <a:cubicBezTo>
                      <a:pt x="26088" y="0"/>
                      <a:pt x="25480" y="262"/>
                      <a:pt x="25028" y="714"/>
                    </a:cubicBezTo>
                    <a:lnTo>
                      <a:pt x="953" y="24777"/>
                    </a:lnTo>
                    <a:cubicBezTo>
                      <a:pt x="1" y="25729"/>
                      <a:pt x="1" y="27265"/>
                      <a:pt x="953" y="28206"/>
                    </a:cubicBezTo>
                    <a:cubicBezTo>
                      <a:pt x="1425" y="28678"/>
                      <a:pt x="2047" y="28916"/>
                      <a:pt x="2669" y="28916"/>
                    </a:cubicBezTo>
                    <a:cubicBezTo>
                      <a:pt x="3288" y="28916"/>
                      <a:pt x="3908" y="28681"/>
                      <a:pt x="4382" y="28206"/>
                    </a:cubicBezTo>
                    <a:lnTo>
                      <a:pt x="26730" y="5846"/>
                    </a:lnTo>
                    <a:lnTo>
                      <a:pt x="49090" y="28206"/>
                    </a:lnTo>
                    <a:cubicBezTo>
                      <a:pt x="49567" y="28682"/>
                      <a:pt x="50186" y="28920"/>
                      <a:pt x="50805" y="28920"/>
                    </a:cubicBezTo>
                    <a:cubicBezTo>
                      <a:pt x="51424" y="28920"/>
                      <a:pt x="52043" y="28682"/>
                      <a:pt x="52519" y="28206"/>
                    </a:cubicBezTo>
                    <a:cubicBezTo>
                      <a:pt x="53460" y="27265"/>
                      <a:pt x="53460" y="25729"/>
                      <a:pt x="52519" y="24777"/>
                    </a:cubicBezTo>
                    <a:lnTo>
                      <a:pt x="28445" y="714"/>
                    </a:lnTo>
                    <a:cubicBezTo>
                      <a:pt x="27993" y="262"/>
                      <a:pt x="27373" y="0"/>
                      <a:pt x="267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67" name="Google Shape;667;p53"/>
            <p:cNvSpPr/>
            <p:nvPr/>
          </p:nvSpPr>
          <p:spPr>
            <a:xfrm>
              <a:off x="1458091" y="1215253"/>
              <a:ext cx="739637" cy="730902"/>
            </a:xfrm>
            <a:custGeom>
              <a:avLst/>
              <a:gdLst/>
              <a:ahLst/>
              <a:cxnLst/>
              <a:rect l="l" t="t" r="r" b="b"/>
              <a:pathLst>
                <a:path w="25909" h="25603" extrusionOk="0">
                  <a:moveTo>
                    <a:pt x="12961" y="1"/>
                  </a:moveTo>
                  <a:cubicBezTo>
                    <a:pt x="12559" y="1"/>
                    <a:pt x="12157" y="153"/>
                    <a:pt x="11847" y="456"/>
                  </a:cubicBezTo>
                  <a:lnTo>
                    <a:pt x="620" y="11696"/>
                  </a:lnTo>
                  <a:cubicBezTo>
                    <a:pt x="1" y="12303"/>
                    <a:pt x="1" y="13303"/>
                    <a:pt x="620" y="13910"/>
                  </a:cubicBezTo>
                  <a:lnTo>
                    <a:pt x="11847" y="25138"/>
                  </a:lnTo>
                  <a:cubicBezTo>
                    <a:pt x="12157" y="25448"/>
                    <a:pt x="12559" y="25602"/>
                    <a:pt x="12961" y="25602"/>
                  </a:cubicBezTo>
                  <a:cubicBezTo>
                    <a:pt x="13362" y="25602"/>
                    <a:pt x="13764" y="25448"/>
                    <a:pt x="14074" y="25138"/>
                  </a:cubicBezTo>
                  <a:lnTo>
                    <a:pt x="25301" y="13910"/>
                  </a:lnTo>
                  <a:cubicBezTo>
                    <a:pt x="25909" y="13303"/>
                    <a:pt x="25909" y="12303"/>
                    <a:pt x="25301" y="11696"/>
                  </a:cubicBezTo>
                  <a:lnTo>
                    <a:pt x="14074" y="456"/>
                  </a:lnTo>
                  <a:cubicBezTo>
                    <a:pt x="13764" y="153"/>
                    <a:pt x="13362" y="1"/>
                    <a:pt x="12961" y="1"/>
                  </a:cubicBezTo>
                  <a:close/>
                </a:path>
              </a:pathLst>
            </a:custGeom>
            <a:solidFill>
              <a:schemeClr val="l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9" name="Google Shape;669;p53"/>
            <p:cNvSpPr/>
            <p:nvPr/>
          </p:nvSpPr>
          <p:spPr>
            <a:xfrm>
              <a:off x="1654378" y="1390654"/>
              <a:ext cx="351286" cy="349457"/>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4" name="Groupe 13">
            <a:extLst>
              <a:ext uri="{FF2B5EF4-FFF2-40B4-BE49-F238E27FC236}">
                <a16:creationId xmlns:a16="http://schemas.microsoft.com/office/drawing/2014/main" id="{EC4B7A71-881F-E043-2075-AE07FB78F5D9}"/>
              </a:ext>
            </a:extLst>
          </p:cNvPr>
          <p:cNvGrpSpPr/>
          <p:nvPr/>
        </p:nvGrpSpPr>
        <p:grpSpPr>
          <a:xfrm>
            <a:off x="2435300" y="1555123"/>
            <a:ext cx="1534285" cy="3050345"/>
            <a:chOff x="2435300" y="1555123"/>
            <a:chExt cx="1534285" cy="3050345"/>
          </a:xfrm>
        </p:grpSpPr>
        <p:sp>
          <p:nvSpPr>
            <p:cNvPr id="653" name="Google Shape;653;p53"/>
            <p:cNvSpPr txBox="1"/>
            <p:nvPr/>
          </p:nvSpPr>
          <p:spPr>
            <a:xfrm>
              <a:off x="2603302" y="1555123"/>
              <a:ext cx="1198200" cy="49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dk1"/>
                  </a:solidFill>
                  <a:latin typeface="Open Sans"/>
                  <a:ea typeface="Open Sans"/>
                  <a:cs typeface="Open Sans"/>
                  <a:sym typeface="Open Sans"/>
                </a:rPr>
                <a:t>PCI, bilan lésionnel</a:t>
              </a:r>
              <a:endParaRPr b="1" dirty="0">
                <a:solidFill>
                  <a:schemeClr val="dk1"/>
                </a:solidFill>
                <a:latin typeface="Open Sans"/>
                <a:ea typeface="Open Sans"/>
                <a:cs typeface="Open Sans"/>
                <a:sym typeface="Open Sans"/>
              </a:endParaRPr>
            </a:p>
          </p:txBody>
        </p:sp>
        <p:sp>
          <p:nvSpPr>
            <p:cNvPr id="662" name="Google Shape;662;p53"/>
            <p:cNvSpPr/>
            <p:nvPr/>
          </p:nvSpPr>
          <p:spPr>
            <a:xfrm>
              <a:off x="2435300" y="2695926"/>
              <a:ext cx="1534285" cy="1534314"/>
            </a:xfrm>
            <a:custGeom>
              <a:avLst/>
              <a:gdLst/>
              <a:ahLst/>
              <a:cxnLst/>
              <a:rect l="l" t="t" r="r" b="b"/>
              <a:pathLst>
                <a:path w="53745" h="53746" extrusionOk="0">
                  <a:moveTo>
                    <a:pt x="26873" y="0"/>
                  </a:moveTo>
                  <a:lnTo>
                    <a:pt x="0" y="26873"/>
                  </a:lnTo>
                  <a:lnTo>
                    <a:pt x="26873" y="53745"/>
                  </a:lnTo>
                  <a:lnTo>
                    <a:pt x="53745" y="26873"/>
                  </a:lnTo>
                  <a:lnTo>
                    <a:pt x="26873" y="0"/>
                  </a:lnTo>
                  <a:close/>
                </a:path>
              </a:pathLst>
            </a:custGeom>
            <a:solidFill>
              <a:schemeClr val="dk1"/>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lt1"/>
                  </a:solidFill>
                  <a:latin typeface="Fjalla One"/>
                  <a:ea typeface="Fjalla One"/>
                  <a:cs typeface="Fjalla One"/>
                  <a:sym typeface="Fjalla One"/>
                </a:rPr>
                <a:t>Décrire</a:t>
              </a:r>
              <a:endParaRPr sz="2000" b="1" dirty="0">
                <a:solidFill>
                  <a:schemeClr val="lt1"/>
                </a:solidFill>
                <a:latin typeface="Fjalla One"/>
                <a:ea typeface="Fjalla One"/>
                <a:cs typeface="Fjalla One"/>
                <a:sym typeface="Fjalla One"/>
              </a:endParaRPr>
            </a:p>
          </p:txBody>
        </p:sp>
        <p:sp>
          <p:nvSpPr>
            <p:cNvPr id="673" name="Google Shape;673;p53"/>
            <p:cNvSpPr/>
            <p:nvPr/>
          </p:nvSpPr>
          <p:spPr>
            <a:xfrm>
              <a:off x="2832624" y="3874595"/>
              <a:ext cx="739637" cy="730873"/>
            </a:xfrm>
            <a:custGeom>
              <a:avLst/>
              <a:gdLst/>
              <a:ahLst/>
              <a:cxnLst/>
              <a:rect l="l" t="t" r="r" b="b"/>
              <a:pathLst>
                <a:path w="25909" h="25602" extrusionOk="0">
                  <a:moveTo>
                    <a:pt x="12949" y="0"/>
                  </a:moveTo>
                  <a:cubicBezTo>
                    <a:pt x="12547" y="0"/>
                    <a:pt x="12145" y="152"/>
                    <a:pt x="11835" y="456"/>
                  </a:cubicBezTo>
                  <a:lnTo>
                    <a:pt x="608" y="11695"/>
                  </a:lnTo>
                  <a:cubicBezTo>
                    <a:pt x="1" y="12302"/>
                    <a:pt x="1" y="13303"/>
                    <a:pt x="608" y="13910"/>
                  </a:cubicBezTo>
                  <a:lnTo>
                    <a:pt x="11835" y="25137"/>
                  </a:lnTo>
                  <a:cubicBezTo>
                    <a:pt x="12145" y="25447"/>
                    <a:pt x="12547" y="25602"/>
                    <a:pt x="12949" y="25602"/>
                  </a:cubicBezTo>
                  <a:cubicBezTo>
                    <a:pt x="13350" y="25602"/>
                    <a:pt x="13752" y="25447"/>
                    <a:pt x="14062" y="25137"/>
                  </a:cubicBezTo>
                  <a:lnTo>
                    <a:pt x="25289" y="13910"/>
                  </a:lnTo>
                  <a:cubicBezTo>
                    <a:pt x="25909" y="13303"/>
                    <a:pt x="25909" y="12302"/>
                    <a:pt x="25289" y="11695"/>
                  </a:cubicBezTo>
                  <a:lnTo>
                    <a:pt x="14062" y="456"/>
                  </a:lnTo>
                  <a:cubicBezTo>
                    <a:pt x="13752" y="152"/>
                    <a:pt x="13350" y="0"/>
                    <a:pt x="12949" y="0"/>
                  </a:cubicBezTo>
                  <a:close/>
                </a:path>
              </a:pathLst>
            </a:custGeom>
            <a:solidFill>
              <a:schemeClr val="l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 name="Google Shape;9212;p76">
              <a:extLst>
                <a:ext uri="{FF2B5EF4-FFF2-40B4-BE49-F238E27FC236}">
                  <a16:creationId xmlns:a16="http://schemas.microsoft.com/office/drawing/2014/main" id="{A0E746A9-370F-EE1E-43CF-D848356E7105}"/>
                </a:ext>
              </a:extLst>
            </p:cNvPr>
            <p:cNvGrpSpPr/>
            <p:nvPr/>
          </p:nvGrpSpPr>
          <p:grpSpPr>
            <a:xfrm>
              <a:off x="2988484" y="4115640"/>
              <a:ext cx="442030" cy="259090"/>
              <a:chOff x="2080675" y="352325"/>
              <a:chExt cx="485000" cy="254800"/>
            </a:xfrm>
            <a:solidFill>
              <a:schemeClr val="tx1"/>
            </a:solidFill>
          </p:grpSpPr>
          <p:sp>
            <p:nvSpPr>
              <p:cNvPr id="3" name="Google Shape;9213;p76">
                <a:extLst>
                  <a:ext uri="{FF2B5EF4-FFF2-40B4-BE49-F238E27FC236}">
                    <a16:creationId xmlns:a16="http://schemas.microsoft.com/office/drawing/2014/main" id="{4FCE1902-8483-4E52-9C16-CC505E9E794D}"/>
                  </a:ext>
                </a:extLst>
              </p:cNvPr>
              <p:cNvSpPr/>
              <p:nvPr/>
            </p:nvSpPr>
            <p:spPr>
              <a:xfrm>
                <a:off x="2080675" y="352325"/>
                <a:ext cx="485000" cy="254800"/>
              </a:xfrm>
              <a:custGeom>
                <a:avLst/>
                <a:gdLst/>
                <a:ahLst/>
                <a:cxnLst/>
                <a:rect l="l" t="t" r="r" b="b"/>
                <a:pathLst>
                  <a:path w="19400" h="10192" extrusionOk="0">
                    <a:moveTo>
                      <a:pt x="5514" y="2183"/>
                    </a:moveTo>
                    <a:cubicBezTo>
                      <a:pt x="4291" y="3932"/>
                      <a:pt x="4291" y="6254"/>
                      <a:pt x="5514" y="8002"/>
                    </a:cubicBezTo>
                    <a:cubicBezTo>
                      <a:pt x="4858" y="7685"/>
                      <a:pt x="4230" y="7320"/>
                      <a:pt x="3632" y="6909"/>
                    </a:cubicBezTo>
                    <a:cubicBezTo>
                      <a:pt x="2841" y="6368"/>
                      <a:pt x="2099" y="5762"/>
                      <a:pt x="1410" y="5097"/>
                    </a:cubicBezTo>
                    <a:cubicBezTo>
                      <a:pt x="2071" y="4454"/>
                      <a:pt x="3572" y="3126"/>
                      <a:pt x="5514" y="2183"/>
                    </a:cubicBezTo>
                    <a:close/>
                    <a:moveTo>
                      <a:pt x="13865" y="2171"/>
                    </a:moveTo>
                    <a:cubicBezTo>
                      <a:pt x="14527" y="2491"/>
                      <a:pt x="15167" y="2866"/>
                      <a:pt x="15774" y="3283"/>
                    </a:cubicBezTo>
                    <a:cubicBezTo>
                      <a:pt x="16562" y="3823"/>
                      <a:pt x="17304" y="4430"/>
                      <a:pt x="17996" y="5094"/>
                    </a:cubicBezTo>
                    <a:cubicBezTo>
                      <a:pt x="17307" y="5759"/>
                      <a:pt x="16565" y="6365"/>
                      <a:pt x="15774" y="6909"/>
                    </a:cubicBezTo>
                    <a:cubicBezTo>
                      <a:pt x="15167" y="7326"/>
                      <a:pt x="14530" y="7697"/>
                      <a:pt x="13865" y="8017"/>
                    </a:cubicBezTo>
                    <a:cubicBezTo>
                      <a:pt x="15097" y="6263"/>
                      <a:pt x="15097" y="3926"/>
                      <a:pt x="13865" y="2171"/>
                    </a:cubicBezTo>
                    <a:close/>
                    <a:moveTo>
                      <a:pt x="9801" y="1133"/>
                    </a:moveTo>
                    <a:cubicBezTo>
                      <a:pt x="11948" y="1190"/>
                      <a:pt x="13657" y="2947"/>
                      <a:pt x="13657" y="5091"/>
                    </a:cubicBezTo>
                    <a:cubicBezTo>
                      <a:pt x="13657" y="7238"/>
                      <a:pt x="11948" y="8995"/>
                      <a:pt x="9801" y="9053"/>
                    </a:cubicBezTo>
                    <a:lnTo>
                      <a:pt x="9566" y="9053"/>
                    </a:lnTo>
                    <a:cubicBezTo>
                      <a:pt x="7431" y="8983"/>
                      <a:pt x="5734" y="7232"/>
                      <a:pt x="5728" y="5094"/>
                    </a:cubicBezTo>
                    <a:cubicBezTo>
                      <a:pt x="5731" y="2947"/>
                      <a:pt x="7440" y="1190"/>
                      <a:pt x="9587" y="1133"/>
                    </a:cubicBezTo>
                    <a:close/>
                    <a:moveTo>
                      <a:pt x="9557" y="0"/>
                    </a:moveTo>
                    <a:cubicBezTo>
                      <a:pt x="7440" y="37"/>
                      <a:pt x="5166" y="852"/>
                      <a:pt x="2965" y="2362"/>
                    </a:cubicBezTo>
                    <a:cubicBezTo>
                      <a:pt x="1283" y="3518"/>
                      <a:pt x="239" y="4665"/>
                      <a:pt x="196" y="4714"/>
                    </a:cubicBezTo>
                    <a:cubicBezTo>
                      <a:pt x="0" y="4928"/>
                      <a:pt x="0" y="5257"/>
                      <a:pt x="196" y="5472"/>
                    </a:cubicBezTo>
                    <a:cubicBezTo>
                      <a:pt x="239" y="5523"/>
                      <a:pt x="1283" y="6670"/>
                      <a:pt x="2965" y="7827"/>
                    </a:cubicBezTo>
                    <a:cubicBezTo>
                      <a:pt x="5166" y="9337"/>
                      <a:pt x="7440" y="10149"/>
                      <a:pt x="9557" y="10188"/>
                    </a:cubicBezTo>
                    <a:cubicBezTo>
                      <a:pt x="9602" y="10188"/>
                      <a:pt x="9647" y="10191"/>
                      <a:pt x="9692" y="10191"/>
                    </a:cubicBezTo>
                    <a:lnTo>
                      <a:pt x="9717" y="10191"/>
                    </a:lnTo>
                    <a:cubicBezTo>
                      <a:pt x="11869" y="10185"/>
                      <a:pt x="14194" y="9367"/>
                      <a:pt x="16435" y="7827"/>
                    </a:cubicBezTo>
                    <a:cubicBezTo>
                      <a:pt x="18120" y="6670"/>
                      <a:pt x="19161" y="5523"/>
                      <a:pt x="19207" y="5475"/>
                    </a:cubicBezTo>
                    <a:cubicBezTo>
                      <a:pt x="19400" y="5257"/>
                      <a:pt x="19400" y="4931"/>
                      <a:pt x="19207" y="4714"/>
                    </a:cubicBezTo>
                    <a:cubicBezTo>
                      <a:pt x="19161" y="4665"/>
                      <a:pt x="18120" y="3521"/>
                      <a:pt x="16435" y="2365"/>
                    </a:cubicBezTo>
                    <a:cubicBezTo>
                      <a:pt x="14191" y="822"/>
                      <a:pt x="11869" y="6"/>
                      <a:pt x="97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4" name="Google Shape;9214;p76">
                <a:extLst>
                  <a:ext uri="{FF2B5EF4-FFF2-40B4-BE49-F238E27FC236}">
                    <a16:creationId xmlns:a16="http://schemas.microsoft.com/office/drawing/2014/main" id="{A39333A1-2771-A504-10E8-0C052B91EBE3}"/>
                  </a:ext>
                </a:extLst>
              </p:cNvPr>
              <p:cNvSpPr/>
              <p:nvPr/>
            </p:nvSpPr>
            <p:spPr>
              <a:xfrm>
                <a:off x="2246650" y="408900"/>
                <a:ext cx="147075" cy="141600"/>
              </a:xfrm>
              <a:custGeom>
                <a:avLst/>
                <a:gdLst/>
                <a:ahLst/>
                <a:cxnLst/>
                <a:rect l="l" t="t" r="r" b="b"/>
                <a:pathLst>
                  <a:path w="5883" h="5664" extrusionOk="0">
                    <a:moveTo>
                      <a:pt x="3054" y="1132"/>
                    </a:moveTo>
                    <a:cubicBezTo>
                      <a:pt x="3495" y="1132"/>
                      <a:pt x="3930" y="1304"/>
                      <a:pt x="4255" y="1630"/>
                    </a:cubicBezTo>
                    <a:cubicBezTo>
                      <a:pt x="4738" y="2116"/>
                      <a:pt x="4886" y="2846"/>
                      <a:pt x="4624" y="3480"/>
                    </a:cubicBezTo>
                    <a:cubicBezTo>
                      <a:pt x="4358" y="4115"/>
                      <a:pt x="3739" y="4531"/>
                      <a:pt x="3053" y="4531"/>
                    </a:cubicBezTo>
                    <a:cubicBezTo>
                      <a:pt x="2114" y="4528"/>
                      <a:pt x="1357" y="3770"/>
                      <a:pt x="1353" y="2831"/>
                    </a:cubicBezTo>
                    <a:cubicBezTo>
                      <a:pt x="1353" y="2143"/>
                      <a:pt x="1767" y="1524"/>
                      <a:pt x="2404" y="1261"/>
                    </a:cubicBezTo>
                    <a:cubicBezTo>
                      <a:pt x="2614" y="1174"/>
                      <a:pt x="2835" y="1132"/>
                      <a:pt x="3054" y="1132"/>
                    </a:cubicBezTo>
                    <a:close/>
                    <a:moveTo>
                      <a:pt x="3053" y="1"/>
                    </a:moveTo>
                    <a:cubicBezTo>
                      <a:pt x="2316" y="1"/>
                      <a:pt x="1593" y="288"/>
                      <a:pt x="1052" y="829"/>
                    </a:cubicBezTo>
                    <a:cubicBezTo>
                      <a:pt x="242" y="1639"/>
                      <a:pt x="1" y="2855"/>
                      <a:pt x="439" y="3915"/>
                    </a:cubicBezTo>
                    <a:cubicBezTo>
                      <a:pt x="876" y="4972"/>
                      <a:pt x="1909" y="5663"/>
                      <a:pt x="3053" y="5663"/>
                    </a:cubicBezTo>
                    <a:cubicBezTo>
                      <a:pt x="4614" y="5660"/>
                      <a:pt x="5883" y="4395"/>
                      <a:pt x="5883" y="2831"/>
                    </a:cubicBezTo>
                    <a:cubicBezTo>
                      <a:pt x="5883" y="1687"/>
                      <a:pt x="5194" y="654"/>
                      <a:pt x="4137" y="216"/>
                    </a:cubicBezTo>
                    <a:cubicBezTo>
                      <a:pt x="3786" y="71"/>
                      <a:pt x="3418" y="1"/>
                      <a:pt x="305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grpSp>
        <p:nvGrpSpPr>
          <p:cNvPr id="15" name="Groupe 14">
            <a:extLst>
              <a:ext uri="{FF2B5EF4-FFF2-40B4-BE49-F238E27FC236}">
                <a16:creationId xmlns:a16="http://schemas.microsoft.com/office/drawing/2014/main" id="{055B26A3-C0E4-63B0-AB39-3B3E7B7399B5}"/>
              </a:ext>
            </a:extLst>
          </p:cNvPr>
          <p:cNvGrpSpPr/>
          <p:nvPr/>
        </p:nvGrpSpPr>
        <p:grpSpPr>
          <a:xfrm>
            <a:off x="3729806" y="1215253"/>
            <a:ext cx="1703400" cy="3036001"/>
            <a:chOff x="3729806" y="1215253"/>
            <a:chExt cx="1703400" cy="3036001"/>
          </a:xfrm>
        </p:grpSpPr>
        <p:sp>
          <p:nvSpPr>
            <p:cNvPr id="651" name="Google Shape;651;p53"/>
            <p:cNvSpPr txBox="1"/>
            <p:nvPr/>
          </p:nvSpPr>
          <p:spPr>
            <a:xfrm>
              <a:off x="3729806" y="3760754"/>
              <a:ext cx="1703400" cy="49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dk1"/>
                  </a:solidFill>
                  <a:latin typeface="Open Sans"/>
                  <a:ea typeface="Open Sans"/>
                  <a:cs typeface="Open Sans"/>
                  <a:sym typeface="Open Sans"/>
                </a:rPr>
                <a:t>Authentifier </a:t>
              </a:r>
            </a:p>
            <a:p>
              <a:pPr marL="0" lvl="0" indent="0" algn="ctr" rtl="0">
                <a:spcBef>
                  <a:spcPts val="0"/>
                </a:spcBef>
                <a:spcAft>
                  <a:spcPts val="0"/>
                </a:spcAft>
                <a:buNone/>
              </a:pPr>
              <a:r>
                <a:rPr lang="en" b="1" dirty="0">
                  <a:solidFill>
                    <a:schemeClr val="dk1"/>
                  </a:solidFill>
                  <a:latin typeface="Open Sans"/>
                  <a:ea typeface="Open Sans"/>
                  <a:cs typeface="Open Sans"/>
                  <a:sym typeface="Open Sans"/>
                </a:rPr>
                <a:t>la carcinose</a:t>
              </a:r>
              <a:endParaRPr b="1" dirty="0">
                <a:solidFill>
                  <a:schemeClr val="dk1"/>
                </a:solidFill>
                <a:latin typeface="Open Sans"/>
                <a:ea typeface="Open Sans"/>
                <a:cs typeface="Open Sans"/>
                <a:sym typeface="Open Sans"/>
              </a:endParaRPr>
            </a:p>
          </p:txBody>
        </p:sp>
        <p:sp>
          <p:nvSpPr>
            <p:cNvPr id="663" name="Google Shape;663;p53"/>
            <p:cNvSpPr/>
            <p:nvPr/>
          </p:nvSpPr>
          <p:spPr>
            <a:xfrm>
              <a:off x="3809491" y="1610979"/>
              <a:ext cx="1534285" cy="1534314"/>
            </a:xfrm>
            <a:custGeom>
              <a:avLst/>
              <a:gdLst/>
              <a:ahLst/>
              <a:cxnLst/>
              <a:rect l="l" t="t" r="r" b="b"/>
              <a:pathLst>
                <a:path w="53745" h="53746" extrusionOk="0">
                  <a:moveTo>
                    <a:pt x="26872" y="1"/>
                  </a:moveTo>
                  <a:lnTo>
                    <a:pt x="0" y="26873"/>
                  </a:lnTo>
                  <a:lnTo>
                    <a:pt x="26872" y="53745"/>
                  </a:lnTo>
                  <a:lnTo>
                    <a:pt x="53745" y="26873"/>
                  </a:lnTo>
                  <a:lnTo>
                    <a:pt x="26872" y="1"/>
                  </a:lnTo>
                  <a:close/>
                </a:path>
              </a:pathLst>
            </a:custGeom>
            <a:solidFill>
              <a:schemeClr val="dk1"/>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lt1"/>
                  </a:solidFill>
                  <a:latin typeface="Fjalla One"/>
                  <a:ea typeface="Fjalla One"/>
                  <a:cs typeface="Fjalla One"/>
                  <a:sym typeface="Fjalla One"/>
                </a:rPr>
                <a:t>Biopsier</a:t>
              </a:r>
              <a:endParaRPr sz="2000" b="1" dirty="0">
                <a:solidFill>
                  <a:schemeClr val="lt1"/>
                </a:solidFill>
                <a:latin typeface="Fjalla One"/>
                <a:ea typeface="Fjalla One"/>
                <a:cs typeface="Fjalla One"/>
                <a:sym typeface="Fjalla One"/>
              </a:endParaRPr>
            </a:p>
          </p:txBody>
        </p:sp>
        <p:sp>
          <p:nvSpPr>
            <p:cNvPr id="665" name="Google Shape;665;p53"/>
            <p:cNvSpPr/>
            <p:nvPr/>
          </p:nvSpPr>
          <p:spPr>
            <a:xfrm>
              <a:off x="4206815" y="1215253"/>
              <a:ext cx="739637" cy="730902"/>
            </a:xfrm>
            <a:custGeom>
              <a:avLst/>
              <a:gdLst/>
              <a:ahLst/>
              <a:cxnLst/>
              <a:rect l="l" t="t" r="r" b="b"/>
              <a:pathLst>
                <a:path w="25909" h="25603" extrusionOk="0">
                  <a:moveTo>
                    <a:pt x="12954" y="1"/>
                  </a:moveTo>
                  <a:cubicBezTo>
                    <a:pt x="12553" y="1"/>
                    <a:pt x="12151" y="153"/>
                    <a:pt x="11847" y="456"/>
                  </a:cubicBezTo>
                  <a:lnTo>
                    <a:pt x="620" y="11696"/>
                  </a:lnTo>
                  <a:cubicBezTo>
                    <a:pt x="0" y="12303"/>
                    <a:pt x="0" y="13303"/>
                    <a:pt x="620" y="13910"/>
                  </a:cubicBezTo>
                  <a:lnTo>
                    <a:pt x="11847" y="25138"/>
                  </a:lnTo>
                  <a:cubicBezTo>
                    <a:pt x="12151" y="25448"/>
                    <a:pt x="12553" y="25602"/>
                    <a:pt x="12954" y="25602"/>
                  </a:cubicBezTo>
                  <a:cubicBezTo>
                    <a:pt x="13356" y="25602"/>
                    <a:pt x="13758" y="25448"/>
                    <a:pt x="14062" y="25138"/>
                  </a:cubicBezTo>
                  <a:lnTo>
                    <a:pt x="25301" y="13910"/>
                  </a:lnTo>
                  <a:cubicBezTo>
                    <a:pt x="25908" y="13303"/>
                    <a:pt x="25908" y="12303"/>
                    <a:pt x="25301" y="11696"/>
                  </a:cubicBezTo>
                  <a:lnTo>
                    <a:pt x="14062" y="456"/>
                  </a:lnTo>
                  <a:cubicBezTo>
                    <a:pt x="13758" y="153"/>
                    <a:pt x="13356" y="1"/>
                    <a:pt x="12954" y="1"/>
                  </a:cubicBezTo>
                  <a:close/>
                </a:path>
              </a:pathLst>
            </a:custGeom>
            <a:solidFill>
              <a:schemeClr val="l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9664;p77">
              <a:extLst>
                <a:ext uri="{FF2B5EF4-FFF2-40B4-BE49-F238E27FC236}">
                  <a16:creationId xmlns:a16="http://schemas.microsoft.com/office/drawing/2014/main" id="{93EB9916-5129-6DCC-C2DC-36A46051314D}"/>
                </a:ext>
              </a:extLst>
            </p:cNvPr>
            <p:cNvSpPr/>
            <p:nvPr/>
          </p:nvSpPr>
          <p:spPr>
            <a:xfrm>
              <a:off x="4420010" y="1385975"/>
              <a:ext cx="303979" cy="354136"/>
            </a:xfrm>
            <a:custGeom>
              <a:avLst/>
              <a:gdLst/>
              <a:ahLst/>
              <a:cxnLst/>
              <a:rect l="l" t="t" r="r" b="b"/>
              <a:pathLst>
                <a:path w="9704" h="11847" extrusionOk="0">
                  <a:moveTo>
                    <a:pt x="7593" y="693"/>
                  </a:moveTo>
                  <a:lnTo>
                    <a:pt x="7593" y="1418"/>
                  </a:lnTo>
                  <a:lnTo>
                    <a:pt x="6900" y="1418"/>
                  </a:lnTo>
                  <a:lnTo>
                    <a:pt x="6900" y="693"/>
                  </a:lnTo>
                  <a:close/>
                  <a:moveTo>
                    <a:pt x="7939" y="2080"/>
                  </a:moveTo>
                  <a:cubicBezTo>
                    <a:pt x="8160" y="2080"/>
                    <a:pt x="8317" y="2237"/>
                    <a:pt x="8317" y="2426"/>
                  </a:cubicBezTo>
                  <a:lnTo>
                    <a:pt x="8317" y="5577"/>
                  </a:lnTo>
                  <a:lnTo>
                    <a:pt x="6868" y="5577"/>
                  </a:lnTo>
                  <a:cubicBezTo>
                    <a:pt x="6900" y="5482"/>
                    <a:pt x="6931" y="5356"/>
                    <a:pt x="6931" y="5230"/>
                  </a:cubicBezTo>
                  <a:cubicBezTo>
                    <a:pt x="6931" y="4789"/>
                    <a:pt x="6648" y="4411"/>
                    <a:pt x="6207" y="4254"/>
                  </a:cubicBezTo>
                  <a:lnTo>
                    <a:pt x="6207" y="2426"/>
                  </a:lnTo>
                  <a:cubicBezTo>
                    <a:pt x="6207" y="2237"/>
                    <a:pt x="6364" y="2080"/>
                    <a:pt x="6585" y="2080"/>
                  </a:cubicBezTo>
                  <a:close/>
                  <a:moveTo>
                    <a:pt x="5860" y="4915"/>
                  </a:moveTo>
                  <a:cubicBezTo>
                    <a:pt x="6049" y="4915"/>
                    <a:pt x="6207" y="5073"/>
                    <a:pt x="6207" y="5262"/>
                  </a:cubicBezTo>
                  <a:cubicBezTo>
                    <a:pt x="6207" y="5482"/>
                    <a:pt x="6049" y="5640"/>
                    <a:pt x="5860" y="5640"/>
                  </a:cubicBezTo>
                  <a:cubicBezTo>
                    <a:pt x="5671" y="5640"/>
                    <a:pt x="5513" y="5482"/>
                    <a:pt x="5513" y="5262"/>
                  </a:cubicBezTo>
                  <a:cubicBezTo>
                    <a:pt x="5545" y="5073"/>
                    <a:pt x="5671" y="4915"/>
                    <a:pt x="5860" y="4915"/>
                  </a:cubicBezTo>
                  <a:close/>
                  <a:moveTo>
                    <a:pt x="8317" y="6270"/>
                  </a:moveTo>
                  <a:lnTo>
                    <a:pt x="8317" y="6616"/>
                  </a:lnTo>
                  <a:cubicBezTo>
                    <a:pt x="8317" y="6837"/>
                    <a:pt x="8160" y="6963"/>
                    <a:pt x="7939" y="6963"/>
                  </a:cubicBezTo>
                  <a:lnTo>
                    <a:pt x="6585" y="6963"/>
                  </a:lnTo>
                  <a:cubicBezTo>
                    <a:pt x="6364" y="6963"/>
                    <a:pt x="6207" y="6805"/>
                    <a:pt x="6207" y="6616"/>
                  </a:cubicBezTo>
                  <a:lnTo>
                    <a:pt x="6207" y="6270"/>
                  </a:lnTo>
                  <a:close/>
                  <a:moveTo>
                    <a:pt x="7593" y="7688"/>
                  </a:moveTo>
                  <a:lnTo>
                    <a:pt x="7593" y="8381"/>
                  </a:lnTo>
                  <a:lnTo>
                    <a:pt x="6900" y="8381"/>
                  </a:lnTo>
                  <a:lnTo>
                    <a:pt x="6900" y="7688"/>
                  </a:lnTo>
                  <a:close/>
                  <a:moveTo>
                    <a:pt x="5513" y="3529"/>
                  </a:moveTo>
                  <a:lnTo>
                    <a:pt x="5513" y="4285"/>
                  </a:lnTo>
                  <a:cubicBezTo>
                    <a:pt x="5198" y="4411"/>
                    <a:pt x="4946" y="4632"/>
                    <a:pt x="4883" y="4947"/>
                  </a:cubicBezTo>
                  <a:cubicBezTo>
                    <a:pt x="4064" y="5104"/>
                    <a:pt x="3434" y="5829"/>
                    <a:pt x="3434" y="6648"/>
                  </a:cubicBezTo>
                  <a:lnTo>
                    <a:pt x="3434" y="10113"/>
                  </a:lnTo>
                  <a:cubicBezTo>
                    <a:pt x="3434" y="10302"/>
                    <a:pt x="3592" y="10460"/>
                    <a:pt x="3781" y="10460"/>
                  </a:cubicBezTo>
                  <a:lnTo>
                    <a:pt x="5639" y="10460"/>
                  </a:lnTo>
                  <a:lnTo>
                    <a:pt x="5986" y="11185"/>
                  </a:lnTo>
                  <a:lnTo>
                    <a:pt x="2048" y="11185"/>
                  </a:lnTo>
                  <a:lnTo>
                    <a:pt x="2048" y="11153"/>
                  </a:lnTo>
                  <a:lnTo>
                    <a:pt x="2048" y="7309"/>
                  </a:lnTo>
                  <a:cubicBezTo>
                    <a:pt x="2048" y="5356"/>
                    <a:pt x="3592" y="3686"/>
                    <a:pt x="5513" y="3529"/>
                  </a:cubicBezTo>
                  <a:close/>
                  <a:moveTo>
                    <a:pt x="5923" y="0"/>
                  </a:moveTo>
                  <a:cubicBezTo>
                    <a:pt x="5702" y="0"/>
                    <a:pt x="5545" y="158"/>
                    <a:pt x="5545" y="347"/>
                  </a:cubicBezTo>
                  <a:cubicBezTo>
                    <a:pt x="5545" y="536"/>
                    <a:pt x="5702" y="693"/>
                    <a:pt x="5923" y="693"/>
                  </a:cubicBezTo>
                  <a:lnTo>
                    <a:pt x="6270" y="693"/>
                  </a:lnTo>
                  <a:lnTo>
                    <a:pt x="6270" y="1450"/>
                  </a:lnTo>
                  <a:cubicBezTo>
                    <a:pt x="5860" y="1607"/>
                    <a:pt x="5545" y="1954"/>
                    <a:pt x="5545" y="2426"/>
                  </a:cubicBezTo>
                  <a:lnTo>
                    <a:pt x="5545" y="2836"/>
                  </a:lnTo>
                  <a:cubicBezTo>
                    <a:pt x="3245" y="3025"/>
                    <a:pt x="1386" y="4947"/>
                    <a:pt x="1386" y="7309"/>
                  </a:cubicBezTo>
                  <a:lnTo>
                    <a:pt x="1386" y="11153"/>
                  </a:lnTo>
                  <a:lnTo>
                    <a:pt x="347" y="11153"/>
                  </a:lnTo>
                  <a:cubicBezTo>
                    <a:pt x="158" y="11153"/>
                    <a:pt x="0" y="11311"/>
                    <a:pt x="0" y="11500"/>
                  </a:cubicBezTo>
                  <a:cubicBezTo>
                    <a:pt x="0" y="11689"/>
                    <a:pt x="158" y="11846"/>
                    <a:pt x="347" y="11846"/>
                  </a:cubicBezTo>
                  <a:lnTo>
                    <a:pt x="7971" y="11846"/>
                  </a:lnTo>
                  <a:cubicBezTo>
                    <a:pt x="8160" y="11846"/>
                    <a:pt x="8317" y="11689"/>
                    <a:pt x="8317" y="11500"/>
                  </a:cubicBezTo>
                  <a:cubicBezTo>
                    <a:pt x="8317" y="11311"/>
                    <a:pt x="8160" y="11153"/>
                    <a:pt x="7971" y="11153"/>
                  </a:cubicBezTo>
                  <a:lnTo>
                    <a:pt x="6774" y="11153"/>
                  </a:lnTo>
                  <a:lnTo>
                    <a:pt x="6427" y="10428"/>
                  </a:lnTo>
                  <a:lnTo>
                    <a:pt x="9326" y="10428"/>
                  </a:lnTo>
                  <a:cubicBezTo>
                    <a:pt x="9546" y="10428"/>
                    <a:pt x="9704" y="10271"/>
                    <a:pt x="9704" y="10082"/>
                  </a:cubicBezTo>
                  <a:cubicBezTo>
                    <a:pt x="9672" y="9924"/>
                    <a:pt x="9515" y="9767"/>
                    <a:pt x="9326" y="9767"/>
                  </a:cubicBezTo>
                  <a:lnTo>
                    <a:pt x="4127" y="9767"/>
                  </a:lnTo>
                  <a:lnTo>
                    <a:pt x="4127" y="6648"/>
                  </a:lnTo>
                  <a:cubicBezTo>
                    <a:pt x="4127" y="6175"/>
                    <a:pt x="4442" y="5797"/>
                    <a:pt x="4883" y="5671"/>
                  </a:cubicBezTo>
                  <a:cubicBezTo>
                    <a:pt x="5009" y="5955"/>
                    <a:pt x="5230" y="6175"/>
                    <a:pt x="5513" y="6270"/>
                  </a:cubicBezTo>
                  <a:lnTo>
                    <a:pt x="5513" y="6648"/>
                  </a:lnTo>
                  <a:cubicBezTo>
                    <a:pt x="5513" y="7089"/>
                    <a:pt x="5797" y="7467"/>
                    <a:pt x="6238" y="7625"/>
                  </a:cubicBezTo>
                  <a:lnTo>
                    <a:pt x="6238" y="8727"/>
                  </a:lnTo>
                  <a:cubicBezTo>
                    <a:pt x="6238" y="8948"/>
                    <a:pt x="6396" y="9105"/>
                    <a:pt x="6585" y="9105"/>
                  </a:cubicBezTo>
                  <a:lnTo>
                    <a:pt x="7971" y="9105"/>
                  </a:lnTo>
                  <a:cubicBezTo>
                    <a:pt x="8160" y="9105"/>
                    <a:pt x="8317" y="8948"/>
                    <a:pt x="8317" y="8727"/>
                  </a:cubicBezTo>
                  <a:lnTo>
                    <a:pt x="8317" y="7625"/>
                  </a:lnTo>
                  <a:cubicBezTo>
                    <a:pt x="8695" y="7467"/>
                    <a:pt x="9010" y="7120"/>
                    <a:pt x="9010" y="6648"/>
                  </a:cubicBezTo>
                  <a:lnTo>
                    <a:pt x="9010" y="2426"/>
                  </a:lnTo>
                  <a:cubicBezTo>
                    <a:pt x="9010" y="2017"/>
                    <a:pt x="8758" y="1607"/>
                    <a:pt x="8317" y="1450"/>
                  </a:cubicBezTo>
                  <a:lnTo>
                    <a:pt x="8317" y="693"/>
                  </a:lnTo>
                  <a:lnTo>
                    <a:pt x="8664" y="693"/>
                  </a:lnTo>
                  <a:cubicBezTo>
                    <a:pt x="8853" y="693"/>
                    <a:pt x="9010" y="536"/>
                    <a:pt x="9010" y="347"/>
                  </a:cubicBezTo>
                  <a:cubicBezTo>
                    <a:pt x="9010" y="158"/>
                    <a:pt x="8853" y="0"/>
                    <a:pt x="8664" y="0"/>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roupe 15">
            <a:extLst>
              <a:ext uri="{FF2B5EF4-FFF2-40B4-BE49-F238E27FC236}">
                <a16:creationId xmlns:a16="http://schemas.microsoft.com/office/drawing/2014/main" id="{33EA8EB9-003E-6B70-B4D8-FCE864D006C8}"/>
              </a:ext>
            </a:extLst>
          </p:cNvPr>
          <p:cNvGrpSpPr/>
          <p:nvPr/>
        </p:nvGrpSpPr>
        <p:grpSpPr>
          <a:xfrm>
            <a:off x="5159973" y="1455655"/>
            <a:ext cx="1558337" cy="3149813"/>
            <a:chOff x="5159973" y="1455655"/>
            <a:chExt cx="1558337" cy="3149813"/>
          </a:xfrm>
        </p:grpSpPr>
        <p:sp>
          <p:nvSpPr>
            <p:cNvPr id="660" name="Google Shape;660;p53"/>
            <p:cNvSpPr txBox="1"/>
            <p:nvPr/>
          </p:nvSpPr>
          <p:spPr>
            <a:xfrm>
              <a:off x="5159973" y="1455655"/>
              <a:ext cx="1526149" cy="49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dk1"/>
                  </a:solidFill>
                  <a:latin typeface="Open Sans"/>
                  <a:ea typeface="Open Sans"/>
                  <a:cs typeface="Open Sans"/>
                  <a:sym typeface="Open Sans"/>
                </a:rPr>
                <a:t>Mauvais pronostic, complications</a:t>
              </a:r>
              <a:endParaRPr b="1" dirty="0">
                <a:solidFill>
                  <a:schemeClr val="dk1"/>
                </a:solidFill>
                <a:latin typeface="Open Sans"/>
                <a:ea typeface="Open Sans"/>
                <a:cs typeface="Open Sans"/>
                <a:sym typeface="Open Sans"/>
              </a:endParaRPr>
            </a:p>
          </p:txBody>
        </p:sp>
        <p:sp>
          <p:nvSpPr>
            <p:cNvPr id="664" name="Google Shape;664;p53"/>
            <p:cNvSpPr/>
            <p:nvPr/>
          </p:nvSpPr>
          <p:spPr>
            <a:xfrm>
              <a:off x="5183996" y="2695926"/>
              <a:ext cx="1534314" cy="1534657"/>
            </a:xfrm>
            <a:custGeom>
              <a:avLst/>
              <a:gdLst/>
              <a:ahLst/>
              <a:cxnLst/>
              <a:rect l="l" t="t" r="r" b="b"/>
              <a:pathLst>
                <a:path w="53746" h="53758" extrusionOk="0">
                  <a:moveTo>
                    <a:pt x="26873" y="0"/>
                  </a:moveTo>
                  <a:lnTo>
                    <a:pt x="1" y="26885"/>
                  </a:lnTo>
                  <a:lnTo>
                    <a:pt x="26873" y="53757"/>
                  </a:lnTo>
                  <a:lnTo>
                    <a:pt x="53746" y="26885"/>
                  </a:lnTo>
                  <a:lnTo>
                    <a:pt x="26873" y="0"/>
                  </a:lnTo>
                  <a:close/>
                </a:path>
              </a:pathLst>
            </a:custGeom>
            <a:solidFill>
              <a:schemeClr val="dk1"/>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lt1"/>
                  </a:solidFill>
                  <a:latin typeface="Fjalla One"/>
                  <a:ea typeface="Fjalla One"/>
                  <a:cs typeface="Fjalla One"/>
                  <a:sym typeface="Fjalla One"/>
                </a:rPr>
                <a:t>Ne pas réséquer</a:t>
              </a:r>
              <a:endParaRPr sz="2000" b="1" dirty="0">
                <a:solidFill>
                  <a:schemeClr val="lt1"/>
                </a:solidFill>
                <a:latin typeface="Fjalla One"/>
                <a:ea typeface="Fjalla One"/>
                <a:cs typeface="Fjalla One"/>
                <a:sym typeface="Fjalla One"/>
              </a:endParaRPr>
            </a:p>
          </p:txBody>
        </p:sp>
        <p:sp>
          <p:nvSpPr>
            <p:cNvPr id="674" name="Google Shape;674;p53"/>
            <p:cNvSpPr/>
            <p:nvPr/>
          </p:nvSpPr>
          <p:spPr>
            <a:xfrm>
              <a:off x="5581006" y="3874595"/>
              <a:ext cx="739637" cy="730873"/>
            </a:xfrm>
            <a:custGeom>
              <a:avLst/>
              <a:gdLst/>
              <a:ahLst/>
              <a:cxnLst/>
              <a:rect l="l" t="t" r="r" b="b"/>
              <a:pathLst>
                <a:path w="25909" h="25602" extrusionOk="0">
                  <a:moveTo>
                    <a:pt x="12960" y="0"/>
                  </a:moveTo>
                  <a:cubicBezTo>
                    <a:pt x="12559" y="0"/>
                    <a:pt x="12157" y="152"/>
                    <a:pt x="11847" y="456"/>
                  </a:cubicBezTo>
                  <a:lnTo>
                    <a:pt x="620" y="11695"/>
                  </a:lnTo>
                  <a:cubicBezTo>
                    <a:pt x="0" y="12302"/>
                    <a:pt x="0" y="13303"/>
                    <a:pt x="620" y="13910"/>
                  </a:cubicBezTo>
                  <a:lnTo>
                    <a:pt x="11847" y="25137"/>
                  </a:lnTo>
                  <a:cubicBezTo>
                    <a:pt x="12157" y="25447"/>
                    <a:pt x="12559" y="25602"/>
                    <a:pt x="12960" y="25602"/>
                  </a:cubicBezTo>
                  <a:cubicBezTo>
                    <a:pt x="13362" y="25602"/>
                    <a:pt x="13764" y="25447"/>
                    <a:pt x="14074" y="25137"/>
                  </a:cubicBezTo>
                  <a:lnTo>
                    <a:pt x="25301" y="13910"/>
                  </a:lnTo>
                  <a:cubicBezTo>
                    <a:pt x="25908" y="13303"/>
                    <a:pt x="25908" y="12302"/>
                    <a:pt x="25301" y="11695"/>
                  </a:cubicBezTo>
                  <a:lnTo>
                    <a:pt x="14074" y="456"/>
                  </a:lnTo>
                  <a:cubicBezTo>
                    <a:pt x="13764" y="152"/>
                    <a:pt x="13362" y="0"/>
                    <a:pt x="12960" y="0"/>
                  </a:cubicBezTo>
                  <a:close/>
                </a:path>
              </a:pathLst>
            </a:custGeom>
            <a:solidFill>
              <a:schemeClr val="l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 name="Google Shape;9469;p76">
              <a:extLst>
                <a:ext uri="{FF2B5EF4-FFF2-40B4-BE49-F238E27FC236}">
                  <a16:creationId xmlns:a16="http://schemas.microsoft.com/office/drawing/2014/main" id="{C5E2D19D-1497-C4BB-0C38-06EF831448DE}"/>
                </a:ext>
              </a:extLst>
            </p:cNvPr>
            <p:cNvGrpSpPr/>
            <p:nvPr/>
          </p:nvGrpSpPr>
          <p:grpSpPr>
            <a:xfrm>
              <a:off x="5778092" y="4077857"/>
              <a:ext cx="340168" cy="340168"/>
              <a:chOff x="5648375" y="4399300"/>
              <a:chExt cx="483125" cy="483125"/>
            </a:xfrm>
            <a:solidFill>
              <a:schemeClr val="tx1"/>
            </a:solidFill>
          </p:grpSpPr>
          <p:sp>
            <p:nvSpPr>
              <p:cNvPr id="7" name="Google Shape;9470;p76">
                <a:extLst>
                  <a:ext uri="{FF2B5EF4-FFF2-40B4-BE49-F238E27FC236}">
                    <a16:creationId xmlns:a16="http://schemas.microsoft.com/office/drawing/2014/main" id="{9EAF4200-F9D8-E03C-13D5-8BE17733AFA1}"/>
                  </a:ext>
                </a:extLst>
              </p:cNvPr>
              <p:cNvSpPr/>
              <p:nvPr/>
            </p:nvSpPr>
            <p:spPr>
              <a:xfrm>
                <a:off x="5648375" y="4399300"/>
                <a:ext cx="483125" cy="483125"/>
              </a:xfrm>
              <a:custGeom>
                <a:avLst/>
                <a:gdLst/>
                <a:ahLst/>
                <a:cxnLst/>
                <a:rect l="l" t="t" r="r" b="b"/>
                <a:pathLst>
                  <a:path w="19325" h="19325" extrusionOk="0">
                    <a:moveTo>
                      <a:pt x="9662" y="1133"/>
                    </a:moveTo>
                    <a:cubicBezTo>
                      <a:pt x="11906" y="1133"/>
                      <a:pt x="14041" y="2029"/>
                      <a:pt x="15668" y="3657"/>
                    </a:cubicBezTo>
                    <a:cubicBezTo>
                      <a:pt x="17295" y="5287"/>
                      <a:pt x="18192" y="7419"/>
                      <a:pt x="18192" y="9663"/>
                    </a:cubicBezTo>
                    <a:cubicBezTo>
                      <a:pt x="18192" y="11906"/>
                      <a:pt x="17295" y="14041"/>
                      <a:pt x="15668" y="15668"/>
                    </a:cubicBezTo>
                    <a:cubicBezTo>
                      <a:pt x="14041" y="17296"/>
                      <a:pt x="11906" y="18193"/>
                      <a:pt x="9662" y="18193"/>
                    </a:cubicBezTo>
                    <a:cubicBezTo>
                      <a:pt x="7419" y="18193"/>
                      <a:pt x="5284" y="17296"/>
                      <a:pt x="3657" y="15668"/>
                    </a:cubicBezTo>
                    <a:cubicBezTo>
                      <a:pt x="290" y="12302"/>
                      <a:pt x="290" y="7024"/>
                      <a:pt x="3657" y="3657"/>
                    </a:cubicBezTo>
                    <a:cubicBezTo>
                      <a:pt x="5287" y="2029"/>
                      <a:pt x="7419" y="1133"/>
                      <a:pt x="9662" y="1133"/>
                    </a:cubicBezTo>
                    <a:close/>
                    <a:moveTo>
                      <a:pt x="9662" y="0"/>
                    </a:moveTo>
                    <a:cubicBezTo>
                      <a:pt x="7117" y="0"/>
                      <a:pt x="4698" y="1015"/>
                      <a:pt x="2856" y="2857"/>
                    </a:cubicBezTo>
                    <a:cubicBezTo>
                      <a:pt x="1015" y="4699"/>
                      <a:pt x="0" y="7117"/>
                      <a:pt x="0" y="9663"/>
                    </a:cubicBezTo>
                    <a:cubicBezTo>
                      <a:pt x="0" y="12208"/>
                      <a:pt x="1015" y="14627"/>
                      <a:pt x="2856" y="16468"/>
                    </a:cubicBezTo>
                    <a:cubicBezTo>
                      <a:pt x="4698" y="18310"/>
                      <a:pt x="7117" y="19325"/>
                      <a:pt x="9662" y="19325"/>
                    </a:cubicBezTo>
                    <a:cubicBezTo>
                      <a:pt x="12208" y="19325"/>
                      <a:pt x="14626" y="18310"/>
                      <a:pt x="16468" y="16468"/>
                    </a:cubicBezTo>
                    <a:cubicBezTo>
                      <a:pt x="18310" y="14627"/>
                      <a:pt x="19325" y="12208"/>
                      <a:pt x="19325" y="9663"/>
                    </a:cubicBezTo>
                    <a:cubicBezTo>
                      <a:pt x="19325" y="7117"/>
                      <a:pt x="18310" y="4699"/>
                      <a:pt x="16468" y="2857"/>
                    </a:cubicBezTo>
                    <a:cubicBezTo>
                      <a:pt x="14626" y="1015"/>
                      <a:pt x="12211" y="0"/>
                      <a:pt x="9662"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8" name="Google Shape;9471;p76">
                <a:extLst>
                  <a:ext uri="{FF2B5EF4-FFF2-40B4-BE49-F238E27FC236}">
                    <a16:creationId xmlns:a16="http://schemas.microsoft.com/office/drawing/2014/main" id="{EBAFCB49-F501-7AEF-F5BE-3030C87C77AB}"/>
                  </a:ext>
                </a:extLst>
              </p:cNvPr>
              <p:cNvSpPr/>
              <p:nvPr/>
            </p:nvSpPr>
            <p:spPr>
              <a:xfrm>
                <a:off x="5734275" y="4598425"/>
                <a:ext cx="311400" cy="84950"/>
              </a:xfrm>
              <a:custGeom>
                <a:avLst/>
                <a:gdLst/>
                <a:ahLst/>
                <a:cxnLst/>
                <a:rect l="l" t="t" r="r" b="b"/>
                <a:pathLst>
                  <a:path w="12456" h="3398" extrusionOk="0">
                    <a:moveTo>
                      <a:pt x="11323" y="1133"/>
                    </a:moveTo>
                    <a:lnTo>
                      <a:pt x="11323" y="2265"/>
                    </a:lnTo>
                    <a:lnTo>
                      <a:pt x="1133" y="2265"/>
                    </a:lnTo>
                    <a:lnTo>
                      <a:pt x="1133" y="1133"/>
                    </a:lnTo>
                    <a:close/>
                    <a:moveTo>
                      <a:pt x="565" y="1"/>
                    </a:moveTo>
                    <a:cubicBezTo>
                      <a:pt x="251" y="1"/>
                      <a:pt x="0" y="251"/>
                      <a:pt x="0" y="565"/>
                    </a:cubicBezTo>
                    <a:lnTo>
                      <a:pt x="0" y="2830"/>
                    </a:lnTo>
                    <a:cubicBezTo>
                      <a:pt x="0" y="3144"/>
                      <a:pt x="251" y="3398"/>
                      <a:pt x="565" y="3398"/>
                    </a:cubicBezTo>
                    <a:lnTo>
                      <a:pt x="11888" y="3398"/>
                    </a:lnTo>
                    <a:cubicBezTo>
                      <a:pt x="12202" y="3398"/>
                      <a:pt x="12455" y="3144"/>
                      <a:pt x="12455" y="2830"/>
                    </a:cubicBezTo>
                    <a:lnTo>
                      <a:pt x="12455" y="565"/>
                    </a:lnTo>
                    <a:cubicBezTo>
                      <a:pt x="12455" y="251"/>
                      <a:pt x="12202" y="1"/>
                      <a:pt x="1188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grpSp>
        <p:nvGrpSpPr>
          <p:cNvPr id="17" name="Groupe 16">
            <a:extLst>
              <a:ext uri="{FF2B5EF4-FFF2-40B4-BE49-F238E27FC236}">
                <a16:creationId xmlns:a16="http://schemas.microsoft.com/office/drawing/2014/main" id="{E713E4FB-B9FB-4ACC-1951-78C1D60FB5A8}"/>
              </a:ext>
            </a:extLst>
          </p:cNvPr>
          <p:cNvGrpSpPr/>
          <p:nvPr/>
        </p:nvGrpSpPr>
        <p:grpSpPr>
          <a:xfrm>
            <a:off x="6473821" y="1215253"/>
            <a:ext cx="1703400" cy="3036001"/>
            <a:chOff x="6473821" y="1215253"/>
            <a:chExt cx="1703400" cy="3036001"/>
          </a:xfrm>
        </p:grpSpPr>
        <p:sp>
          <p:nvSpPr>
            <p:cNvPr id="652" name="Google Shape;652;p53"/>
            <p:cNvSpPr txBox="1"/>
            <p:nvPr/>
          </p:nvSpPr>
          <p:spPr>
            <a:xfrm>
              <a:off x="6473821" y="3760754"/>
              <a:ext cx="1703400" cy="49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dk1"/>
                  </a:solidFill>
                  <a:latin typeface="Open Sans"/>
                  <a:ea typeface="Open Sans"/>
                  <a:cs typeface="Open Sans"/>
                  <a:sym typeface="Open Sans"/>
                </a:rPr>
                <a:t>Centre expert</a:t>
              </a:r>
              <a:endParaRPr b="1" dirty="0">
                <a:solidFill>
                  <a:schemeClr val="dk1"/>
                </a:solidFill>
                <a:latin typeface="Open Sans"/>
                <a:ea typeface="Open Sans"/>
                <a:cs typeface="Open Sans"/>
                <a:sym typeface="Open Sans"/>
              </a:endParaRPr>
            </a:p>
          </p:txBody>
        </p:sp>
        <p:sp>
          <p:nvSpPr>
            <p:cNvPr id="661" name="Google Shape;661;p53"/>
            <p:cNvSpPr/>
            <p:nvPr/>
          </p:nvSpPr>
          <p:spPr>
            <a:xfrm>
              <a:off x="6558187" y="1610979"/>
              <a:ext cx="1534657" cy="1534657"/>
            </a:xfrm>
            <a:custGeom>
              <a:avLst/>
              <a:gdLst/>
              <a:ahLst/>
              <a:cxnLst/>
              <a:rect l="l" t="t" r="r" b="b"/>
              <a:pathLst>
                <a:path w="53758" h="53758" extrusionOk="0">
                  <a:moveTo>
                    <a:pt x="26885" y="1"/>
                  </a:moveTo>
                  <a:lnTo>
                    <a:pt x="1" y="26873"/>
                  </a:lnTo>
                  <a:lnTo>
                    <a:pt x="26885" y="53757"/>
                  </a:lnTo>
                  <a:lnTo>
                    <a:pt x="53758" y="26873"/>
                  </a:lnTo>
                  <a:lnTo>
                    <a:pt x="26885" y="1"/>
                  </a:lnTo>
                  <a:close/>
                </a:path>
              </a:pathLst>
            </a:custGeom>
            <a:solidFill>
              <a:schemeClr val="dk1"/>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lt1"/>
                  </a:solidFill>
                  <a:latin typeface="Fjalla One"/>
                  <a:ea typeface="Fjalla One"/>
                  <a:cs typeface="Fjalla One"/>
                  <a:sym typeface="Fjalla One"/>
                </a:rPr>
                <a:t>Prendre </a:t>
              </a:r>
            </a:p>
            <a:p>
              <a:pPr marL="0" lvl="0" indent="0" algn="ctr" rtl="0">
                <a:spcBef>
                  <a:spcPts val="0"/>
                </a:spcBef>
                <a:spcAft>
                  <a:spcPts val="0"/>
                </a:spcAft>
                <a:buNone/>
              </a:pPr>
              <a:r>
                <a:rPr lang="en" sz="2000" b="1" dirty="0">
                  <a:solidFill>
                    <a:schemeClr val="lt1"/>
                  </a:solidFill>
                  <a:latin typeface="Fjalla One"/>
                  <a:ea typeface="Fjalla One"/>
                  <a:cs typeface="Fjalla One"/>
                  <a:sym typeface="Fjalla One"/>
                </a:rPr>
                <a:t>avis</a:t>
              </a:r>
              <a:endParaRPr sz="2000" b="1" dirty="0">
                <a:solidFill>
                  <a:schemeClr val="lt1"/>
                </a:solidFill>
                <a:latin typeface="Fjalla One"/>
                <a:ea typeface="Fjalla One"/>
                <a:cs typeface="Fjalla One"/>
                <a:sym typeface="Fjalla One"/>
              </a:endParaRPr>
            </a:p>
          </p:txBody>
        </p:sp>
        <p:sp>
          <p:nvSpPr>
            <p:cNvPr id="666" name="Google Shape;666;p53"/>
            <p:cNvSpPr/>
            <p:nvPr/>
          </p:nvSpPr>
          <p:spPr>
            <a:xfrm>
              <a:off x="6955540" y="1215253"/>
              <a:ext cx="739637" cy="730902"/>
            </a:xfrm>
            <a:custGeom>
              <a:avLst/>
              <a:gdLst/>
              <a:ahLst/>
              <a:cxnLst/>
              <a:rect l="l" t="t" r="r" b="b"/>
              <a:pathLst>
                <a:path w="25909" h="25603" extrusionOk="0">
                  <a:moveTo>
                    <a:pt x="12954" y="1"/>
                  </a:moveTo>
                  <a:cubicBezTo>
                    <a:pt x="12552" y="1"/>
                    <a:pt x="12151" y="153"/>
                    <a:pt x="11847" y="456"/>
                  </a:cubicBezTo>
                  <a:lnTo>
                    <a:pt x="608" y="11696"/>
                  </a:lnTo>
                  <a:cubicBezTo>
                    <a:pt x="0" y="12303"/>
                    <a:pt x="0" y="13303"/>
                    <a:pt x="608" y="13910"/>
                  </a:cubicBezTo>
                  <a:lnTo>
                    <a:pt x="11847" y="25138"/>
                  </a:lnTo>
                  <a:cubicBezTo>
                    <a:pt x="12151" y="25448"/>
                    <a:pt x="12552" y="25602"/>
                    <a:pt x="12954" y="25602"/>
                  </a:cubicBezTo>
                  <a:cubicBezTo>
                    <a:pt x="13356" y="25602"/>
                    <a:pt x="13758" y="25448"/>
                    <a:pt x="14062" y="25138"/>
                  </a:cubicBezTo>
                  <a:lnTo>
                    <a:pt x="25289" y="13910"/>
                  </a:lnTo>
                  <a:cubicBezTo>
                    <a:pt x="25908" y="13303"/>
                    <a:pt x="25908" y="12303"/>
                    <a:pt x="25289" y="11696"/>
                  </a:cubicBezTo>
                  <a:lnTo>
                    <a:pt x="14062" y="456"/>
                  </a:lnTo>
                  <a:cubicBezTo>
                    <a:pt x="13758" y="153"/>
                    <a:pt x="13356" y="1"/>
                    <a:pt x="12954" y="1"/>
                  </a:cubicBezTo>
                  <a:close/>
                </a:path>
              </a:pathLst>
            </a:custGeom>
            <a:solidFill>
              <a:schemeClr val="l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 name="Google Shape;11207;p82">
              <a:extLst>
                <a:ext uri="{FF2B5EF4-FFF2-40B4-BE49-F238E27FC236}">
                  <a16:creationId xmlns:a16="http://schemas.microsoft.com/office/drawing/2014/main" id="{CC212A77-D1C0-48EB-337A-203DE5765A08}"/>
                </a:ext>
              </a:extLst>
            </p:cNvPr>
            <p:cNvSpPr/>
            <p:nvPr/>
          </p:nvSpPr>
          <p:spPr>
            <a:xfrm>
              <a:off x="7149591" y="1410331"/>
              <a:ext cx="340031" cy="340746"/>
            </a:xfrm>
            <a:custGeom>
              <a:avLst/>
              <a:gdLst/>
              <a:ahLst/>
              <a:cxnLst/>
              <a:rect l="l" t="t" r="r" b="b"/>
              <a:pathLst>
                <a:path w="11752" h="11721" extrusionOk="0">
                  <a:moveTo>
                    <a:pt x="6490" y="662"/>
                  </a:moveTo>
                  <a:cubicBezTo>
                    <a:pt x="6711" y="662"/>
                    <a:pt x="6868" y="820"/>
                    <a:pt x="6868" y="1009"/>
                  </a:cubicBezTo>
                  <a:lnTo>
                    <a:pt x="6868" y="1355"/>
                  </a:lnTo>
                  <a:lnTo>
                    <a:pt x="5167" y="1355"/>
                  </a:lnTo>
                  <a:cubicBezTo>
                    <a:pt x="4600" y="1355"/>
                    <a:pt x="4127" y="1828"/>
                    <a:pt x="4127" y="2395"/>
                  </a:cubicBezTo>
                  <a:lnTo>
                    <a:pt x="4127" y="2773"/>
                  </a:lnTo>
                  <a:lnTo>
                    <a:pt x="3088" y="2773"/>
                  </a:lnTo>
                  <a:cubicBezTo>
                    <a:pt x="2993" y="2773"/>
                    <a:pt x="2867" y="2836"/>
                    <a:pt x="2836" y="2899"/>
                  </a:cubicBezTo>
                  <a:lnTo>
                    <a:pt x="2048" y="3687"/>
                  </a:lnTo>
                  <a:lnTo>
                    <a:pt x="2048" y="3151"/>
                  </a:lnTo>
                  <a:cubicBezTo>
                    <a:pt x="2048" y="2931"/>
                    <a:pt x="1891" y="2773"/>
                    <a:pt x="1702" y="2773"/>
                  </a:cubicBezTo>
                  <a:lnTo>
                    <a:pt x="1040" y="2773"/>
                  </a:lnTo>
                  <a:cubicBezTo>
                    <a:pt x="819" y="2773"/>
                    <a:pt x="662" y="2616"/>
                    <a:pt x="662" y="2427"/>
                  </a:cubicBezTo>
                  <a:lnTo>
                    <a:pt x="662" y="1009"/>
                  </a:lnTo>
                  <a:cubicBezTo>
                    <a:pt x="662" y="820"/>
                    <a:pt x="819" y="662"/>
                    <a:pt x="1040" y="662"/>
                  </a:cubicBezTo>
                  <a:close/>
                  <a:moveTo>
                    <a:pt x="10649" y="1986"/>
                  </a:moveTo>
                  <a:cubicBezTo>
                    <a:pt x="10838" y="1986"/>
                    <a:pt x="10995" y="2143"/>
                    <a:pt x="10995" y="2364"/>
                  </a:cubicBezTo>
                  <a:lnTo>
                    <a:pt x="10995" y="3781"/>
                  </a:lnTo>
                  <a:cubicBezTo>
                    <a:pt x="10995" y="3970"/>
                    <a:pt x="10838" y="4128"/>
                    <a:pt x="10649" y="4128"/>
                  </a:cubicBezTo>
                  <a:lnTo>
                    <a:pt x="8601" y="4128"/>
                  </a:lnTo>
                  <a:cubicBezTo>
                    <a:pt x="8412" y="4128"/>
                    <a:pt x="8255" y="4285"/>
                    <a:pt x="8255" y="4474"/>
                  </a:cubicBezTo>
                  <a:lnTo>
                    <a:pt x="8255" y="5041"/>
                  </a:lnTo>
                  <a:lnTo>
                    <a:pt x="7404" y="4191"/>
                  </a:lnTo>
                  <a:cubicBezTo>
                    <a:pt x="7372" y="4159"/>
                    <a:pt x="7246" y="4128"/>
                    <a:pt x="7183" y="4128"/>
                  </a:cubicBezTo>
                  <a:lnTo>
                    <a:pt x="5136" y="4128"/>
                  </a:lnTo>
                  <a:cubicBezTo>
                    <a:pt x="4947" y="4128"/>
                    <a:pt x="4789" y="3970"/>
                    <a:pt x="4789" y="3781"/>
                  </a:cubicBezTo>
                  <a:lnTo>
                    <a:pt x="4789" y="2364"/>
                  </a:lnTo>
                  <a:cubicBezTo>
                    <a:pt x="4789" y="2143"/>
                    <a:pt x="4947" y="1986"/>
                    <a:pt x="5136" y="1986"/>
                  </a:cubicBezTo>
                  <a:close/>
                  <a:moveTo>
                    <a:pt x="3088" y="6207"/>
                  </a:moveTo>
                  <a:cubicBezTo>
                    <a:pt x="3623" y="6207"/>
                    <a:pt x="4096" y="6680"/>
                    <a:pt x="4096" y="7247"/>
                  </a:cubicBezTo>
                  <a:cubicBezTo>
                    <a:pt x="4096" y="7782"/>
                    <a:pt x="3623" y="8255"/>
                    <a:pt x="3088" y="8255"/>
                  </a:cubicBezTo>
                  <a:cubicBezTo>
                    <a:pt x="2521" y="8255"/>
                    <a:pt x="2048" y="7782"/>
                    <a:pt x="2048" y="7247"/>
                  </a:cubicBezTo>
                  <a:cubicBezTo>
                    <a:pt x="2048" y="6648"/>
                    <a:pt x="2489" y="6207"/>
                    <a:pt x="3088" y="6207"/>
                  </a:cubicBezTo>
                  <a:close/>
                  <a:moveTo>
                    <a:pt x="8601" y="6207"/>
                  </a:moveTo>
                  <a:cubicBezTo>
                    <a:pt x="9137" y="6207"/>
                    <a:pt x="9609" y="6648"/>
                    <a:pt x="9609" y="7247"/>
                  </a:cubicBezTo>
                  <a:cubicBezTo>
                    <a:pt x="9609" y="7782"/>
                    <a:pt x="9137" y="8255"/>
                    <a:pt x="8601" y="8255"/>
                  </a:cubicBezTo>
                  <a:cubicBezTo>
                    <a:pt x="8003" y="8255"/>
                    <a:pt x="7530" y="7782"/>
                    <a:pt x="7530" y="7247"/>
                  </a:cubicBezTo>
                  <a:cubicBezTo>
                    <a:pt x="7530" y="6680"/>
                    <a:pt x="8003" y="6207"/>
                    <a:pt x="8601" y="6207"/>
                  </a:cubicBezTo>
                  <a:close/>
                  <a:moveTo>
                    <a:pt x="3749" y="8980"/>
                  </a:moveTo>
                  <a:cubicBezTo>
                    <a:pt x="4695" y="8980"/>
                    <a:pt x="5451" y="9704"/>
                    <a:pt x="5451" y="10649"/>
                  </a:cubicBezTo>
                  <a:lnTo>
                    <a:pt x="5451" y="11027"/>
                  </a:lnTo>
                  <a:lnTo>
                    <a:pt x="630" y="11027"/>
                  </a:lnTo>
                  <a:lnTo>
                    <a:pt x="630" y="10649"/>
                  </a:lnTo>
                  <a:lnTo>
                    <a:pt x="662" y="10649"/>
                  </a:lnTo>
                  <a:cubicBezTo>
                    <a:pt x="662" y="9704"/>
                    <a:pt x="1418" y="8980"/>
                    <a:pt x="2363" y="8980"/>
                  </a:cubicBezTo>
                  <a:close/>
                  <a:moveTo>
                    <a:pt x="9369" y="8976"/>
                  </a:moveTo>
                  <a:cubicBezTo>
                    <a:pt x="10266" y="8976"/>
                    <a:pt x="10995" y="9740"/>
                    <a:pt x="10995" y="10649"/>
                  </a:cubicBezTo>
                  <a:lnTo>
                    <a:pt x="10995" y="11027"/>
                  </a:lnTo>
                  <a:lnTo>
                    <a:pt x="6144" y="11027"/>
                  </a:lnTo>
                  <a:lnTo>
                    <a:pt x="6144" y="10649"/>
                  </a:lnTo>
                  <a:cubicBezTo>
                    <a:pt x="6144" y="9704"/>
                    <a:pt x="6900" y="8980"/>
                    <a:pt x="7845" y="8980"/>
                  </a:cubicBezTo>
                  <a:lnTo>
                    <a:pt x="9263" y="8980"/>
                  </a:lnTo>
                  <a:cubicBezTo>
                    <a:pt x="9298" y="8977"/>
                    <a:pt x="9334" y="8976"/>
                    <a:pt x="9369" y="8976"/>
                  </a:cubicBezTo>
                  <a:close/>
                  <a:moveTo>
                    <a:pt x="1040" y="1"/>
                  </a:moveTo>
                  <a:cubicBezTo>
                    <a:pt x="473" y="1"/>
                    <a:pt x="0" y="473"/>
                    <a:pt x="0" y="1009"/>
                  </a:cubicBezTo>
                  <a:lnTo>
                    <a:pt x="0" y="2427"/>
                  </a:lnTo>
                  <a:cubicBezTo>
                    <a:pt x="0" y="2994"/>
                    <a:pt x="473" y="3466"/>
                    <a:pt x="1040" y="3466"/>
                  </a:cubicBezTo>
                  <a:lnTo>
                    <a:pt x="1386" y="3466"/>
                  </a:lnTo>
                  <a:lnTo>
                    <a:pt x="1386" y="4474"/>
                  </a:lnTo>
                  <a:cubicBezTo>
                    <a:pt x="1386" y="4688"/>
                    <a:pt x="1546" y="4829"/>
                    <a:pt x="1727" y="4829"/>
                  </a:cubicBezTo>
                  <a:cubicBezTo>
                    <a:pt x="1813" y="4829"/>
                    <a:pt x="1904" y="4797"/>
                    <a:pt x="1985" y="4726"/>
                  </a:cubicBezTo>
                  <a:lnTo>
                    <a:pt x="3245" y="3466"/>
                  </a:lnTo>
                  <a:lnTo>
                    <a:pt x="4096" y="3466"/>
                  </a:lnTo>
                  <a:lnTo>
                    <a:pt x="4096" y="3813"/>
                  </a:lnTo>
                  <a:cubicBezTo>
                    <a:pt x="4096" y="4348"/>
                    <a:pt x="4568" y="4821"/>
                    <a:pt x="5136" y="4821"/>
                  </a:cubicBezTo>
                  <a:lnTo>
                    <a:pt x="7057" y="4821"/>
                  </a:lnTo>
                  <a:lnTo>
                    <a:pt x="7908" y="5672"/>
                  </a:lnTo>
                  <a:cubicBezTo>
                    <a:pt x="7341" y="5924"/>
                    <a:pt x="6868" y="6522"/>
                    <a:pt x="6868" y="7247"/>
                  </a:cubicBezTo>
                  <a:cubicBezTo>
                    <a:pt x="6868" y="7625"/>
                    <a:pt x="7026" y="8034"/>
                    <a:pt x="7278" y="8349"/>
                  </a:cubicBezTo>
                  <a:cubicBezTo>
                    <a:pt x="6648" y="8507"/>
                    <a:pt x="6144" y="8885"/>
                    <a:pt x="5829" y="9452"/>
                  </a:cubicBezTo>
                  <a:cubicBezTo>
                    <a:pt x="5514" y="8917"/>
                    <a:pt x="5010" y="8539"/>
                    <a:pt x="4411" y="8381"/>
                  </a:cubicBezTo>
                  <a:cubicBezTo>
                    <a:pt x="4663" y="8066"/>
                    <a:pt x="4821" y="7719"/>
                    <a:pt x="4821" y="7278"/>
                  </a:cubicBezTo>
                  <a:cubicBezTo>
                    <a:pt x="4821" y="6333"/>
                    <a:pt x="4064" y="5577"/>
                    <a:pt x="3119" y="5577"/>
                  </a:cubicBezTo>
                  <a:cubicBezTo>
                    <a:pt x="2174" y="5577"/>
                    <a:pt x="1418" y="6333"/>
                    <a:pt x="1418" y="7278"/>
                  </a:cubicBezTo>
                  <a:cubicBezTo>
                    <a:pt x="1418" y="7719"/>
                    <a:pt x="1576" y="8097"/>
                    <a:pt x="1828" y="8381"/>
                  </a:cubicBezTo>
                  <a:cubicBezTo>
                    <a:pt x="788" y="8665"/>
                    <a:pt x="32" y="9610"/>
                    <a:pt x="32" y="10712"/>
                  </a:cubicBezTo>
                  <a:lnTo>
                    <a:pt x="32" y="11374"/>
                  </a:lnTo>
                  <a:cubicBezTo>
                    <a:pt x="32" y="11563"/>
                    <a:pt x="189" y="11721"/>
                    <a:pt x="410" y="11721"/>
                  </a:cubicBezTo>
                  <a:lnTo>
                    <a:pt x="11374" y="11721"/>
                  </a:lnTo>
                  <a:cubicBezTo>
                    <a:pt x="11594" y="11721"/>
                    <a:pt x="11752" y="11563"/>
                    <a:pt x="11752" y="11374"/>
                  </a:cubicBezTo>
                  <a:lnTo>
                    <a:pt x="11752" y="10712"/>
                  </a:lnTo>
                  <a:cubicBezTo>
                    <a:pt x="11752" y="9610"/>
                    <a:pt x="10995" y="8665"/>
                    <a:pt x="9956" y="8381"/>
                  </a:cubicBezTo>
                  <a:cubicBezTo>
                    <a:pt x="10208" y="8066"/>
                    <a:pt x="10365" y="7719"/>
                    <a:pt x="10365" y="7278"/>
                  </a:cubicBezTo>
                  <a:cubicBezTo>
                    <a:pt x="10365" y="6459"/>
                    <a:pt x="9767" y="5735"/>
                    <a:pt x="8979" y="5577"/>
                  </a:cubicBezTo>
                  <a:lnTo>
                    <a:pt x="8979" y="4884"/>
                  </a:lnTo>
                  <a:lnTo>
                    <a:pt x="10649" y="4884"/>
                  </a:lnTo>
                  <a:lnTo>
                    <a:pt x="10649" y="4821"/>
                  </a:lnTo>
                  <a:cubicBezTo>
                    <a:pt x="11185" y="4821"/>
                    <a:pt x="11657" y="4348"/>
                    <a:pt x="11657" y="3813"/>
                  </a:cubicBezTo>
                  <a:lnTo>
                    <a:pt x="11657" y="2395"/>
                  </a:lnTo>
                  <a:cubicBezTo>
                    <a:pt x="11657" y="1828"/>
                    <a:pt x="11185" y="1355"/>
                    <a:pt x="10649" y="1355"/>
                  </a:cubicBezTo>
                  <a:lnTo>
                    <a:pt x="7530" y="1355"/>
                  </a:lnTo>
                  <a:lnTo>
                    <a:pt x="7530" y="1009"/>
                  </a:lnTo>
                  <a:cubicBezTo>
                    <a:pt x="7530" y="473"/>
                    <a:pt x="7057" y="1"/>
                    <a:pt x="6490" y="1"/>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 name="Google Shape;284;p42">
            <a:extLst>
              <a:ext uri="{FF2B5EF4-FFF2-40B4-BE49-F238E27FC236}">
                <a16:creationId xmlns:a16="http://schemas.microsoft.com/office/drawing/2014/main" id="{B3BED8D5-DBF2-3292-5D80-AFF59D272300}"/>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2/20</a:t>
            </a:r>
          </a:p>
        </p:txBody>
      </p:sp>
    </p:spTree>
    <p:extLst>
      <p:ext uri="{BB962C8B-B14F-4D97-AF65-F5344CB8AC3E}">
        <p14:creationId xmlns:p14="http://schemas.microsoft.com/office/powerpoint/2010/main" val="3337170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cxnSp>
        <p:nvCxnSpPr>
          <p:cNvPr id="27" name="Google Shape;334;p43">
            <a:extLst>
              <a:ext uri="{FF2B5EF4-FFF2-40B4-BE49-F238E27FC236}">
                <a16:creationId xmlns:a16="http://schemas.microsoft.com/office/drawing/2014/main" id="{EB3D52E6-8F72-9E02-A920-E39D133B092D}"/>
              </a:ext>
            </a:extLst>
          </p:cNvPr>
          <p:cNvCxnSpPr>
            <a:cxnSpLocks/>
          </p:cNvCxnSpPr>
          <p:nvPr/>
        </p:nvCxnSpPr>
        <p:spPr>
          <a:xfrm>
            <a:off x="2510606" y="2506953"/>
            <a:ext cx="1375169" cy="300"/>
          </a:xfrm>
          <a:prstGeom prst="straightConnector1">
            <a:avLst/>
          </a:prstGeom>
          <a:noFill/>
          <a:ln w="28575" cap="flat" cmpd="sng">
            <a:solidFill>
              <a:schemeClr val="accent3"/>
            </a:solidFill>
            <a:prstDash val="solid"/>
            <a:round/>
            <a:headEnd type="none" w="med" len="med"/>
            <a:tailEnd type="none" w="med" len="med"/>
          </a:ln>
        </p:spPr>
      </p:cxnSp>
      <p:sp>
        <p:nvSpPr>
          <p:cNvPr id="647" name="Google Shape;647;p53"/>
          <p:cNvSpPr/>
          <p:nvPr/>
        </p:nvSpPr>
        <p:spPr>
          <a:xfrm>
            <a:off x="1136966" y="1740502"/>
            <a:ext cx="1534628" cy="1534314"/>
          </a:xfrm>
          <a:custGeom>
            <a:avLst/>
            <a:gdLst/>
            <a:ahLst/>
            <a:cxnLst/>
            <a:rect l="l" t="t" r="r" b="b"/>
            <a:pathLst>
              <a:path w="53757" h="53746" extrusionOk="0">
                <a:moveTo>
                  <a:pt x="26885" y="1"/>
                </a:moveTo>
                <a:lnTo>
                  <a:pt x="0" y="26873"/>
                </a:lnTo>
                <a:lnTo>
                  <a:pt x="26885" y="53745"/>
                </a:lnTo>
                <a:lnTo>
                  <a:pt x="53757" y="26873"/>
                </a:lnTo>
                <a:lnTo>
                  <a:pt x="26885" y="1"/>
                </a:lnTo>
                <a:close/>
              </a:path>
            </a:pathLst>
          </a:custGeom>
          <a:solidFill>
            <a:schemeClr val="dk1"/>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lt1"/>
                </a:solidFill>
                <a:latin typeface="Fjalla One"/>
                <a:ea typeface="Fjalla One"/>
                <a:cs typeface="Fjalla One"/>
                <a:sym typeface="Fjalla One"/>
              </a:rPr>
              <a:t>Se préparer</a:t>
            </a:r>
            <a:endParaRPr sz="2000" b="1" dirty="0">
              <a:solidFill>
                <a:schemeClr val="lt1"/>
              </a:solidFill>
              <a:latin typeface="Fjalla One"/>
              <a:ea typeface="Fjalla One"/>
              <a:cs typeface="Fjalla One"/>
              <a:sym typeface="Fjalla One"/>
            </a:endParaRPr>
          </a:p>
        </p:txBody>
      </p:sp>
      <p:sp>
        <p:nvSpPr>
          <p:cNvPr id="648" name="Google Shape;648;p53"/>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 faire en cas de découverte de carcinose ?</a:t>
            </a:r>
            <a:endParaRPr dirty="0"/>
          </a:p>
        </p:txBody>
      </p:sp>
      <p:sp>
        <p:nvSpPr>
          <p:cNvPr id="649" name="Google Shape;649;p53"/>
          <p:cNvSpPr/>
          <p:nvPr/>
        </p:nvSpPr>
        <p:spPr>
          <a:xfrm>
            <a:off x="2591414" y="3050484"/>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53"/>
          <p:cNvSpPr txBox="1"/>
          <p:nvPr/>
        </p:nvSpPr>
        <p:spPr>
          <a:xfrm>
            <a:off x="1242547" y="3890277"/>
            <a:ext cx="1366202" cy="49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fr-FR" b="1" dirty="0">
                <a:solidFill>
                  <a:schemeClr val="dk1"/>
                </a:solidFill>
                <a:latin typeface="Open Sans"/>
                <a:ea typeface="Open Sans"/>
                <a:cs typeface="Open Sans"/>
                <a:sym typeface="Open Sans"/>
              </a:rPr>
              <a:t>Clinique, TDM, …</a:t>
            </a:r>
          </a:p>
        </p:txBody>
      </p:sp>
      <p:sp>
        <p:nvSpPr>
          <p:cNvPr id="655" name="Google Shape;655;p53"/>
          <p:cNvSpPr/>
          <p:nvPr/>
        </p:nvSpPr>
        <p:spPr>
          <a:xfrm>
            <a:off x="1141049" y="2981376"/>
            <a:ext cx="1526149" cy="825365"/>
          </a:xfrm>
          <a:custGeom>
            <a:avLst/>
            <a:gdLst/>
            <a:ahLst/>
            <a:cxnLst/>
            <a:rect l="l" t="t" r="r" b="b"/>
            <a:pathLst>
              <a:path w="53460" h="28912" extrusionOk="0">
                <a:moveTo>
                  <a:pt x="2663" y="0"/>
                </a:moveTo>
                <a:cubicBezTo>
                  <a:pt x="2042" y="0"/>
                  <a:pt x="1423" y="236"/>
                  <a:pt x="953" y="706"/>
                </a:cubicBezTo>
                <a:cubicBezTo>
                  <a:pt x="0" y="1658"/>
                  <a:pt x="0" y="3194"/>
                  <a:pt x="953" y="4135"/>
                </a:cubicBezTo>
                <a:lnTo>
                  <a:pt x="25015" y="28209"/>
                </a:lnTo>
                <a:cubicBezTo>
                  <a:pt x="25491" y="28674"/>
                  <a:pt x="26111" y="28912"/>
                  <a:pt x="26730" y="28912"/>
                </a:cubicBezTo>
                <a:cubicBezTo>
                  <a:pt x="27349" y="28912"/>
                  <a:pt x="27968" y="28674"/>
                  <a:pt x="28444" y="28209"/>
                </a:cubicBezTo>
                <a:lnTo>
                  <a:pt x="52519" y="4135"/>
                </a:lnTo>
                <a:cubicBezTo>
                  <a:pt x="53459" y="3194"/>
                  <a:pt x="53459" y="1658"/>
                  <a:pt x="52519" y="706"/>
                </a:cubicBezTo>
                <a:cubicBezTo>
                  <a:pt x="52042" y="236"/>
                  <a:pt x="51423" y="0"/>
                  <a:pt x="50804" y="0"/>
                </a:cubicBezTo>
                <a:cubicBezTo>
                  <a:pt x="50185" y="0"/>
                  <a:pt x="49566" y="236"/>
                  <a:pt x="49090" y="706"/>
                </a:cubicBezTo>
                <a:lnTo>
                  <a:pt x="26730" y="23066"/>
                </a:lnTo>
                <a:lnTo>
                  <a:pt x="4382" y="706"/>
                </a:lnTo>
                <a:cubicBezTo>
                  <a:pt x="3905" y="236"/>
                  <a:pt x="3283" y="0"/>
                  <a:pt x="266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53"/>
          <p:cNvSpPr/>
          <p:nvPr/>
        </p:nvSpPr>
        <p:spPr>
          <a:xfrm>
            <a:off x="1534291" y="1344776"/>
            <a:ext cx="739637" cy="730902"/>
          </a:xfrm>
          <a:custGeom>
            <a:avLst/>
            <a:gdLst/>
            <a:ahLst/>
            <a:cxnLst/>
            <a:rect l="l" t="t" r="r" b="b"/>
            <a:pathLst>
              <a:path w="25909" h="25603" extrusionOk="0">
                <a:moveTo>
                  <a:pt x="12961" y="1"/>
                </a:moveTo>
                <a:cubicBezTo>
                  <a:pt x="12559" y="1"/>
                  <a:pt x="12157" y="153"/>
                  <a:pt x="11847" y="456"/>
                </a:cubicBezTo>
                <a:lnTo>
                  <a:pt x="620" y="11696"/>
                </a:lnTo>
                <a:cubicBezTo>
                  <a:pt x="1" y="12303"/>
                  <a:pt x="1" y="13303"/>
                  <a:pt x="620" y="13910"/>
                </a:cubicBezTo>
                <a:lnTo>
                  <a:pt x="11847" y="25138"/>
                </a:lnTo>
                <a:cubicBezTo>
                  <a:pt x="12157" y="25448"/>
                  <a:pt x="12559" y="25602"/>
                  <a:pt x="12961" y="25602"/>
                </a:cubicBezTo>
                <a:cubicBezTo>
                  <a:pt x="13362" y="25602"/>
                  <a:pt x="13764" y="25448"/>
                  <a:pt x="14074" y="25138"/>
                </a:cubicBezTo>
                <a:lnTo>
                  <a:pt x="25301" y="13910"/>
                </a:lnTo>
                <a:cubicBezTo>
                  <a:pt x="25909" y="13303"/>
                  <a:pt x="25909" y="12303"/>
                  <a:pt x="25301" y="11696"/>
                </a:cubicBezTo>
                <a:lnTo>
                  <a:pt x="14074" y="456"/>
                </a:lnTo>
                <a:cubicBezTo>
                  <a:pt x="13764" y="153"/>
                  <a:pt x="13362" y="1"/>
                  <a:pt x="12961" y="1"/>
                </a:cubicBezTo>
                <a:close/>
              </a:path>
            </a:pathLst>
          </a:custGeom>
          <a:solidFill>
            <a:schemeClr val="l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53"/>
          <p:cNvSpPr/>
          <p:nvPr/>
        </p:nvSpPr>
        <p:spPr>
          <a:xfrm>
            <a:off x="1730578" y="1520177"/>
            <a:ext cx="351286" cy="349457"/>
          </a:xfrm>
          <a:custGeom>
            <a:avLst/>
            <a:gdLst/>
            <a:ahLst/>
            <a:cxnLst/>
            <a:rect l="l" t="t" r="r" b="b"/>
            <a:pathLst>
              <a:path w="11909" h="11847" extrusionOk="0">
                <a:moveTo>
                  <a:pt x="3560" y="2647"/>
                </a:moveTo>
                <a:lnTo>
                  <a:pt x="3560" y="3561"/>
                </a:lnTo>
                <a:lnTo>
                  <a:pt x="2615" y="3561"/>
                </a:lnTo>
                <a:lnTo>
                  <a:pt x="3560" y="2647"/>
                </a:lnTo>
                <a:close/>
                <a:moveTo>
                  <a:pt x="6616" y="4222"/>
                </a:moveTo>
                <a:cubicBezTo>
                  <a:pt x="7971" y="4285"/>
                  <a:pt x="9074" y="5325"/>
                  <a:pt x="9074" y="6680"/>
                </a:cubicBezTo>
                <a:cubicBezTo>
                  <a:pt x="9074" y="8003"/>
                  <a:pt x="7971" y="9106"/>
                  <a:pt x="6616" y="9106"/>
                </a:cubicBezTo>
                <a:cubicBezTo>
                  <a:pt x="5293" y="9106"/>
                  <a:pt x="4190" y="8003"/>
                  <a:pt x="4190" y="6680"/>
                </a:cubicBezTo>
                <a:cubicBezTo>
                  <a:pt x="4190" y="5325"/>
                  <a:pt x="5293" y="4222"/>
                  <a:pt x="6616" y="4222"/>
                </a:cubicBezTo>
                <a:close/>
                <a:moveTo>
                  <a:pt x="7687" y="757"/>
                </a:moveTo>
                <a:lnTo>
                  <a:pt x="7687" y="1513"/>
                </a:lnTo>
                <a:lnTo>
                  <a:pt x="3875" y="1513"/>
                </a:lnTo>
                <a:cubicBezTo>
                  <a:pt x="3781" y="1513"/>
                  <a:pt x="3655" y="1544"/>
                  <a:pt x="3623" y="1639"/>
                </a:cubicBezTo>
                <a:lnTo>
                  <a:pt x="1512" y="3718"/>
                </a:lnTo>
                <a:cubicBezTo>
                  <a:pt x="1418" y="3813"/>
                  <a:pt x="1386" y="3876"/>
                  <a:pt x="1386" y="3939"/>
                </a:cubicBezTo>
                <a:lnTo>
                  <a:pt x="1386" y="9862"/>
                </a:lnTo>
                <a:lnTo>
                  <a:pt x="662" y="9862"/>
                </a:lnTo>
                <a:lnTo>
                  <a:pt x="662" y="757"/>
                </a:lnTo>
                <a:close/>
                <a:moveTo>
                  <a:pt x="8380" y="2175"/>
                </a:moveTo>
                <a:lnTo>
                  <a:pt x="8380" y="4128"/>
                </a:lnTo>
                <a:cubicBezTo>
                  <a:pt x="7876" y="3813"/>
                  <a:pt x="7278" y="3592"/>
                  <a:pt x="6648" y="3592"/>
                </a:cubicBezTo>
                <a:cubicBezTo>
                  <a:pt x="4915" y="3592"/>
                  <a:pt x="3560" y="5010"/>
                  <a:pt x="3560" y="6711"/>
                </a:cubicBezTo>
                <a:cubicBezTo>
                  <a:pt x="3560" y="8444"/>
                  <a:pt x="4946" y="9830"/>
                  <a:pt x="6648" y="9830"/>
                </a:cubicBezTo>
                <a:cubicBezTo>
                  <a:pt x="7120" y="9830"/>
                  <a:pt x="7593" y="9704"/>
                  <a:pt x="8002" y="9515"/>
                </a:cubicBezTo>
                <a:lnTo>
                  <a:pt x="8380" y="9893"/>
                </a:lnTo>
                <a:lnTo>
                  <a:pt x="8380" y="10492"/>
                </a:lnTo>
                <a:lnTo>
                  <a:pt x="2079" y="10492"/>
                </a:lnTo>
                <a:lnTo>
                  <a:pt x="2079" y="4285"/>
                </a:lnTo>
                <a:lnTo>
                  <a:pt x="3875" y="4285"/>
                </a:lnTo>
                <a:cubicBezTo>
                  <a:pt x="4064" y="4285"/>
                  <a:pt x="4222" y="4128"/>
                  <a:pt x="4222" y="3907"/>
                </a:cubicBezTo>
                <a:lnTo>
                  <a:pt x="4222" y="2175"/>
                </a:lnTo>
                <a:close/>
                <a:moveTo>
                  <a:pt x="9074" y="8633"/>
                </a:moveTo>
                <a:lnTo>
                  <a:pt x="11027" y="10618"/>
                </a:lnTo>
                <a:cubicBezTo>
                  <a:pt x="11153" y="10744"/>
                  <a:pt x="11153" y="10964"/>
                  <a:pt x="11027" y="11090"/>
                </a:cubicBezTo>
                <a:cubicBezTo>
                  <a:pt x="10964" y="11153"/>
                  <a:pt x="10877" y="11185"/>
                  <a:pt x="10791" y="11185"/>
                </a:cubicBezTo>
                <a:cubicBezTo>
                  <a:pt x="10704" y="11185"/>
                  <a:pt x="10617" y="11153"/>
                  <a:pt x="10554" y="11090"/>
                </a:cubicBezTo>
                <a:lnTo>
                  <a:pt x="8601" y="9106"/>
                </a:lnTo>
                <a:cubicBezTo>
                  <a:pt x="8790" y="9011"/>
                  <a:pt x="8948" y="8791"/>
                  <a:pt x="9074" y="8633"/>
                </a:cubicBezTo>
                <a:close/>
                <a:moveTo>
                  <a:pt x="347" y="1"/>
                </a:moveTo>
                <a:cubicBezTo>
                  <a:pt x="158" y="1"/>
                  <a:pt x="0" y="190"/>
                  <a:pt x="0" y="379"/>
                </a:cubicBezTo>
                <a:lnTo>
                  <a:pt x="0" y="10145"/>
                </a:lnTo>
                <a:cubicBezTo>
                  <a:pt x="0" y="10334"/>
                  <a:pt x="158" y="10492"/>
                  <a:pt x="347" y="10492"/>
                </a:cubicBezTo>
                <a:lnTo>
                  <a:pt x="1386" y="10492"/>
                </a:lnTo>
                <a:lnTo>
                  <a:pt x="1386" y="10838"/>
                </a:lnTo>
                <a:cubicBezTo>
                  <a:pt x="1386" y="11059"/>
                  <a:pt x="1544" y="11216"/>
                  <a:pt x="1733" y="11216"/>
                </a:cubicBezTo>
                <a:lnTo>
                  <a:pt x="8695" y="11216"/>
                </a:lnTo>
                <a:cubicBezTo>
                  <a:pt x="8916" y="11216"/>
                  <a:pt x="9074" y="11059"/>
                  <a:pt x="9074" y="10838"/>
                </a:cubicBezTo>
                <a:lnTo>
                  <a:pt x="9074" y="10586"/>
                </a:lnTo>
                <a:lnTo>
                  <a:pt x="10050" y="11563"/>
                </a:lnTo>
                <a:cubicBezTo>
                  <a:pt x="10239" y="11752"/>
                  <a:pt x="10507" y="11847"/>
                  <a:pt x="10775" y="11847"/>
                </a:cubicBezTo>
                <a:cubicBezTo>
                  <a:pt x="11043" y="11847"/>
                  <a:pt x="11310" y="11752"/>
                  <a:pt x="11499" y="11563"/>
                </a:cubicBezTo>
                <a:cubicBezTo>
                  <a:pt x="11909" y="11153"/>
                  <a:pt x="11909" y="10492"/>
                  <a:pt x="11499" y="10114"/>
                </a:cubicBezTo>
                <a:lnTo>
                  <a:pt x="9420" y="8003"/>
                </a:lnTo>
                <a:cubicBezTo>
                  <a:pt x="9609" y="7625"/>
                  <a:pt x="9735" y="7152"/>
                  <a:pt x="9735" y="6680"/>
                </a:cubicBezTo>
                <a:cubicBezTo>
                  <a:pt x="9735" y="5924"/>
                  <a:pt x="9452" y="5262"/>
                  <a:pt x="9011" y="4695"/>
                </a:cubicBezTo>
                <a:lnTo>
                  <a:pt x="9011" y="1828"/>
                </a:lnTo>
                <a:cubicBezTo>
                  <a:pt x="9011" y="1639"/>
                  <a:pt x="8853" y="1481"/>
                  <a:pt x="8664" y="1481"/>
                </a:cubicBezTo>
                <a:lnTo>
                  <a:pt x="8317" y="1481"/>
                </a:lnTo>
                <a:lnTo>
                  <a:pt x="8317" y="379"/>
                </a:lnTo>
                <a:cubicBezTo>
                  <a:pt x="8317" y="190"/>
                  <a:pt x="8160" y="1"/>
                  <a:pt x="79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 name="Google Shape;316;p43">
            <a:extLst>
              <a:ext uri="{FF2B5EF4-FFF2-40B4-BE49-F238E27FC236}">
                <a16:creationId xmlns:a16="http://schemas.microsoft.com/office/drawing/2014/main" id="{473DF503-2F73-B4B9-B498-4B32A08792ED}"/>
              </a:ext>
            </a:extLst>
          </p:cNvPr>
          <p:cNvCxnSpPr/>
          <p:nvPr/>
        </p:nvCxnSpPr>
        <p:spPr>
          <a:xfrm rot="10800000">
            <a:off x="3824763" y="1618169"/>
            <a:ext cx="585600" cy="300"/>
          </a:xfrm>
          <a:prstGeom prst="straightConnector1">
            <a:avLst/>
          </a:prstGeom>
          <a:noFill/>
          <a:ln w="28575" cap="flat" cmpd="sng">
            <a:solidFill>
              <a:schemeClr val="accent3"/>
            </a:solidFill>
            <a:prstDash val="solid"/>
            <a:round/>
            <a:headEnd type="none" w="med" len="med"/>
            <a:tailEnd type="oval" w="med" len="med"/>
          </a:ln>
        </p:spPr>
      </p:cxnSp>
      <p:cxnSp>
        <p:nvCxnSpPr>
          <p:cNvPr id="14" name="Google Shape;317;p43">
            <a:extLst>
              <a:ext uri="{FF2B5EF4-FFF2-40B4-BE49-F238E27FC236}">
                <a16:creationId xmlns:a16="http://schemas.microsoft.com/office/drawing/2014/main" id="{2C308987-261B-8CCA-356C-0384AA86CAB3}"/>
              </a:ext>
            </a:extLst>
          </p:cNvPr>
          <p:cNvCxnSpPr/>
          <p:nvPr/>
        </p:nvCxnSpPr>
        <p:spPr>
          <a:xfrm rot="10800000" flipH="1">
            <a:off x="3837350" y="4197128"/>
            <a:ext cx="577800" cy="6000"/>
          </a:xfrm>
          <a:prstGeom prst="straightConnector1">
            <a:avLst/>
          </a:prstGeom>
          <a:noFill/>
          <a:ln w="28575" cap="flat" cmpd="sng">
            <a:solidFill>
              <a:schemeClr val="accent3"/>
            </a:solidFill>
            <a:prstDash val="solid"/>
            <a:round/>
            <a:headEnd type="oval" w="med" len="med"/>
            <a:tailEnd type="none" w="med" len="med"/>
          </a:ln>
        </p:spPr>
      </p:cxnSp>
      <p:grpSp>
        <p:nvGrpSpPr>
          <p:cNvPr id="3" name="Groupe 2">
            <a:extLst>
              <a:ext uri="{FF2B5EF4-FFF2-40B4-BE49-F238E27FC236}">
                <a16:creationId xmlns:a16="http://schemas.microsoft.com/office/drawing/2014/main" id="{DDFCA9AB-8D79-1229-B844-9A82928783D6}"/>
              </a:ext>
            </a:extLst>
          </p:cNvPr>
          <p:cNvGrpSpPr/>
          <p:nvPr/>
        </p:nvGrpSpPr>
        <p:grpSpPr>
          <a:xfrm>
            <a:off x="4410350" y="2468890"/>
            <a:ext cx="3288618" cy="966916"/>
            <a:chOff x="4410350" y="2468890"/>
            <a:chExt cx="3288618" cy="966916"/>
          </a:xfrm>
        </p:grpSpPr>
        <p:sp>
          <p:nvSpPr>
            <p:cNvPr id="15" name="Google Shape;322;p43">
              <a:extLst>
                <a:ext uri="{FF2B5EF4-FFF2-40B4-BE49-F238E27FC236}">
                  <a16:creationId xmlns:a16="http://schemas.microsoft.com/office/drawing/2014/main" id="{AF93CBAD-FD45-7EB0-C02D-74765B221889}"/>
                </a:ext>
              </a:extLst>
            </p:cNvPr>
            <p:cNvSpPr txBox="1">
              <a:spLocks/>
            </p:cNvSpPr>
            <p:nvPr/>
          </p:nvSpPr>
          <p:spPr>
            <a:xfrm flipH="1">
              <a:off x="5368485" y="2468890"/>
              <a:ext cx="1888800"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TDM-TAP injectée</a:t>
              </a:r>
            </a:p>
          </p:txBody>
        </p:sp>
        <p:sp>
          <p:nvSpPr>
            <p:cNvPr id="16" name="Google Shape;323;p43">
              <a:extLst>
                <a:ext uri="{FF2B5EF4-FFF2-40B4-BE49-F238E27FC236}">
                  <a16:creationId xmlns:a16="http://schemas.microsoft.com/office/drawing/2014/main" id="{E5B1193D-C502-6C1F-7B68-8513CFDE359F}"/>
                </a:ext>
              </a:extLst>
            </p:cNvPr>
            <p:cNvSpPr txBox="1">
              <a:spLocks/>
            </p:cNvSpPr>
            <p:nvPr/>
          </p:nvSpPr>
          <p:spPr>
            <a:xfrm flipH="1">
              <a:off x="5373329" y="2755406"/>
              <a:ext cx="2325639"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Performance correctes</a:t>
              </a:r>
              <a:br>
                <a:rPr lang="en" sz="1400" dirty="0"/>
              </a:br>
              <a:r>
                <a:rPr lang="en" sz="1400" dirty="0"/>
                <a:t>Examen clé</a:t>
              </a:r>
            </a:p>
          </p:txBody>
        </p:sp>
        <p:sp>
          <p:nvSpPr>
            <p:cNvPr id="19" name="Google Shape;326;p43">
              <a:extLst>
                <a:ext uri="{FF2B5EF4-FFF2-40B4-BE49-F238E27FC236}">
                  <a16:creationId xmlns:a16="http://schemas.microsoft.com/office/drawing/2014/main" id="{12C25D36-ED77-3D27-6BC2-DC64C6642F7E}"/>
                </a:ext>
              </a:extLst>
            </p:cNvPr>
            <p:cNvSpPr/>
            <p:nvPr/>
          </p:nvSpPr>
          <p:spPr>
            <a:xfrm flipH="1">
              <a:off x="4410350" y="2544834"/>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27;p43">
              <a:extLst>
                <a:ext uri="{FF2B5EF4-FFF2-40B4-BE49-F238E27FC236}">
                  <a16:creationId xmlns:a16="http://schemas.microsoft.com/office/drawing/2014/main" id="{31CED0C2-5CD2-5AAF-0303-8DAAB39E06D5}"/>
                </a:ext>
              </a:extLst>
            </p:cNvPr>
            <p:cNvSpPr txBox="1"/>
            <p:nvPr/>
          </p:nvSpPr>
          <p:spPr>
            <a:xfrm flipH="1">
              <a:off x="4509950" y="2639784"/>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02</a:t>
              </a:r>
              <a:endParaRPr sz="2200" b="1">
                <a:solidFill>
                  <a:srgbClr val="FFFFFF"/>
                </a:solidFill>
                <a:latin typeface="Fjalla One"/>
                <a:ea typeface="Fjalla One"/>
                <a:cs typeface="Fjalla One"/>
                <a:sym typeface="Fjalla One"/>
              </a:endParaRPr>
            </a:p>
          </p:txBody>
        </p:sp>
      </p:grpSp>
      <p:grpSp>
        <p:nvGrpSpPr>
          <p:cNvPr id="2" name="Groupe 1">
            <a:extLst>
              <a:ext uri="{FF2B5EF4-FFF2-40B4-BE49-F238E27FC236}">
                <a16:creationId xmlns:a16="http://schemas.microsoft.com/office/drawing/2014/main" id="{889295D6-6DF3-A8FC-D76D-E1DF9B4AE30A}"/>
              </a:ext>
            </a:extLst>
          </p:cNvPr>
          <p:cNvGrpSpPr/>
          <p:nvPr/>
        </p:nvGrpSpPr>
        <p:grpSpPr>
          <a:xfrm>
            <a:off x="4410350" y="1136688"/>
            <a:ext cx="3013047" cy="968119"/>
            <a:chOff x="4410350" y="1136688"/>
            <a:chExt cx="3013047" cy="968119"/>
          </a:xfrm>
        </p:grpSpPr>
        <p:sp>
          <p:nvSpPr>
            <p:cNvPr id="17" name="Google Shape;324;p43">
              <a:extLst>
                <a:ext uri="{FF2B5EF4-FFF2-40B4-BE49-F238E27FC236}">
                  <a16:creationId xmlns:a16="http://schemas.microsoft.com/office/drawing/2014/main" id="{62720C73-2BA1-7CCC-6787-FF9FD6D515EF}"/>
                </a:ext>
              </a:extLst>
            </p:cNvPr>
            <p:cNvSpPr txBox="1">
              <a:spLocks/>
            </p:cNvSpPr>
            <p:nvPr/>
          </p:nvSpPr>
          <p:spPr>
            <a:xfrm flipH="1">
              <a:off x="5368555" y="1424407"/>
              <a:ext cx="2054842"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Sd occlusif, ascite, douleurs abdo, AEG…</a:t>
              </a:r>
            </a:p>
          </p:txBody>
        </p:sp>
        <p:sp>
          <p:nvSpPr>
            <p:cNvPr id="18" name="Google Shape;325;p43">
              <a:extLst>
                <a:ext uri="{FF2B5EF4-FFF2-40B4-BE49-F238E27FC236}">
                  <a16:creationId xmlns:a16="http://schemas.microsoft.com/office/drawing/2014/main" id="{738F4762-EFBB-1E57-917E-CCDBAA041824}"/>
                </a:ext>
              </a:extLst>
            </p:cNvPr>
            <p:cNvSpPr txBox="1">
              <a:spLocks/>
            </p:cNvSpPr>
            <p:nvPr/>
          </p:nvSpPr>
          <p:spPr>
            <a:xfrm flipH="1">
              <a:off x="5368485" y="1136688"/>
              <a:ext cx="1888800"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Clinique pauvre</a:t>
              </a:r>
            </a:p>
          </p:txBody>
        </p:sp>
        <p:sp>
          <p:nvSpPr>
            <p:cNvPr id="21" name="Google Shape;328;p43">
              <a:extLst>
                <a:ext uri="{FF2B5EF4-FFF2-40B4-BE49-F238E27FC236}">
                  <a16:creationId xmlns:a16="http://schemas.microsoft.com/office/drawing/2014/main" id="{AB5132C2-2C1A-83EE-3ADC-BD1F850BD56F}"/>
                </a:ext>
              </a:extLst>
            </p:cNvPr>
            <p:cNvSpPr/>
            <p:nvPr/>
          </p:nvSpPr>
          <p:spPr>
            <a:xfrm>
              <a:off x="4410350" y="1257731"/>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29;p43">
              <a:extLst>
                <a:ext uri="{FF2B5EF4-FFF2-40B4-BE49-F238E27FC236}">
                  <a16:creationId xmlns:a16="http://schemas.microsoft.com/office/drawing/2014/main" id="{605A7253-F4C0-0193-8644-7D497C747AC3}"/>
                </a:ext>
              </a:extLst>
            </p:cNvPr>
            <p:cNvSpPr txBox="1"/>
            <p:nvPr/>
          </p:nvSpPr>
          <p:spPr>
            <a:xfrm>
              <a:off x="4509950" y="1352681"/>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dirty="0">
                  <a:solidFill>
                    <a:srgbClr val="FFFFFF"/>
                  </a:solidFill>
                  <a:latin typeface="Fjalla One"/>
                  <a:ea typeface="Fjalla One"/>
                  <a:cs typeface="Fjalla One"/>
                  <a:sym typeface="Fjalla One"/>
                </a:rPr>
                <a:t>01</a:t>
              </a:r>
              <a:endParaRPr sz="2200" b="1" dirty="0">
                <a:solidFill>
                  <a:srgbClr val="FFFFFF"/>
                </a:solidFill>
                <a:latin typeface="Fjalla One"/>
                <a:ea typeface="Fjalla One"/>
                <a:cs typeface="Fjalla One"/>
                <a:sym typeface="Fjalla One"/>
              </a:endParaRPr>
            </a:p>
          </p:txBody>
        </p:sp>
      </p:grpSp>
      <p:grpSp>
        <p:nvGrpSpPr>
          <p:cNvPr id="4" name="Groupe 3">
            <a:extLst>
              <a:ext uri="{FF2B5EF4-FFF2-40B4-BE49-F238E27FC236}">
                <a16:creationId xmlns:a16="http://schemas.microsoft.com/office/drawing/2014/main" id="{A77C00F8-03C8-6C0B-7F84-19D49B4D1726}"/>
              </a:ext>
            </a:extLst>
          </p:cNvPr>
          <p:cNvGrpSpPr/>
          <p:nvPr/>
        </p:nvGrpSpPr>
        <p:grpSpPr>
          <a:xfrm>
            <a:off x="4410350" y="3764994"/>
            <a:ext cx="3334574" cy="966897"/>
            <a:chOff x="4410350" y="3764994"/>
            <a:chExt cx="3334574" cy="966897"/>
          </a:xfrm>
        </p:grpSpPr>
        <p:sp>
          <p:nvSpPr>
            <p:cNvPr id="23" name="Google Shape;330;p43">
              <a:extLst>
                <a:ext uri="{FF2B5EF4-FFF2-40B4-BE49-F238E27FC236}">
                  <a16:creationId xmlns:a16="http://schemas.microsoft.com/office/drawing/2014/main" id="{2D55D12D-58FA-2D33-BA33-600B996242CB}"/>
                </a:ext>
              </a:extLst>
            </p:cNvPr>
            <p:cNvSpPr/>
            <p:nvPr/>
          </p:nvSpPr>
          <p:spPr>
            <a:xfrm flipH="1">
              <a:off x="4410350" y="3833368"/>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31;p43">
              <a:extLst>
                <a:ext uri="{FF2B5EF4-FFF2-40B4-BE49-F238E27FC236}">
                  <a16:creationId xmlns:a16="http://schemas.microsoft.com/office/drawing/2014/main" id="{9C2DD972-90C0-DF05-4D64-F0BFD1450487}"/>
                </a:ext>
              </a:extLst>
            </p:cNvPr>
            <p:cNvSpPr txBox="1"/>
            <p:nvPr/>
          </p:nvSpPr>
          <p:spPr>
            <a:xfrm flipH="1">
              <a:off x="4509950" y="3928318"/>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03</a:t>
              </a:r>
              <a:endParaRPr sz="2200" b="1">
                <a:solidFill>
                  <a:srgbClr val="FFFFFF"/>
                </a:solidFill>
                <a:latin typeface="Fjalla One"/>
                <a:ea typeface="Fjalla One"/>
                <a:cs typeface="Fjalla One"/>
                <a:sym typeface="Fjalla One"/>
              </a:endParaRPr>
            </a:p>
          </p:txBody>
        </p:sp>
        <p:sp>
          <p:nvSpPr>
            <p:cNvPr id="25" name="Google Shape;332;p43">
              <a:extLst>
                <a:ext uri="{FF2B5EF4-FFF2-40B4-BE49-F238E27FC236}">
                  <a16:creationId xmlns:a16="http://schemas.microsoft.com/office/drawing/2014/main" id="{C05D5C85-1E4E-1A4F-3E9B-A3CCF051B894}"/>
                </a:ext>
              </a:extLst>
            </p:cNvPr>
            <p:cNvSpPr txBox="1">
              <a:spLocks/>
            </p:cNvSpPr>
            <p:nvPr/>
          </p:nvSpPr>
          <p:spPr>
            <a:xfrm flipH="1">
              <a:off x="5368423" y="3764994"/>
              <a:ext cx="1888800"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Autres examens</a:t>
              </a:r>
            </a:p>
          </p:txBody>
        </p:sp>
        <p:sp>
          <p:nvSpPr>
            <p:cNvPr id="26" name="Google Shape;333;p43">
              <a:extLst>
                <a:ext uri="{FF2B5EF4-FFF2-40B4-BE49-F238E27FC236}">
                  <a16:creationId xmlns:a16="http://schemas.microsoft.com/office/drawing/2014/main" id="{0693AF61-20A8-A953-32D0-C713A3E8569A}"/>
                </a:ext>
              </a:extLst>
            </p:cNvPr>
            <p:cNvSpPr txBox="1">
              <a:spLocks/>
            </p:cNvSpPr>
            <p:nvPr/>
          </p:nvSpPr>
          <p:spPr>
            <a:xfrm flipH="1">
              <a:off x="5368485" y="4051491"/>
              <a:ext cx="2376439"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IRM abdominale, TEP-TDM au 18FDG</a:t>
              </a:r>
            </a:p>
          </p:txBody>
        </p:sp>
      </p:grpSp>
      <p:cxnSp>
        <p:nvCxnSpPr>
          <p:cNvPr id="28" name="Google Shape;335;p43">
            <a:extLst>
              <a:ext uri="{FF2B5EF4-FFF2-40B4-BE49-F238E27FC236}">
                <a16:creationId xmlns:a16="http://schemas.microsoft.com/office/drawing/2014/main" id="{8CF1D1BB-14D7-D0F2-C598-71BA807F7FEC}"/>
              </a:ext>
            </a:extLst>
          </p:cNvPr>
          <p:cNvCxnSpPr/>
          <p:nvPr/>
        </p:nvCxnSpPr>
        <p:spPr>
          <a:xfrm>
            <a:off x="3885775" y="1617944"/>
            <a:ext cx="15300" cy="2583900"/>
          </a:xfrm>
          <a:prstGeom prst="straightConnector1">
            <a:avLst/>
          </a:prstGeom>
          <a:noFill/>
          <a:ln w="28575" cap="flat" cmpd="sng">
            <a:solidFill>
              <a:schemeClr val="accent3"/>
            </a:solidFill>
            <a:prstDash val="solid"/>
            <a:round/>
            <a:headEnd type="none" w="med" len="med"/>
            <a:tailEnd type="none" w="med" len="med"/>
          </a:ln>
        </p:spPr>
      </p:cxnSp>
      <p:cxnSp>
        <p:nvCxnSpPr>
          <p:cNvPr id="29" name="Google Shape;336;p43">
            <a:extLst>
              <a:ext uri="{FF2B5EF4-FFF2-40B4-BE49-F238E27FC236}">
                <a16:creationId xmlns:a16="http://schemas.microsoft.com/office/drawing/2014/main" id="{B8DACB69-B702-1151-DC19-21C30A19798D}"/>
              </a:ext>
            </a:extLst>
          </p:cNvPr>
          <p:cNvCxnSpPr/>
          <p:nvPr/>
        </p:nvCxnSpPr>
        <p:spPr>
          <a:xfrm rot="10800000">
            <a:off x="3824763" y="2906144"/>
            <a:ext cx="585600" cy="300"/>
          </a:xfrm>
          <a:prstGeom prst="straightConnector1">
            <a:avLst/>
          </a:prstGeom>
          <a:noFill/>
          <a:ln w="28575" cap="flat" cmpd="sng">
            <a:solidFill>
              <a:schemeClr val="accent3"/>
            </a:solidFill>
            <a:prstDash val="solid"/>
            <a:round/>
            <a:headEnd type="none" w="med" len="med"/>
            <a:tailEnd type="oval" w="med" len="med"/>
          </a:ln>
        </p:spPr>
      </p:cxnSp>
      <p:sp>
        <p:nvSpPr>
          <p:cNvPr id="5" name="Google Shape;284;p42">
            <a:extLst>
              <a:ext uri="{FF2B5EF4-FFF2-40B4-BE49-F238E27FC236}">
                <a16:creationId xmlns:a16="http://schemas.microsoft.com/office/drawing/2014/main" id="{2C1059CD-9E84-CCA1-0193-6761B4D3ECCB}"/>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3/20</a:t>
            </a:r>
          </a:p>
        </p:txBody>
      </p:sp>
    </p:spTree>
    <p:extLst>
      <p:ext uri="{BB962C8B-B14F-4D97-AF65-F5344CB8AC3E}">
        <p14:creationId xmlns:p14="http://schemas.microsoft.com/office/powerpoint/2010/main" val="610581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La TDM-TAP</a:t>
            </a:r>
            <a:endParaRPr dirty="0"/>
          </a:p>
        </p:txBody>
      </p:sp>
      <p:sp>
        <p:nvSpPr>
          <p:cNvPr id="26" name="Google Shape;325;p43">
            <a:extLst>
              <a:ext uri="{FF2B5EF4-FFF2-40B4-BE49-F238E27FC236}">
                <a16:creationId xmlns:a16="http://schemas.microsoft.com/office/drawing/2014/main" id="{E7382E24-6BE7-2E3A-BEB8-4E215614A694}"/>
              </a:ext>
            </a:extLst>
          </p:cNvPr>
          <p:cNvSpPr txBox="1">
            <a:spLocks/>
          </p:cNvSpPr>
          <p:nvPr/>
        </p:nvSpPr>
        <p:spPr>
          <a:xfrm flipH="1">
            <a:off x="449240" y="1020309"/>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Examen de référence</a:t>
            </a:r>
          </a:p>
        </p:txBody>
      </p:sp>
      <p:sp>
        <p:nvSpPr>
          <p:cNvPr id="27" name="Google Shape;323;p43">
            <a:extLst>
              <a:ext uri="{FF2B5EF4-FFF2-40B4-BE49-F238E27FC236}">
                <a16:creationId xmlns:a16="http://schemas.microsoft.com/office/drawing/2014/main" id="{EA352AFC-4042-34D5-DB7C-FF99DE1BA358}"/>
              </a:ext>
            </a:extLst>
          </p:cNvPr>
          <p:cNvSpPr txBox="1">
            <a:spLocks/>
          </p:cNvSpPr>
          <p:nvPr/>
        </p:nvSpPr>
        <p:spPr>
          <a:xfrm flipH="1">
            <a:off x="719999" y="1390809"/>
            <a:ext cx="257565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Scan non injecté puis temps artériel et portal</a:t>
            </a:r>
          </a:p>
          <a:p>
            <a:pPr marL="0" indent="0">
              <a:spcAft>
                <a:spcPts val="1600"/>
              </a:spcAft>
              <a:buFont typeface="Open Sans"/>
              <a:buNone/>
            </a:pPr>
            <a:r>
              <a:rPr lang="en" sz="1400" dirty="0"/>
              <a:t>Nodule hypodense, arrondi</a:t>
            </a:r>
          </a:p>
        </p:txBody>
      </p:sp>
      <p:sp>
        <p:nvSpPr>
          <p:cNvPr id="28" name="Google Shape;325;p43">
            <a:extLst>
              <a:ext uri="{FF2B5EF4-FFF2-40B4-BE49-F238E27FC236}">
                <a16:creationId xmlns:a16="http://schemas.microsoft.com/office/drawing/2014/main" id="{87C862B1-0013-10C0-073A-76143FDF0BC6}"/>
              </a:ext>
            </a:extLst>
          </p:cNvPr>
          <p:cNvSpPr txBox="1">
            <a:spLocks/>
          </p:cNvSpPr>
          <p:nvPr/>
        </p:nvSpPr>
        <p:spPr>
          <a:xfrm flipH="1">
            <a:off x="449240" y="2701792"/>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Zones de prédilection</a:t>
            </a:r>
          </a:p>
        </p:txBody>
      </p:sp>
      <p:sp>
        <p:nvSpPr>
          <p:cNvPr id="29" name="Google Shape;323;p43">
            <a:extLst>
              <a:ext uri="{FF2B5EF4-FFF2-40B4-BE49-F238E27FC236}">
                <a16:creationId xmlns:a16="http://schemas.microsoft.com/office/drawing/2014/main" id="{139D1328-752E-99D1-3C90-DEB3508595CF}"/>
              </a:ext>
            </a:extLst>
          </p:cNvPr>
          <p:cNvSpPr txBox="1">
            <a:spLocks/>
          </p:cNvSpPr>
          <p:nvPr/>
        </p:nvSpPr>
        <p:spPr>
          <a:xfrm flipH="1">
            <a:off x="719999" y="3072292"/>
            <a:ext cx="257565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Gouttières pariéto-colique</a:t>
            </a:r>
          </a:p>
          <a:p>
            <a:pPr marL="0" indent="0">
              <a:spcAft>
                <a:spcPts val="1600"/>
              </a:spcAft>
              <a:buFont typeface="Open Sans"/>
              <a:buNone/>
            </a:pPr>
            <a:r>
              <a:rPr lang="en" sz="1400" dirty="0"/>
              <a:t>Cul-de-sac de Douglas</a:t>
            </a:r>
          </a:p>
          <a:p>
            <a:pPr marL="0" indent="0">
              <a:spcAft>
                <a:spcPts val="1600"/>
              </a:spcAft>
              <a:buFont typeface="Open Sans"/>
              <a:buNone/>
            </a:pPr>
            <a:r>
              <a:rPr lang="en" sz="1400" dirty="0"/>
              <a:t>Sous phrénique</a:t>
            </a:r>
          </a:p>
          <a:p>
            <a:pPr marL="0" indent="0">
              <a:spcAft>
                <a:spcPts val="1600"/>
              </a:spcAft>
              <a:buFont typeface="Open Sans"/>
              <a:buNone/>
            </a:pPr>
            <a:r>
              <a:rPr lang="en" sz="1400" dirty="0"/>
              <a:t>En antérieur</a:t>
            </a:r>
          </a:p>
        </p:txBody>
      </p:sp>
      <p:sp>
        <p:nvSpPr>
          <p:cNvPr id="30" name="Google Shape;11134;p82">
            <a:extLst>
              <a:ext uri="{FF2B5EF4-FFF2-40B4-BE49-F238E27FC236}">
                <a16:creationId xmlns:a16="http://schemas.microsoft.com/office/drawing/2014/main" id="{411C4178-6529-28AF-0F93-189143D3B6B4}"/>
              </a:ext>
            </a:extLst>
          </p:cNvPr>
          <p:cNvSpPr/>
          <p:nvPr/>
        </p:nvSpPr>
        <p:spPr>
          <a:xfrm>
            <a:off x="589354" y="3208150"/>
            <a:ext cx="130645" cy="136228"/>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11134;p82">
            <a:extLst>
              <a:ext uri="{FF2B5EF4-FFF2-40B4-BE49-F238E27FC236}">
                <a16:creationId xmlns:a16="http://schemas.microsoft.com/office/drawing/2014/main" id="{3035A24D-5686-0A87-EF41-A8BD1DEFA26B}"/>
              </a:ext>
            </a:extLst>
          </p:cNvPr>
          <p:cNvSpPr/>
          <p:nvPr/>
        </p:nvSpPr>
        <p:spPr>
          <a:xfrm>
            <a:off x="589354" y="3616464"/>
            <a:ext cx="130645" cy="136228"/>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11134;p82">
            <a:extLst>
              <a:ext uri="{FF2B5EF4-FFF2-40B4-BE49-F238E27FC236}">
                <a16:creationId xmlns:a16="http://schemas.microsoft.com/office/drawing/2014/main" id="{4CE77C8F-0CC2-F3F8-598E-CAF533104343}"/>
              </a:ext>
            </a:extLst>
          </p:cNvPr>
          <p:cNvSpPr/>
          <p:nvPr/>
        </p:nvSpPr>
        <p:spPr>
          <a:xfrm>
            <a:off x="589354" y="4024778"/>
            <a:ext cx="130645" cy="136228"/>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11134;p82">
            <a:extLst>
              <a:ext uri="{FF2B5EF4-FFF2-40B4-BE49-F238E27FC236}">
                <a16:creationId xmlns:a16="http://schemas.microsoft.com/office/drawing/2014/main" id="{E2008525-D166-616B-C790-DFA42FD95300}"/>
              </a:ext>
            </a:extLst>
          </p:cNvPr>
          <p:cNvSpPr/>
          <p:nvPr/>
        </p:nvSpPr>
        <p:spPr>
          <a:xfrm>
            <a:off x="589353" y="4461647"/>
            <a:ext cx="130645" cy="136228"/>
          </a:xfrm>
          <a:custGeom>
            <a:avLst/>
            <a:gdLst/>
            <a:ahLst/>
            <a:cxnLst/>
            <a:rect l="l" t="t" r="r" b="b"/>
            <a:pathLst>
              <a:path w="11784" h="11713" extrusionOk="0">
                <a:moveTo>
                  <a:pt x="5136" y="4128"/>
                </a:moveTo>
                <a:cubicBezTo>
                  <a:pt x="5671" y="4128"/>
                  <a:pt x="6112" y="4569"/>
                  <a:pt x="6144" y="5136"/>
                </a:cubicBezTo>
                <a:lnTo>
                  <a:pt x="5230" y="4853"/>
                </a:lnTo>
                <a:cubicBezTo>
                  <a:pt x="5198" y="4839"/>
                  <a:pt x="5165" y="4832"/>
                  <a:pt x="5131" y="4832"/>
                </a:cubicBezTo>
                <a:cubicBezTo>
                  <a:pt x="4934" y="4832"/>
                  <a:pt x="4735" y="5052"/>
                  <a:pt x="4789" y="5294"/>
                </a:cubicBezTo>
                <a:lnTo>
                  <a:pt x="5073" y="6239"/>
                </a:lnTo>
                <a:cubicBezTo>
                  <a:pt x="4537" y="6176"/>
                  <a:pt x="4096" y="5703"/>
                  <a:pt x="4096" y="5168"/>
                </a:cubicBezTo>
                <a:cubicBezTo>
                  <a:pt x="4096" y="4601"/>
                  <a:pt x="4569" y="4128"/>
                  <a:pt x="5136" y="4128"/>
                </a:cubicBezTo>
                <a:close/>
                <a:moveTo>
                  <a:pt x="5199" y="2364"/>
                </a:moveTo>
                <a:cubicBezTo>
                  <a:pt x="6680" y="2364"/>
                  <a:pt x="7940" y="3592"/>
                  <a:pt x="7940" y="5136"/>
                </a:cubicBezTo>
                <a:cubicBezTo>
                  <a:pt x="7940" y="5294"/>
                  <a:pt x="7940" y="5388"/>
                  <a:pt x="7908" y="5546"/>
                </a:cubicBezTo>
                <a:lnTo>
                  <a:pt x="6932" y="5294"/>
                </a:lnTo>
                <a:lnTo>
                  <a:pt x="6932" y="5136"/>
                </a:lnTo>
                <a:cubicBezTo>
                  <a:pt x="6806" y="4223"/>
                  <a:pt x="6049" y="3466"/>
                  <a:pt x="5104" y="3466"/>
                </a:cubicBezTo>
                <a:cubicBezTo>
                  <a:pt x="4159" y="3466"/>
                  <a:pt x="3435" y="4223"/>
                  <a:pt x="3435" y="5168"/>
                </a:cubicBezTo>
                <a:cubicBezTo>
                  <a:pt x="3435" y="5609"/>
                  <a:pt x="3624" y="6081"/>
                  <a:pt x="3939" y="6396"/>
                </a:cubicBezTo>
                <a:cubicBezTo>
                  <a:pt x="4254" y="6743"/>
                  <a:pt x="4695" y="6900"/>
                  <a:pt x="5167" y="6900"/>
                </a:cubicBezTo>
                <a:lnTo>
                  <a:pt x="5325" y="6900"/>
                </a:lnTo>
                <a:lnTo>
                  <a:pt x="5577" y="7877"/>
                </a:lnTo>
                <a:cubicBezTo>
                  <a:pt x="5482" y="7909"/>
                  <a:pt x="5325" y="7909"/>
                  <a:pt x="5199" y="7909"/>
                </a:cubicBezTo>
                <a:cubicBezTo>
                  <a:pt x="3687" y="7909"/>
                  <a:pt x="2426" y="6648"/>
                  <a:pt x="2426" y="5136"/>
                </a:cubicBezTo>
                <a:cubicBezTo>
                  <a:pt x="2426" y="3624"/>
                  <a:pt x="3655" y="2364"/>
                  <a:pt x="5199" y="2364"/>
                </a:cubicBezTo>
                <a:close/>
                <a:moveTo>
                  <a:pt x="5167" y="726"/>
                </a:moveTo>
                <a:cubicBezTo>
                  <a:pt x="7940" y="726"/>
                  <a:pt x="10051" y="3277"/>
                  <a:pt x="9515" y="6018"/>
                </a:cubicBezTo>
                <a:lnTo>
                  <a:pt x="8507" y="5766"/>
                </a:lnTo>
                <a:cubicBezTo>
                  <a:pt x="8538" y="5546"/>
                  <a:pt x="8538" y="5357"/>
                  <a:pt x="8538" y="5136"/>
                </a:cubicBezTo>
                <a:cubicBezTo>
                  <a:pt x="8538" y="3246"/>
                  <a:pt x="7026" y="1702"/>
                  <a:pt x="5104" y="1702"/>
                </a:cubicBezTo>
                <a:cubicBezTo>
                  <a:pt x="3214" y="1702"/>
                  <a:pt x="1702" y="3246"/>
                  <a:pt x="1702" y="5136"/>
                </a:cubicBezTo>
                <a:cubicBezTo>
                  <a:pt x="1702" y="7027"/>
                  <a:pt x="3214" y="8602"/>
                  <a:pt x="5104" y="8602"/>
                </a:cubicBezTo>
                <a:cubicBezTo>
                  <a:pt x="5325" y="8602"/>
                  <a:pt x="5514" y="8602"/>
                  <a:pt x="5703" y="8539"/>
                </a:cubicBezTo>
                <a:lnTo>
                  <a:pt x="5986" y="9578"/>
                </a:lnTo>
                <a:cubicBezTo>
                  <a:pt x="5695" y="9636"/>
                  <a:pt x="5405" y="9664"/>
                  <a:pt x="5119" y="9664"/>
                </a:cubicBezTo>
                <a:cubicBezTo>
                  <a:pt x="2751" y="9664"/>
                  <a:pt x="694" y="7758"/>
                  <a:pt x="694" y="5199"/>
                </a:cubicBezTo>
                <a:cubicBezTo>
                  <a:pt x="694" y="2679"/>
                  <a:pt x="2773" y="726"/>
                  <a:pt x="5167" y="726"/>
                </a:cubicBezTo>
                <a:close/>
                <a:moveTo>
                  <a:pt x="5671" y="5672"/>
                </a:moveTo>
                <a:lnTo>
                  <a:pt x="5671" y="5672"/>
                </a:lnTo>
                <a:cubicBezTo>
                  <a:pt x="10240" y="6964"/>
                  <a:pt x="9578" y="6774"/>
                  <a:pt x="9704" y="6806"/>
                </a:cubicBezTo>
                <a:lnTo>
                  <a:pt x="8853" y="7373"/>
                </a:lnTo>
                <a:cubicBezTo>
                  <a:pt x="8664" y="7499"/>
                  <a:pt x="8664" y="7751"/>
                  <a:pt x="8822" y="7877"/>
                </a:cubicBezTo>
                <a:lnTo>
                  <a:pt x="10964" y="9956"/>
                </a:lnTo>
                <a:cubicBezTo>
                  <a:pt x="11027" y="10114"/>
                  <a:pt x="11027" y="10335"/>
                  <a:pt x="10901" y="10492"/>
                </a:cubicBezTo>
                <a:lnTo>
                  <a:pt x="10429" y="10965"/>
                </a:lnTo>
                <a:cubicBezTo>
                  <a:pt x="10366" y="11012"/>
                  <a:pt x="10279" y="11035"/>
                  <a:pt x="10192" y="11035"/>
                </a:cubicBezTo>
                <a:cubicBezTo>
                  <a:pt x="10106" y="11035"/>
                  <a:pt x="10019" y="11012"/>
                  <a:pt x="9956" y="10965"/>
                </a:cubicBezTo>
                <a:lnTo>
                  <a:pt x="7845" y="8854"/>
                </a:lnTo>
                <a:cubicBezTo>
                  <a:pt x="7777" y="8786"/>
                  <a:pt x="7691" y="8753"/>
                  <a:pt x="7606" y="8753"/>
                </a:cubicBezTo>
                <a:cubicBezTo>
                  <a:pt x="7493" y="8753"/>
                  <a:pt x="7381" y="8809"/>
                  <a:pt x="7310" y="8917"/>
                </a:cubicBezTo>
                <a:cubicBezTo>
                  <a:pt x="7247" y="8980"/>
                  <a:pt x="6806" y="9641"/>
                  <a:pt x="6774" y="9736"/>
                </a:cubicBezTo>
                <a:cubicBezTo>
                  <a:pt x="6680" y="9484"/>
                  <a:pt x="5703" y="5861"/>
                  <a:pt x="5671" y="5672"/>
                </a:cubicBezTo>
                <a:close/>
                <a:moveTo>
                  <a:pt x="5104" y="1"/>
                </a:moveTo>
                <a:cubicBezTo>
                  <a:pt x="2363" y="1"/>
                  <a:pt x="0" y="2238"/>
                  <a:pt x="0" y="5168"/>
                </a:cubicBezTo>
                <a:cubicBezTo>
                  <a:pt x="0" y="8066"/>
                  <a:pt x="2332" y="10303"/>
                  <a:pt x="5104" y="10303"/>
                </a:cubicBezTo>
                <a:cubicBezTo>
                  <a:pt x="5482" y="10303"/>
                  <a:pt x="5797" y="10272"/>
                  <a:pt x="6144" y="10208"/>
                </a:cubicBezTo>
                <a:lnTo>
                  <a:pt x="6270" y="10587"/>
                </a:lnTo>
                <a:cubicBezTo>
                  <a:pt x="6307" y="10755"/>
                  <a:pt x="6444" y="10845"/>
                  <a:pt x="6596" y="10845"/>
                </a:cubicBezTo>
                <a:cubicBezTo>
                  <a:pt x="6700" y="10845"/>
                  <a:pt x="6810" y="10802"/>
                  <a:pt x="6900" y="10713"/>
                </a:cubicBezTo>
                <a:lnTo>
                  <a:pt x="7625" y="9610"/>
                </a:lnTo>
                <a:lnTo>
                  <a:pt x="9483" y="11406"/>
                </a:lnTo>
                <a:cubicBezTo>
                  <a:pt x="9688" y="11610"/>
                  <a:pt x="9956" y="11713"/>
                  <a:pt x="10220" y="11713"/>
                </a:cubicBezTo>
                <a:cubicBezTo>
                  <a:pt x="10484" y="11713"/>
                  <a:pt x="10744" y="11610"/>
                  <a:pt x="10933" y="11406"/>
                </a:cubicBezTo>
                <a:lnTo>
                  <a:pt x="11405" y="10933"/>
                </a:lnTo>
                <a:cubicBezTo>
                  <a:pt x="11783" y="10555"/>
                  <a:pt x="11783" y="9893"/>
                  <a:pt x="11374" y="9484"/>
                </a:cubicBezTo>
                <a:lnTo>
                  <a:pt x="9515" y="7720"/>
                </a:lnTo>
                <a:lnTo>
                  <a:pt x="10618" y="6964"/>
                </a:lnTo>
                <a:cubicBezTo>
                  <a:pt x="10870" y="6806"/>
                  <a:pt x="10838" y="6428"/>
                  <a:pt x="10555" y="6333"/>
                </a:cubicBezTo>
                <a:lnTo>
                  <a:pt x="10145" y="6239"/>
                </a:lnTo>
                <a:cubicBezTo>
                  <a:pt x="10303" y="5483"/>
                  <a:pt x="10271" y="4695"/>
                  <a:pt x="10082" y="3908"/>
                </a:cubicBezTo>
                <a:cubicBezTo>
                  <a:pt x="9483" y="1576"/>
                  <a:pt x="7436" y="1"/>
                  <a:pt x="5104" y="1"/>
                </a:cubicBezTo>
                <a:close/>
              </a:path>
            </a:pathLst>
          </a:custGeom>
          <a:solidFill>
            <a:schemeClr val="tx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 name="Image 7">
            <a:extLst>
              <a:ext uri="{FF2B5EF4-FFF2-40B4-BE49-F238E27FC236}">
                <a16:creationId xmlns:a16="http://schemas.microsoft.com/office/drawing/2014/main" id="{9728B4F7-B251-8FAB-A53F-9477C12BE37B}"/>
              </a:ext>
            </a:extLst>
          </p:cNvPr>
          <p:cNvPicPr>
            <a:picLocks noChangeAspect="1"/>
          </p:cNvPicPr>
          <p:nvPr/>
        </p:nvPicPr>
        <p:blipFill>
          <a:blip r:embed="rId5"/>
          <a:stretch>
            <a:fillRect/>
          </a:stretch>
        </p:blipFill>
        <p:spPr>
          <a:xfrm>
            <a:off x="8196278" y="123953"/>
            <a:ext cx="715633" cy="893155"/>
          </a:xfrm>
          <a:prstGeom prst="rect">
            <a:avLst/>
          </a:prstGeom>
        </p:spPr>
      </p:pic>
      <p:pic>
        <p:nvPicPr>
          <p:cNvPr id="5" name="TDM de CP annoté ralentie">
            <a:hlinkClick r:id="" action="ppaction://media"/>
            <a:extLst>
              <a:ext uri="{FF2B5EF4-FFF2-40B4-BE49-F238E27FC236}">
                <a16:creationId xmlns:a16="http://schemas.microsoft.com/office/drawing/2014/main" id="{427B374D-0E2C-5153-26F5-C8F36361FD8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3655573" y="1545922"/>
            <a:ext cx="4768427" cy="2682240"/>
          </a:xfrm>
          <a:prstGeom prst="rect">
            <a:avLst/>
          </a:prstGeom>
        </p:spPr>
      </p:pic>
      <p:sp>
        <p:nvSpPr>
          <p:cNvPr id="6" name="Google Shape;284;p42">
            <a:extLst>
              <a:ext uri="{FF2B5EF4-FFF2-40B4-BE49-F238E27FC236}">
                <a16:creationId xmlns:a16="http://schemas.microsoft.com/office/drawing/2014/main" id="{FCE0C018-C181-D293-02BF-7D2C143E02B4}"/>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4/20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500"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9">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9">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9">
                                            <p:txEl>
                                              <p:pRg st="3" end="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9" repeatCount="indefinite" fill="hold" display="0">
                  <p:stCondLst>
                    <p:cond delay="indefinite"/>
                  </p:stCondLst>
                </p:cTn>
                <p:tgtEl>
                  <p:spTgt spid="5"/>
                </p:tgtEl>
              </p:cMediaNode>
            </p:video>
            <p:seq concurrent="1" nextAc="seek">
              <p:cTn id="40" restart="whenNotActive" fill="hold" evtFilter="cancelBubble" nodeType="interactiveSeq">
                <p:stCondLst>
                  <p:cond evt="onClick" delay="0">
                    <p:tgtEl>
                      <p:spTgt spid="5"/>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clickEffect">
                                  <p:stCondLst>
                                    <p:cond delay="0"/>
                                  </p:stCondLst>
                                  <p:childTnLst>
                                    <p:cmd type="call" cmd="togglePause">
                                      <p:cBhvr>
                                        <p:cTn id="44" dur="1" fill="hold"/>
                                        <p:tgtEl>
                                          <p:spTgt spid="5"/>
                                        </p:tgtEl>
                                      </p:cBhvr>
                                    </p:cmd>
                                  </p:childTnLst>
                                </p:cTn>
                              </p:par>
                            </p:childTnLst>
                          </p:cTn>
                        </p:par>
                      </p:childTnLst>
                    </p:cTn>
                  </p:par>
                </p:childTnLst>
              </p:cTn>
              <p:nextCondLst>
                <p:cond evt="onClick" delay="0">
                  <p:tgtEl>
                    <p:spTgt spid="5"/>
                  </p:tgtEl>
                </p:cond>
              </p:nextCondLst>
            </p:seq>
          </p:childTnLst>
        </p:cTn>
      </p:par>
    </p:tnLst>
    <p:bldLst>
      <p:bldP spid="27" grpId="0"/>
      <p:bldP spid="28" grpId="0"/>
      <p:bldP spid="30" grpId="0" animBg="1"/>
      <p:bldP spid="31" grpId="0" animBg="1"/>
      <p:bldP spid="32"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Autres examens morpho-métaboliques</a:t>
            </a:r>
            <a:endParaRPr dirty="0"/>
          </a:p>
        </p:txBody>
      </p:sp>
      <p:sp>
        <p:nvSpPr>
          <p:cNvPr id="26" name="Google Shape;325;p43">
            <a:extLst>
              <a:ext uri="{FF2B5EF4-FFF2-40B4-BE49-F238E27FC236}">
                <a16:creationId xmlns:a16="http://schemas.microsoft.com/office/drawing/2014/main" id="{E7382E24-6BE7-2E3A-BEB8-4E215614A694}"/>
              </a:ext>
            </a:extLst>
          </p:cNvPr>
          <p:cNvSpPr txBox="1">
            <a:spLocks/>
          </p:cNvSpPr>
          <p:nvPr/>
        </p:nvSpPr>
        <p:spPr>
          <a:xfrm flipH="1">
            <a:off x="449240" y="1185246"/>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IRM abdominale</a:t>
            </a:r>
          </a:p>
        </p:txBody>
      </p:sp>
      <p:sp>
        <p:nvSpPr>
          <p:cNvPr id="27" name="Google Shape;323;p43">
            <a:extLst>
              <a:ext uri="{FF2B5EF4-FFF2-40B4-BE49-F238E27FC236}">
                <a16:creationId xmlns:a16="http://schemas.microsoft.com/office/drawing/2014/main" id="{EA352AFC-4042-34D5-DB7C-FF99DE1BA358}"/>
              </a:ext>
            </a:extLst>
          </p:cNvPr>
          <p:cNvSpPr txBox="1">
            <a:spLocks/>
          </p:cNvSpPr>
          <p:nvPr/>
        </p:nvSpPr>
        <p:spPr>
          <a:xfrm flipH="1">
            <a:off x="719999" y="1555746"/>
            <a:ext cx="299278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Non validée en routine</a:t>
            </a:r>
          </a:p>
          <a:p>
            <a:pPr marL="0" indent="0">
              <a:spcAft>
                <a:spcPts val="1600"/>
              </a:spcAft>
              <a:buFont typeface="Open Sans"/>
              <a:buNone/>
            </a:pPr>
            <a:r>
              <a:rPr lang="en" sz="1400" dirty="0"/>
              <a:t>Interprétation difficile</a:t>
            </a:r>
          </a:p>
        </p:txBody>
      </p:sp>
      <p:sp>
        <p:nvSpPr>
          <p:cNvPr id="28" name="Google Shape;325;p43">
            <a:extLst>
              <a:ext uri="{FF2B5EF4-FFF2-40B4-BE49-F238E27FC236}">
                <a16:creationId xmlns:a16="http://schemas.microsoft.com/office/drawing/2014/main" id="{87C862B1-0013-10C0-073A-76143FDF0BC6}"/>
              </a:ext>
            </a:extLst>
          </p:cNvPr>
          <p:cNvSpPr txBox="1">
            <a:spLocks/>
          </p:cNvSpPr>
          <p:nvPr/>
        </p:nvSpPr>
        <p:spPr>
          <a:xfrm flipH="1">
            <a:off x="449240" y="2728296"/>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TEP-TDM au 18FDG</a:t>
            </a:r>
          </a:p>
        </p:txBody>
      </p:sp>
      <p:sp>
        <p:nvSpPr>
          <p:cNvPr id="29" name="Google Shape;323;p43">
            <a:extLst>
              <a:ext uri="{FF2B5EF4-FFF2-40B4-BE49-F238E27FC236}">
                <a16:creationId xmlns:a16="http://schemas.microsoft.com/office/drawing/2014/main" id="{139D1328-752E-99D1-3C90-DEB3508595CF}"/>
              </a:ext>
            </a:extLst>
          </p:cNvPr>
          <p:cNvSpPr txBox="1">
            <a:spLocks/>
          </p:cNvSpPr>
          <p:nvPr/>
        </p:nvSpPr>
        <p:spPr>
          <a:xfrm flipH="1">
            <a:off x="719999" y="3098796"/>
            <a:ext cx="257565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Sensibilité identique au scan</a:t>
            </a:r>
          </a:p>
          <a:p>
            <a:pPr marL="0" indent="0">
              <a:spcAft>
                <a:spcPts val="1600"/>
              </a:spcAft>
              <a:buFont typeface="Open Sans"/>
              <a:buNone/>
            </a:pPr>
            <a:r>
              <a:rPr lang="en" sz="1400" dirty="0"/>
              <a:t>Caractérisation de nodules suspects</a:t>
            </a:r>
          </a:p>
          <a:p>
            <a:pPr marL="0" indent="0">
              <a:spcAft>
                <a:spcPts val="1600"/>
              </a:spcAft>
              <a:buFont typeface="Open Sans"/>
              <a:buNone/>
            </a:pPr>
            <a:r>
              <a:rPr lang="en" sz="1400" dirty="0"/>
              <a:t>Nodules mésentériques, nodules du grêle</a:t>
            </a:r>
          </a:p>
        </p:txBody>
      </p:sp>
      <p:pic>
        <p:nvPicPr>
          <p:cNvPr id="5" name="Image 4">
            <a:extLst>
              <a:ext uri="{FF2B5EF4-FFF2-40B4-BE49-F238E27FC236}">
                <a16:creationId xmlns:a16="http://schemas.microsoft.com/office/drawing/2014/main" id="{2F29C8E3-368E-F2BC-28CA-DC7DDCA432B2}"/>
              </a:ext>
            </a:extLst>
          </p:cNvPr>
          <p:cNvPicPr>
            <a:picLocks noChangeAspect="1"/>
          </p:cNvPicPr>
          <p:nvPr/>
        </p:nvPicPr>
        <p:blipFill>
          <a:blip r:embed="rId3"/>
          <a:stretch>
            <a:fillRect/>
          </a:stretch>
        </p:blipFill>
        <p:spPr>
          <a:xfrm>
            <a:off x="8196278" y="123953"/>
            <a:ext cx="715633" cy="893155"/>
          </a:xfrm>
          <a:prstGeom prst="rect">
            <a:avLst/>
          </a:prstGeom>
        </p:spPr>
      </p:pic>
      <p:grpSp>
        <p:nvGrpSpPr>
          <p:cNvPr id="6" name="Groupe 5">
            <a:extLst>
              <a:ext uri="{FF2B5EF4-FFF2-40B4-BE49-F238E27FC236}">
                <a16:creationId xmlns:a16="http://schemas.microsoft.com/office/drawing/2014/main" id="{51861FA7-B41B-1DCA-6A41-4D96F9266FEE}"/>
              </a:ext>
            </a:extLst>
          </p:cNvPr>
          <p:cNvGrpSpPr/>
          <p:nvPr/>
        </p:nvGrpSpPr>
        <p:grpSpPr>
          <a:xfrm>
            <a:off x="3712779" y="1340653"/>
            <a:ext cx="4570556" cy="3184714"/>
            <a:chOff x="3712779" y="1340653"/>
            <a:chExt cx="4570556" cy="3184714"/>
          </a:xfrm>
        </p:grpSpPr>
        <p:pic>
          <p:nvPicPr>
            <p:cNvPr id="7" name="Image 6" descr="Une image contenant sombre, lumière, allumé, fermer&#10;&#10;Description générée automatiquement">
              <a:extLst>
                <a:ext uri="{FF2B5EF4-FFF2-40B4-BE49-F238E27FC236}">
                  <a16:creationId xmlns:a16="http://schemas.microsoft.com/office/drawing/2014/main" id="{8661B782-F205-8EB8-E331-1BE6075A13E1}"/>
                </a:ext>
              </a:extLst>
            </p:cNvPr>
            <p:cNvPicPr>
              <a:picLocks noChangeAspect="1"/>
            </p:cNvPicPr>
            <p:nvPr/>
          </p:nvPicPr>
          <p:blipFill>
            <a:blip r:embed="rId4"/>
            <a:stretch>
              <a:fillRect/>
            </a:stretch>
          </p:blipFill>
          <p:spPr>
            <a:xfrm>
              <a:off x="6106075" y="1340653"/>
              <a:ext cx="2177260" cy="1346384"/>
            </a:xfrm>
            <a:prstGeom prst="rect">
              <a:avLst/>
            </a:prstGeom>
            <a:ln w="28575">
              <a:noFill/>
            </a:ln>
          </p:spPr>
        </p:pic>
        <p:pic>
          <p:nvPicPr>
            <p:cNvPr id="9" name="Image 8" descr="Une image contenant lumière, sombre, allumé, vert&#10;&#10;Description générée automatiquement">
              <a:extLst>
                <a:ext uri="{FF2B5EF4-FFF2-40B4-BE49-F238E27FC236}">
                  <a16:creationId xmlns:a16="http://schemas.microsoft.com/office/drawing/2014/main" id="{78E5B5C6-988E-502F-F7F3-B823031576D0}"/>
                </a:ext>
              </a:extLst>
            </p:cNvPr>
            <p:cNvPicPr>
              <a:picLocks noChangeAspect="1"/>
            </p:cNvPicPr>
            <p:nvPr/>
          </p:nvPicPr>
          <p:blipFill>
            <a:blip r:embed="rId5"/>
            <a:stretch>
              <a:fillRect/>
            </a:stretch>
          </p:blipFill>
          <p:spPr>
            <a:xfrm>
              <a:off x="3712779" y="2053258"/>
              <a:ext cx="2168424" cy="1385738"/>
            </a:xfrm>
            <a:prstGeom prst="rect">
              <a:avLst/>
            </a:prstGeom>
            <a:ln w="28575">
              <a:noFill/>
            </a:ln>
          </p:spPr>
        </p:pic>
        <p:pic>
          <p:nvPicPr>
            <p:cNvPr id="11" name="Image 10" descr="Une image contenant étoile, sombre, objet d’extérieur&#10;&#10;Description générée automatiquement">
              <a:extLst>
                <a:ext uri="{FF2B5EF4-FFF2-40B4-BE49-F238E27FC236}">
                  <a16:creationId xmlns:a16="http://schemas.microsoft.com/office/drawing/2014/main" id="{9E37B1B5-F72B-87BE-0B15-3CE364273E28}"/>
                </a:ext>
              </a:extLst>
            </p:cNvPr>
            <p:cNvPicPr>
              <a:picLocks noChangeAspect="1"/>
            </p:cNvPicPr>
            <p:nvPr/>
          </p:nvPicPr>
          <p:blipFill>
            <a:blip r:embed="rId6"/>
            <a:stretch>
              <a:fillRect/>
            </a:stretch>
          </p:blipFill>
          <p:spPr>
            <a:xfrm>
              <a:off x="6110010" y="2895930"/>
              <a:ext cx="2173325" cy="1629437"/>
            </a:xfrm>
            <a:prstGeom prst="rect">
              <a:avLst/>
            </a:prstGeom>
            <a:ln w="28575">
              <a:noFill/>
            </a:ln>
          </p:spPr>
        </p:pic>
      </p:grpSp>
      <p:sp>
        <p:nvSpPr>
          <p:cNvPr id="8" name="Google Shape;284;p42">
            <a:extLst>
              <a:ext uri="{FF2B5EF4-FFF2-40B4-BE49-F238E27FC236}">
                <a16:creationId xmlns:a16="http://schemas.microsoft.com/office/drawing/2014/main" id="{BB23FB42-F4F6-DA54-66F3-A32DEC140F43}"/>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5/20</a:t>
            </a:r>
          </a:p>
        </p:txBody>
      </p:sp>
    </p:spTree>
    <p:extLst>
      <p:ext uri="{BB962C8B-B14F-4D97-AF65-F5344CB8AC3E}">
        <p14:creationId xmlns:p14="http://schemas.microsoft.com/office/powerpoint/2010/main" val="1861435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cxnSp>
        <p:nvCxnSpPr>
          <p:cNvPr id="21" name="Google Shape;334;p43">
            <a:extLst>
              <a:ext uri="{FF2B5EF4-FFF2-40B4-BE49-F238E27FC236}">
                <a16:creationId xmlns:a16="http://schemas.microsoft.com/office/drawing/2014/main" id="{C63D93CC-DD67-BFAB-E15B-06C5DC0937BB}"/>
              </a:ext>
            </a:extLst>
          </p:cNvPr>
          <p:cNvCxnSpPr>
            <a:cxnSpLocks/>
          </p:cNvCxnSpPr>
          <p:nvPr/>
        </p:nvCxnSpPr>
        <p:spPr>
          <a:xfrm>
            <a:off x="2792606" y="3314280"/>
            <a:ext cx="1375169" cy="300"/>
          </a:xfrm>
          <a:prstGeom prst="straightConnector1">
            <a:avLst/>
          </a:prstGeom>
          <a:noFill/>
          <a:ln w="28575" cap="flat" cmpd="sng">
            <a:solidFill>
              <a:schemeClr val="accent3"/>
            </a:solidFill>
            <a:prstDash val="solid"/>
            <a:round/>
            <a:headEnd type="none" w="med" len="med"/>
            <a:tailEnd type="none" w="med" len="med"/>
          </a:ln>
        </p:spPr>
      </p:cxnSp>
      <p:sp>
        <p:nvSpPr>
          <p:cNvPr id="648" name="Google Shape;648;p53"/>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 faire en cas de découverte de carcinose ?</a:t>
            </a:r>
            <a:endParaRPr dirty="0"/>
          </a:p>
        </p:txBody>
      </p:sp>
      <p:sp>
        <p:nvSpPr>
          <p:cNvPr id="13" name="Google Shape;649;p53">
            <a:extLst>
              <a:ext uri="{FF2B5EF4-FFF2-40B4-BE49-F238E27FC236}">
                <a16:creationId xmlns:a16="http://schemas.microsoft.com/office/drawing/2014/main" id="{F6E00A98-899A-D608-BBB7-F08FEE1A5B0D}"/>
              </a:ext>
            </a:extLst>
          </p:cNvPr>
          <p:cNvSpPr/>
          <p:nvPr/>
        </p:nvSpPr>
        <p:spPr>
          <a:xfrm>
            <a:off x="1479527" y="2764550"/>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653;p53">
            <a:extLst>
              <a:ext uri="{FF2B5EF4-FFF2-40B4-BE49-F238E27FC236}">
                <a16:creationId xmlns:a16="http://schemas.microsoft.com/office/drawing/2014/main" id="{6DA186D8-AA08-F385-5D07-2427F0F5ABDE}"/>
              </a:ext>
            </a:extLst>
          </p:cNvPr>
          <p:cNvSpPr txBox="1"/>
          <p:nvPr/>
        </p:nvSpPr>
        <p:spPr>
          <a:xfrm>
            <a:off x="1567615" y="1398712"/>
            <a:ext cx="1198200" cy="4905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b="1" dirty="0">
                <a:solidFill>
                  <a:schemeClr val="dk1"/>
                </a:solidFill>
                <a:latin typeface="Open Sans"/>
                <a:ea typeface="Open Sans"/>
                <a:cs typeface="Open Sans"/>
                <a:sym typeface="Open Sans"/>
              </a:rPr>
              <a:t>PCI, bilan lésionnel</a:t>
            </a:r>
            <a:endParaRPr b="1" dirty="0">
              <a:solidFill>
                <a:schemeClr val="dk1"/>
              </a:solidFill>
              <a:latin typeface="Open Sans"/>
              <a:ea typeface="Open Sans"/>
              <a:cs typeface="Open Sans"/>
              <a:sym typeface="Open Sans"/>
            </a:endParaRPr>
          </a:p>
        </p:txBody>
      </p:sp>
      <p:sp>
        <p:nvSpPr>
          <p:cNvPr id="15" name="Google Shape;658;p53">
            <a:extLst>
              <a:ext uri="{FF2B5EF4-FFF2-40B4-BE49-F238E27FC236}">
                <a16:creationId xmlns:a16="http://schemas.microsoft.com/office/drawing/2014/main" id="{7E11FFE9-9F2F-916D-27DA-15308BDDF738}"/>
              </a:ext>
            </a:extLst>
          </p:cNvPr>
          <p:cNvSpPr/>
          <p:nvPr/>
        </p:nvSpPr>
        <p:spPr>
          <a:xfrm>
            <a:off x="1403667" y="2008275"/>
            <a:ext cx="1526149" cy="825622"/>
          </a:xfrm>
          <a:custGeom>
            <a:avLst/>
            <a:gdLst/>
            <a:ahLst/>
            <a:cxnLst/>
            <a:rect l="l" t="t" r="r" b="b"/>
            <a:pathLst>
              <a:path w="53460" h="28921" extrusionOk="0">
                <a:moveTo>
                  <a:pt x="26731" y="0"/>
                </a:moveTo>
                <a:cubicBezTo>
                  <a:pt x="26088" y="0"/>
                  <a:pt x="25468" y="262"/>
                  <a:pt x="25016" y="714"/>
                </a:cubicBezTo>
                <a:lnTo>
                  <a:pt x="942" y="24777"/>
                </a:lnTo>
                <a:cubicBezTo>
                  <a:pt x="1" y="25729"/>
                  <a:pt x="1" y="27265"/>
                  <a:pt x="942" y="28206"/>
                </a:cubicBezTo>
                <a:cubicBezTo>
                  <a:pt x="1418" y="28676"/>
                  <a:pt x="2037" y="28911"/>
                  <a:pt x="2656" y="28911"/>
                </a:cubicBezTo>
                <a:cubicBezTo>
                  <a:pt x="3275" y="28911"/>
                  <a:pt x="3894" y="28676"/>
                  <a:pt x="4371" y="28206"/>
                </a:cubicBezTo>
                <a:lnTo>
                  <a:pt x="26731" y="5846"/>
                </a:lnTo>
                <a:lnTo>
                  <a:pt x="49090" y="28206"/>
                </a:lnTo>
                <a:cubicBezTo>
                  <a:pt x="49555" y="28682"/>
                  <a:pt x="50174" y="28920"/>
                  <a:pt x="50793" y="28920"/>
                </a:cubicBezTo>
                <a:cubicBezTo>
                  <a:pt x="51412" y="28920"/>
                  <a:pt x="52043" y="28682"/>
                  <a:pt x="52508" y="28206"/>
                </a:cubicBezTo>
                <a:cubicBezTo>
                  <a:pt x="53460" y="27265"/>
                  <a:pt x="53460" y="25729"/>
                  <a:pt x="52508" y="24777"/>
                </a:cubicBezTo>
                <a:lnTo>
                  <a:pt x="28445" y="714"/>
                </a:lnTo>
                <a:cubicBezTo>
                  <a:pt x="27981" y="262"/>
                  <a:pt x="27373" y="0"/>
                  <a:pt x="2673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662;p53">
            <a:extLst>
              <a:ext uri="{FF2B5EF4-FFF2-40B4-BE49-F238E27FC236}">
                <a16:creationId xmlns:a16="http://schemas.microsoft.com/office/drawing/2014/main" id="{132DC0CA-8BCF-331E-7F85-FF0C7C6EA226}"/>
              </a:ext>
            </a:extLst>
          </p:cNvPr>
          <p:cNvSpPr/>
          <p:nvPr/>
        </p:nvSpPr>
        <p:spPr>
          <a:xfrm>
            <a:off x="1399613" y="2539515"/>
            <a:ext cx="1534285" cy="1534314"/>
          </a:xfrm>
          <a:custGeom>
            <a:avLst/>
            <a:gdLst/>
            <a:ahLst/>
            <a:cxnLst/>
            <a:rect l="l" t="t" r="r" b="b"/>
            <a:pathLst>
              <a:path w="53745" h="53746" extrusionOk="0">
                <a:moveTo>
                  <a:pt x="26873" y="0"/>
                </a:moveTo>
                <a:lnTo>
                  <a:pt x="0" y="26873"/>
                </a:lnTo>
                <a:lnTo>
                  <a:pt x="26873" y="53745"/>
                </a:lnTo>
                <a:lnTo>
                  <a:pt x="53745" y="26873"/>
                </a:lnTo>
                <a:lnTo>
                  <a:pt x="26873" y="0"/>
                </a:lnTo>
                <a:close/>
              </a:path>
            </a:pathLst>
          </a:custGeom>
          <a:solidFill>
            <a:schemeClr val="dk1"/>
          </a:solidFill>
          <a:ln w="38100"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2000" b="1" dirty="0">
                <a:solidFill>
                  <a:schemeClr val="lt1"/>
                </a:solidFill>
                <a:latin typeface="Fjalla One"/>
                <a:ea typeface="Fjalla One"/>
                <a:cs typeface="Fjalla One"/>
                <a:sym typeface="Fjalla One"/>
              </a:rPr>
              <a:t>Décrire</a:t>
            </a:r>
            <a:endParaRPr sz="2000" b="1" dirty="0">
              <a:solidFill>
                <a:schemeClr val="lt1"/>
              </a:solidFill>
              <a:latin typeface="Fjalla One"/>
              <a:ea typeface="Fjalla One"/>
              <a:cs typeface="Fjalla One"/>
              <a:sym typeface="Fjalla One"/>
            </a:endParaRPr>
          </a:p>
        </p:txBody>
      </p:sp>
      <p:sp>
        <p:nvSpPr>
          <p:cNvPr id="17" name="Google Shape;673;p53">
            <a:extLst>
              <a:ext uri="{FF2B5EF4-FFF2-40B4-BE49-F238E27FC236}">
                <a16:creationId xmlns:a16="http://schemas.microsoft.com/office/drawing/2014/main" id="{FE448899-6D8C-93DC-79F2-03FB7EF51705}"/>
              </a:ext>
            </a:extLst>
          </p:cNvPr>
          <p:cNvSpPr/>
          <p:nvPr/>
        </p:nvSpPr>
        <p:spPr>
          <a:xfrm>
            <a:off x="1796937" y="3718184"/>
            <a:ext cx="739637" cy="730873"/>
          </a:xfrm>
          <a:custGeom>
            <a:avLst/>
            <a:gdLst/>
            <a:ahLst/>
            <a:cxnLst/>
            <a:rect l="l" t="t" r="r" b="b"/>
            <a:pathLst>
              <a:path w="25909" h="25602" extrusionOk="0">
                <a:moveTo>
                  <a:pt x="12949" y="0"/>
                </a:moveTo>
                <a:cubicBezTo>
                  <a:pt x="12547" y="0"/>
                  <a:pt x="12145" y="152"/>
                  <a:pt x="11835" y="456"/>
                </a:cubicBezTo>
                <a:lnTo>
                  <a:pt x="608" y="11695"/>
                </a:lnTo>
                <a:cubicBezTo>
                  <a:pt x="1" y="12302"/>
                  <a:pt x="1" y="13303"/>
                  <a:pt x="608" y="13910"/>
                </a:cubicBezTo>
                <a:lnTo>
                  <a:pt x="11835" y="25137"/>
                </a:lnTo>
                <a:cubicBezTo>
                  <a:pt x="12145" y="25447"/>
                  <a:pt x="12547" y="25602"/>
                  <a:pt x="12949" y="25602"/>
                </a:cubicBezTo>
                <a:cubicBezTo>
                  <a:pt x="13350" y="25602"/>
                  <a:pt x="13752" y="25447"/>
                  <a:pt x="14062" y="25137"/>
                </a:cubicBezTo>
                <a:lnTo>
                  <a:pt x="25289" y="13910"/>
                </a:lnTo>
                <a:cubicBezTo>
                  <a:pt x="25909" y="13303"/>
                  <a:pt x="25909" y="12302"/>
                  <a:pt x="25289" y="11695"/>
                </a:cubicBezTo>
                <a:lnTo>
                  <a:pt x="14062" y="456"/>
                </a:lnTo>
                <a:cubicBezTo>
                  <a:pt x="13752" y="152"/>
                  <a:pt x="13350" y="0"/>
                  <a:pt x="12949" y="0"/>
                </a:cubicBezTo>
                <a:close/>
              </a:path>
            </a:pathLst>
          </a:custGeom>
          <a:solidFill>
            <a:schemeClr val="l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9212;p76">
            <a:extLst>
              <a:ext uri="{FF2B5EF4-FFF2-40B4-BE49-F238E27FC236}">
                <a16:creationId xmlns:a16="http://schemas.microsoft.com/office/drawing/2014/main" id="{DF23ED59-34E0-46A8-BC19-272128658363}"/>
              </a:ext>
            </a:extLst>
          </p:cNvPr>
          <p:cNvGrpSpPr/>
          <p:nvPr/>
        </p:nvGrpSpPr>
        <p:grpSpPr>
          <a:xfrm>
            <a:off x="1952797" y="3959229"/>
            <a:ext cx="442030" cy="259090"/>
            <a:chOff x="2080675" y="352325"/>
            <a:chExt cx="485000" cy="254800"/>
          </a:xfrm>
          <a:solidFill>
            <a:schemeClr val="tx1"/>
          </a:solidFill>
        </p:grpSpPr>
        <p:sp>
          <p:nvSpPr>
            <p:cNvPr id="19" name="Google Shape;9213;p76">
              <a:extLst>
                <a:ext uri="{FF2B5EF4-FFF2-40B4-BE49-F238E27FC236}">
                  <a16:creationId xmlns:a16="http://schemas.microsoft.com/office/drawing/2014/main" id="{6DB860AA-7F99-0DFA-CA8E-37D91BE77B88}"/>
                </a:ext>
              </a:extLst>
            </p:cNvPr>
            <p:cNvSpPr/>
            <p:nvPr/>
          </p:nvSpPr>
          <p:spPr>
            <a:xfrm>
              <a:off x="2080675" y="352325"/>
              <a:ext cx="485000" cy="254800"/>
            </a:xfrm>
            <a:custGeom>
              <a:avLst/>
              <a:gdLst/>
              <a:ahLst/>
              <a:cxnLst/>
              <a:rect l="l" t="t" r="r" b="b"/>
              <a:pathLst>
                <a:path w="19400" h="10192" extrusionOk="0">
                  <a:moveTo>
                    <a:pt x="5514" y="2183"/>
                  </a:moveTo>
                  <a:cubicBezTo>
                    <a:pt x="4291" y="3932"/>
                    <a:pt x="4291" y="6254"/>
                    <a:pt x="5514" y="8002"/>
                  </a:cubicBezTo>
                  <a:cubicBezTo>
                    <a:pt x="4858" y="7685"/>
                    <a:pt x="4230" y="7320"/>
                    <a:pt x="3632" y="6909"/>
                  </a:cubicBezTo>
                  <a:cubicBezTo>
                    <a:pt x="2841" y="6368"/>
                    <a:pt x="2099" y="5762"/>
                    <a:pt x="1410" y="5097"/>
                  </a:cubicBezTo>
                  <a:cubicBezTo>
                    <a:pt x="2071" y="4454"/>
                    <a:pt x="3572" y="3126"/>
                    <a:pt x="5514" y="2183"/>
                  </a:cubicBezTo>
                  <a:close/>
                  <a:moveTo>
                    <a:pt x="13865" y="2171"/>
                  </a:moveTo>
                  <a:cubicBezTo>
                    <a:pt x="14527" y="2491"/>
                    <a:pt x="15167" y="2866"/>
                    <a:pt x="15774" y="3283"/>
                  </a:cubicBezTo>
                  <a:cubicBezTo>
                    <a:pt x="16562" y="3823"/>
                    <a:pt x="17304" y="4430"/>
                    <a:pt x="17996" y="5094"/>
                  </a:cubicBezTo>
                  <a:cubicBezTo>
                    <a:pt x="17307" y="5759"/>
                    <a:pt x="16565" y="6365"/>
                    <a:pt x="15774" y="6909"/>
                  </a:cubicBezTo>
                  <a:cubicBezTo>
                    <a:pt x="15167" y="7326"/>
                    <a:pt x="14530" y="7697"/>
                    <a:pt x="13865" y="8017"/>
                  </a:cubicBezTo>
                  <a:cubicBezTo>
                    <a:pt x="15097" y="6263"/>
                    <a:pt x="15097" y="3926"/>
                    <a:pt x="13865" y="2171"/>
                  </a:cubicBezTo>
                  <a:close/>
                  <a:moveTo>
                    <a:pt x="9801" y="1133"/>
                  </a:moveTo>
                  <a:cubicBezTo>
                    <a:pt x="11948" y="1190"/>
                    <a:pt x="13657" y="2947"/>
                    <a:pt x="13657" y="5091"/>
                  </a:cubicBezTo>
                  <a:cubicBezTo>
                    <a:pt x="13657" y="7238"/>
                    <a:pt x="11948" y="8995"/>
                    <a:pt x="9801" y="9053"/>
                  </a:cubicBezTo>
                  <a:lnTo>
                    <a:pt x="9566" y="9053"/>
                  </a:lnTo>
                  <a:cubicBezTo>
                    <a:pt x="7431" y="8983"/>
                    <a:pt x="5734" y="7232"/>
                    <a:pt x="5728" y="5094"/>
                  </a:cubicBezTo>
                  <a:cubicBezTo>
                    <a:pt x="5731" y="2947"/>
                    <a:pt x="7440" y="1190"/>
                    <a:pt x="9587" y="1133"/>
                  </a:cubicBezTo>
                  <a:close/>
                  <a:moveTo>
                    <a:pt x="9557" y="0"/>
                  </a:moveTo>
                  <a:cubicBezTo>
                    <a:pt x="7440" y="37"/>
                    <a:pt x="5166" y="852"/>
                    <a:pt x="2965" y="2362"/>
                  </a:cubicBezTo>
                  <a:cubicBezTo>
                    <a:pt x="1283" y="3518"/>
                    <a:pt x="239" y="4665"/>
                    <a:pt x="196" y="4714"/>
                  </a:cubicBezTo>
                  <a:cubicBezTo>
                    <a:pt x="0" y="4928"/>
                    <a:pt x="0" y="5257"/>
                    <a:pt x="196" y="5472"/>
                  </a:cubicBezTo>
                  <a:cubicBezTo>
                    <a:pt x="239" y="5523"/>
                    <a:pt x="1283" y="6670"/>
                    <a:pt x="2965" y="7827"/>
                  </a:cubicBezTo>
                  <a:cubicBezTo>
                    <a:pt x="5166" y="9337"/>
                    <a:pt x="7440" y="10149"/>
                    <a:pt x="9557" y="10188"/>
                  </a:cubicBezTo>
                  <a:cubicBezTo>
                    <a:pt x="9602" y="10188"/>
                    <a:pt x="9647" y="10191"/>
                    <a:pt x="9692" y="10191"/>
                  </a:cubicBezTo>
                  <a:lnTo>
                    <a:pt x="9717" y="10191"/>
                  </a:lnTo>
                  <a:cubicBezTo>
                    <a:pt x="11869" y="10185"/>
                    <a:pt x="14194" y="9367"/>
                    <a:pt x="16435" y="7827"/>
                  </a:cubicBezTo>
                  <a:cubicBezTo>
                    <a:pt x="18120" y="6670"/>
                    <a:pt x="19161" y="5523"/>
                    <a:pt x="19207" y="5475"/>
                  </a:cubicBezTo>
                  <a:cubicBezTo>
                    <a:pt x="19400" y="5257"/>
                    <a:pt x="19400" y="4931"/>
                    <a:pt x="19207" y="4714"/>
                  </a:cubicBezTo>
                  <a:cubicBezTo>
                    <a:pt x="19161" y="4665"/>
                    <a:pt x="18120" y="3521"/>
                    <a:pt x="16435" y="2365"/>
                  </a:cubicBezTo>
                  <a:cubicBezTo>
                    <a:pt x="14191" y="822"/>
                    <a:pt x="11869" y="6"/>
                    <a:pt x="971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0" name="Google Shape;9214;p76">
              <a:extLst>
                <a:ext uri="{FF2B5EF4-FFF2-40B4-BE49-F238E27FC236}">
                  <a16:creationId xmlns:a16="http://schemas.microsoft.com/office/drawing/2014/main" id="{9D475BA7-A157-B23C-BC2D-3CE35CF414F5}"/>
                </a:ext>
              </a:extLst>
            </p:cNvPr>
            <p:cNvSpPr/>
            <p:nvPr/>
          </p:nvSpPr>
          <p:spPr>
            <a:xfrm>
              <a:off x="2246650" y="408900"/>
              <a:ext cx="147075" cy="141600"/>
            </a:xfrm>
            <a:custGeom>
              <a:avLst/>
              <a:gdLst/>
              <a:ahLst/>
              <a:cxnLst/>
              <a:rect l="l" t="t" r="r" b="b"/>
              <a:pathLst>
                <a:path w="5883" h="5664" extrusionOk="0">
                  <a:moveTo>
                    <a:pt x="3054" y="1132"/>
                  </a:moveTo>
                  <a:cubicBezTo>
                    <a:pt x="3495" y="1132"/>
                    <a:pt x="3930" y="1304"/>
                    <a:pt x="4255" y="1630"/>
                  </a:cubicBezTo>
                  <a:cubicBezTo>
                    <a:pt x="4738" y="2116"/>
                    <a:pt x="4886" y="2846"/>
                    <a:pt x="4624" y="3480"/>
                  </a:cubicBezTo>
                  <a:cubicBezTo>
                    <a:pt x="4358" y="4115"/>
                    <a:pt x="3739" y="4531"/>
                    <a:pt x="3053" y="4531"/>
                  </a:cubicBezTo>
                  <a:cubicBezTo>
                    <a:pt x="2114" y="4528"/>
                    <a:pt x="1357" y="3770"/>
                    <a:pt x="1353" y="2831"/>
                  </a:cubicBezTo>
                  <a:cubicBezTo>
                    <a:pt x="1353" y="2143"/>
                    <a:pt x="1767" y="1524"/>
                    <a:pt x="2404" y="1261"/>
                  </a:cubicBezTo>
                  <a:cubicBezTo>
                    <a:pt x="2614" y="1174"/>
                    <a:pt x="2835" y="1132"/>
                    <a:pt x="3054" y="1132"/>
                  </a:cubicBezTo>
                  <a:close/>
                  <a:moveTo>
                    <a:pt x="3053" y="1"/>
                  </a:moveTo>
                  <a:cubicBezTo>
                    <a:pt x="2316" y="1"/>
                    <a:pt x="1593" y="288"/>
                    <a:pt x="1052" y="829"/>
                  </a:cubicBezTo>
                  <a:cubicBezTo>
                    <a:pt x="242" y="1639"/>
                    <a:pt x="1" y="2855"/>
                    <a:pt x="439" y="3915"/>
                  </a:cubicBezTo>
                  <a:cubicBezTo>
                    <a:pt x="876" y="4972"/>
                    <a:pt x="1909" y="5663"/>
                    <a:pt x="3053" y="5663"/>
                  </a:cubicBezTo>
                  <a:cubicBezTo>
                    <a:pt x="4614" y="5660"/>
                    <a:pt x="5883" y="4395"/>
                    <a:pt x="5883" y="2831"/>
                  </a:cubicBezTo>
                  <a:cubicBezTo>
                    <a:pt x="5883" y="1687"/>
                    <a:pt x="5194" y="654"/>
                    <a:pt x="4137" y="216"/>
                  </a:cubicBezTo>
                  <a:cubicBezTo>
                    <a:pt x="3786" y="71"/>
                    <a:pt x="3418" y="1"/>
                    <a:pt x="3053"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sp>
        <p:nvSpPr>
          <p:cNvPr id="23" name="Google Shape;649;p53">
            <a:extLst>
              <a:ext uri="{FF2B5EF4-FFF2-40B4-BE49-F238E27FC236}">
                <a16:creationId xmlns:a16="http://schemas.microsoft.com/office/drawing/2014/main" id="{66CC4313-39DA-F741-B8C0-1E27BC1C7CB7}"/>
              </a:ext>
            </a:extLst>
          </p:cNvPr>
          <p:cNvSpPr/>
          <p:nvPr/>
        </p:nvSpPr>
        <p:spPr>
          <a:xfrm>
            <a:off x="2858114" y="3050484"/>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 name="Google Shape;316;p43">
            <a:extLst>
              <a:ext uri="{FF2B5EF4-FFF2-40B4-BE49-F238E27FC236}">
                <a16:creationId xmlns:a16="http://schemas.microsoft.com/office/drawing/2014/main" id="{4FAD8C0F-FAA8-A24A-9FA0-31EBED8E387F}"/>
              </a:ext>
            </a:extLst>
          </p:cNvPr>
          <p:cNvCxnSpPr/>
          <p:nvPr/>
        </p:nvCxnSpPr>
        <p:spPr>
          <a:xfrm rot="10800000">
            <a:off x="4091463" y="1618169"/>
            <a:ext cx="585600" cy="300"/>
          </a:xfrm>
          <a:prstGeom prst="straightConnector1">
            <a:avLst/>
          </a:prstGeom>
          <a:noFill/>
          <a:ln w="28575" cap="flat" cmpd="sng">
            <a:solidFill>
              <a:schemeClr val="accent3"/>
            </a:solidFill>
            <a:prstDash val="solid"/>
            <a:round/>
            <a:headEnd type="none" w="med" len="med"/>
            <a:tailEnd type="oval" w="med" len="med"/>
          </a:ln>
        </p:spPr>
      </p:cxnSp>
      <p:cxnSp>
        <p:nvCxnSpPr>
          <p:cNvPr id="29" name="Google Shape;317;p43">
            <a:extLst>
              <a:ext uri="{FF2B5EF4-FFF2-40B4-BE49-F238E27FC236}">
                <a16:creationId xmlns:a16="http://schemas.microsoft.com/office/drawing/2014/main" id="{3544935D-D72F-A6D0-C8C1-DAF1C7545A08}"/>
              </a:ext>
            </a:extLst>
          </p:cNvPr>
          <p:cNvCxnSpPr/>
          <p:nvPr/>
        </p:nvCxnSpPr>
        <p:spPr>
          <a:xfrm rot="10800000" flipH="1">
            <a:off x="4104050" y="4197128"/>
            <a:ext cx="577800" cy="6000"/>
          </a:xfrm>
          <a:prstGeom prst="straightConnector1">
            <a:avLst/>
          </a:prstGeom>
          <a:noFill/>
          <a:ln w="28575" cap="flat" cmpd="sng">
            <a:solidFill>
              <a:schemeClr val="accent3"/>
            </a:solidFill>
            <a:prstDash val="solid"/>
            <a:round/>
            <a:headEnd type="oval" w="med" len="med"/>
            <a:tailEnd type="none" w="med" len="med"/>
          </a:ln>
        </p:spPr>
      </p:cxnSp>
      <p:grpSp>
        <p:nvGrpSpPr>
          <p:cNvPr id="3" name="Groupe 2">
            <a:extLst>
              <a:ext uri="{FF2B5EF4-FFF2-40B4-BE49-F238E27FC236}">
                <a16:creationId xmlns:a16="http://schemas.microsoft.com/office/drawing/2014/main" id="{2D03BEB7-6300-8C69-27F5-511BD9A4517B}"/>
              </a:ext>
            </a:extLst>
          </p:cNvPr>
          <p:cNvGrpSpPr/>
          <p:nvPr/>
        </p:nvGrpSpPr>
        <p:grpSpPr>
          <a:xfrm>
            <a:off x="4677050" y="2468890"/>
            <a:ext cx="3288618" cy="966916"/>
            <a:chOff x="4677050" y="2468890"/>
            <a:chExt cx="3288618" cy="966916"/>
          </a:xfrm>
        </p:grpSpPr>
        <p:sp>
          <p:nvSpPr>
            <p:cNvPr id="30" name="Google Shape;322;p43">
              <a:extLst>
                <a:ext uri="{FF2B5EF4-FFF2-40B4-BE49-F238E27FC236}">
                  <a16:creationId xmlns:a16="http://schemas.microsoft.com/office/drawing/2014/main" id="{A9C7ED8F-3197-3483-8218-DF9F387A056C}"/>
                </a:ext>
              </a:extLst>
            </p:cNvPr>
            <p:cNvSpPr txBox="1">
              <a:spLocks/>
            </p:cNvSpPr>
            <p:nvPr/>
          </p:nvSpPr>
          <p:spPr>
            <a:xfrm flipH="1">
              <a:off x="5635185" y="2468890"/>
              <a:ext cx="1888800"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PCI</a:t>
              </a:r>
            </a:p>
          </p:txBody>
        </p:sp>
        <p:sp>
          <p:nvSpPr>
            <p:cNvPr id="31" name="Google Shape;323;p43">
              <a:extLst>
                <a:ext uri="{FF2B5EF4-FFF2-40B4-BE49-F238E27FC236}">
                  <a16:creationId xmlns:a16="http://schemas.microsoft.com/office/drawing/2014/main" id="{AE23144A-8472-164D-D1FC-B199651B25CF}"/>
                </a:ext>
              </a:extLst>
            </p:cNvPr>
            <p:cNvSpPr txBox="1">
              <a:spLocks/>
            </p:cNvSpPr>
            <p:nvPr/>
          </p:nvSpPr>
          <p:spPr>
            <a:xfrm flipH="1">
              <a:off x="5640029" y="2755406"/>
              <a:ext cx="2325639"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Permet une comparaison objective</a:t>
              </a:r>
            </a:p>
          </p:txBody>
        </p:sp>
        <p:sp>
          <p:nvSpPr>
            <p:cNvPr id="34" name="Google Shape;326;p43">
              <a:extLst>
                <a:ext uri="{FF2B5EF4-FFF2-40B4-BE49-F238E27FC236}">
                  <a16:creationId xmlns:a16="http://schemas.microsoft.com/office/drawing/2014/main" id="{5726FF4D-FB6D-86E7-11B9-97B3DCBE0FA0}"/>
                </a:ext>
              </a:extLst>
            </p:cNvPr>
            <p:cNvSpPr/>
            <p:nvPr/>
          </p:nvSpPr>
          <p:spPr>
            <a:xfrm flipH="1">
              <a:off x="4677050" y="2544834"/>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27;p43">
              <a:extLst>
                <a:ext uri="{FF2B5EF4-FFF2-40B4-BE49-F238E27FC236}">
                  <a16:creationId xmlns:a16="http://schemas.microsoft.com/office/drawing/2014/main" id="{C9AFC0E7-6E2A-52CA-DD59-325B066B90D1}"/>
                </a:ext>
              </a:extLst>
            </p:cNvPr>
            <p:cNvSpPr txBox="1"/>
            <p:nvPr/>
          </p:nvSpPr>
          <p:spPr>
            <a:xfrm flipH="1">
              <a:off x="4776650" y="2639784"/>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02</a:t>
              </a:r>
              <a:endParaRPr sz="2200" b="1">
                <a:solidFill>
                  <a:srgbClr val="FFFFFF"/>
                </a:solidFill>
                <a:latin typeface="Fjalla One"/>
                <a:ea typeface="Fjalla One"/>
                <a:cs typeface="Fjalla One"/>
                <a:sym typeface="Fjalla One"/>
              </a:endParaRPr>
            </a:p>
          </p:txBody>
        </p:sp>
      </p:grpSp>
      <p:grpSp>
        <p:nvGrpSpPr>
          <p:cNvPr id="2" name="Groupe 1">
            <a:extLst>
              <a:ext uri="{FF2B5EF4-FFF2-40B4-BE49-F238E27FC236}">
                <a16:creationId xmlns:a16="http://schemas.microsoft.com/office/drawing/2014/main" id="{4E5DD414-14B0-C682-F936-15FFD1D7B54C}"/>
              </a:ext>
            </a:extLst>
          </p:cNvPr>
          <p:cNvGrpSpPr/>
          <p:nvPr/>
        </p:nvGrpSpPr>
        <p:grpSpPr>
          <a:xfrm>
            <a:off x="4677050" y="1136688"/>
            <a:ext cx="3013047" cy="968119"/>
            <a:chOff x="4677050" y="1136688"/>
            <a:chExt cx="3013047" cy="968119"/>
          </a:xfrm>
        </p:grpSpPr>
        <p:sp>
          <p:nvSpPr>
            <p:cNvPr id="32" name="Google Shape;324;p43">
              <a:extLst>
                <a:ext uri="{FF2B5EF4-FFF2-40B4-BE49-F238E27FC236}">
                  <a16:creationId xmlns:a16="http://schemas.microsoft.com/office/drawing/2014/main" id="{0587E18B-1552-898F-1E94-7C186E337F4F}"/>
                </a:ext>
              </a:extLst>
            </p:cNvPr>
            <p:cNvSpPr txBox="1">
              <a:spLocks/>
            </p:cNvSpPr>
            <p:nvPr/>
          </p:nvSpPr>
          <p:spPr>
            <a:xfrm flipH="1">
              <a:off x="5635255" y="1424407"/>
              <a:ext cx="2054842"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Quadrant par quadrant</a:t>
              </a:r>
            </a:p>
          </p:txBody>
        </p:sp>
        <p:sp>
          <p:nvSpPr>
            <p:cNvPr id="33" name="Google Shape;325;p43">
              <a:extLst>
                <a:ext uri="{FF2B5EF4-FFF2-40B4-BE49-F238E27FC236}">
                  <a16:creationId xmlns:a16="http://schemas.microsoft.com/office/drawing/2014/main" id="{531FA57E-5C51-64E2-E9E2-F88DC64EC6F9}"/>
                </a:ext>
              </a:extLst>
            </p:cNvPr>
            <p:cNvSpPr txBox="1">
              <a:spLocks/>
            </p:cNvSpPr>
            <p:nvPr/>
          </p:nvSpPr>
          <p:spPr>
            <a:xfrm flipH="1">
              <a:off x="5635185" y="1136688"/>
              <a:ext cx="1888800"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Exploration</a:t>
              </a:r>
            </a:p>
          </p:txBody>
        </p:sp>
        <p:sp>
          <p:nvSpPr>
            <p:cNvPr id="36" name="Google Shape;328;p43">
              <a:extLst>
                <a:ext uri="{FF2B5EF4-FFF2-40B4-BE49-F238E27FC236}">
                  <a16:creationId xmlns:a16="http://schemas.microsoft.com/office/drawing/2014/main" id="{BC608E23-FD8C-E55C-D571-71CD3BE660A0}"/>
                </a:ext>
              </a:extLst>
            </p:cNvPr>
            <p:cNvSpPr/>
            <p:nvPr/>
          </p:nvSpPr>
          <p:spPr>
            <a:xfrm>
              <a:off x="4677050" y="1257731"/>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29;p43">
              <a:extLst>
                <a:ext uri="{FF2B5EF4-FFF2-40B4-BE49-F238E27FC236}">
                  <a16:creationId xmlns:a16="http://schemas.microsoft.com/office/drawing/2014/main" id="{AE997941-68BC-B210-3E23-3A9FFED1DEB6}"/>
                </a:ext>
              </a:extLst>
            </p:cNvPr>
            <p:cNvSpPr txBox="1"/>
            <p:nvPr/>
          </p:nvSpPr>
          <p:spPr>
            <a:xfrm>
              <a:off x="4776650" y="1352681"/>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01</a:t>
              </a:r>
              <a:endParaRPr sz="2200" b="1">
                <a:solidFill>
                  <a:srgbClr val="FFFFFF"/>
                </a:solidFill>
                <a:latin typeface="Fjalla One"/>
                <a:ea typeface="Fjalla One"/>
                <a:cs typeface="Fjalla One"/>
                <a:sym typeface="Fjalla One"/>
              </a:endParaRPr>
            </a:p>
          </p:txBody>
        </p:sp>
      </p:grpSp>
      <p:grpSp>
        <p:nvGrpSpPr>
          <p:cNvPr id="4" name="Groupe 3">
            <a:extLst>
              <a:ext uri="{FF2B5EF4-FFF2-40B4-BE49-F238E27FC236}">
                <a16:creationId xmlns:a16="http://schemas.microsoft.com/office/drawing/2014/main" id="{2C07708E-BDC5-21AF-394E-7CB0ADF87723}"/>
              </a:ext>
            </a:extLst>
          </p:cNvPr>
          <p:cNvGrpSpPr/>
          <p:nvPr/>
        </p:nvGrpSpPr>
        <p:grpSpPr>
          <a:xfrm>
            <a:off x="4677050" y="3764994"/>
            <a:ext cx="3334574" cy="966897"/>
            <a:chOff x="4677050" y="3764994"/>
            <a:chExt cx="3334574" cy="966897"/>
          </a:xfrm>
        </p:grpSpPr>
        <p:sp>
          <p:nvSpPr>
            <p:cNvPr id="38" name="Google Shape;330;p43">
              <a:extLst>
                <a:ext uri="{FF2B5EF4-FFF2-40B4-BE49-F238E27FC236}">
                  <a16:creationId xmlns:a16="http://schemas.microsoft.com/office/drawing/2014/main" id="{4CDE26BF-2F59-3C4A-FE5B-C1C1019A9BFE}"/>
                </a:ext>
              </a:extLst>
            </p:cNvPr>
            <p:cNvSpPr/>
            <p:nvPr/>
          </p:nvSpPr>
          <p:spPr>
            <a:xfrm flipH="1">
              <a:off x="4677050" y="3833368"/>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31;p43">
              <a:extLst>
                <a:ext uri="{FF2B5EF4-FFF2-40B4-BE49-F238E27FC236}">
                  <a16:creationId xmlns:a16="http://schemas.microsoft.com/office/drawing/2014/main" id="{523526A8-12EF-B411-183C-3CB7D9D9812C}"/>
                </a:ext>
              </a:extLst>
            </p:cNvPr>
            <p:cNvSpPr txBox="1"/>
            <p:nvPr/>
          </p:nvSpPr>
          <p:spPr>
            <a:xfrm flipH="1">
              <a:off x="4776650" y="3928318"/>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03</a:t>
              </a:r>
              <a:endParaRPr sz="2200" b="1">
                <a:solidFill>
                  <a:srgbClr val="FFFFFF"/>
                </a:solidFill>
                <a:latin typeface="Fjalla One"/>
                <a:ea typeface="Fjalla One"/>
                <a:cs typeface="Fjalla One"/>
                <a:sym typeface="Fjalla One"/>
              </a:endParaRPr>
            </a:p>
          </p:txBody>
        </p:sp>
        <p:sp>
          <p:nvSpPr>
            <p:cNvPr id="40" name="Google Shape;332;p43">
              <a:extLst>
                <a:ext uri="{FF2B5EF4-FFF2-40B4-BE49-F238E27FC236}">
                  <a16:creationId xmlns:a16="http://schemas.microsoft.com/office/drawing/2014/main" id="{B9681361-CD21-79EA-6DD4-8FADA80DC28A}"/>
                </a:ext>
              </a:extLst>
            </p:cNvPr>
            <p:cNvSpPr txBox="1">
              <a:spLocks/>
            </p:cNvSpPr>
            <p:nvPr/>
          </p:nvSpPr>
          <p:spPr>
            <a:xfrm flipH="1">
              <a:off x="5635123" y="3764994"/>
              <a:ext cx="1888800"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CRO</a:t>
              </a:r>
            </a:p>
          </p:txBody>
        </p:sp>
        <p:sp>
          <p:nvSpPr>
            <p:cNvPr id="41" name="Google Shape;333;p43">
              <a:extLst>
                <a:ext uri="{FF2B5EF4-FFF2-40B4-BE49-F238E27FC236}">
                  <a16:creationId xmlns:a16="http://schemas.microsoft.com/office/drawing/2014/main" id="{16715FA0-94D1-3A9B-F50D-B3386F2243E4}"/>
                </a:ext>
              </a:extLst>
            </p:cNvPr>
            <p:cNvSpPr txBox="1">
              <a:spLocks/>
            </p:cNvSpPr>
            <p:nvPr/>
          </p:nvSpPr>
          <p:spPr>
            <a:xfrm flipH="1">
              <a:off x="5635185" y="4051491"/>
              <a:ext cx="2376439"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Informations cruciales, photos</a:t>
              </a:r>
            </a:p>
          </p:txBody>
        </p:sp>
      </p:grpSp>
      <p:cxnSp>
        <p:nvCxnSpPr>
          <p:cNvPr id="42" name="Google Shape;335;p43">
            <a:extLst>
              <a:ext uri="{FF2B5EF4-FFF2-40B4-BE49-F238E27FC236}">
                <a16:creationId xmlns:a16="http://schemas.microsoft.com/office/drawing/2014/main" id="{452E2163-0652-BC73-9BB8-3AB5B089614A}"/>
              </a:ext>
            </a:extLst>
          </p:cNvPr>
          <p:cNvCxnSpPr/>
          <p:nvPr/>
        </p:nvCxnSpPr>
        <p:spPr>
          <a:xfrm>
            <a:off x="4152475" y="1617944"/>
            <a:ext cx="15300" cy="2583900"/>
          </a:xfrm>
          <a:prstGeom prst="straightConnector1">
            <a:avLst/>
          </a:prstGeom>
          <a:noFill/>
          <a:ln w="28575" cap="flat" cmpd="sng">
            <a:solidFill>
              <a:schemeClr val="accent3"/>
            </a:solidFill>
            <a:prstDash val="solid"/>
            <a:round/>
            <a:headEnd type="none" w="med" len="med"/>
            <a:tailEnd type="none" w="med" len="med"/>
          </a:ln>
        </p:spPr>
      </p:cxnSp>
      <p:cxnSp>
        <p:nvCxnSpPr>
          <p:cNvPr id="43" name="Google Shape;336;p43">
            <a:extLst>
              <a:ext uri="{FF2B5EF4-FFF2-40B4-BE49-F238E27FC236}">
                <a16:creationId xmlns:a16="http://schemas.microsoft.com/office/drawing/2014/main" id="{D25186D3-22DF-E01A-F771-D70C6848AB40}"/>
              </a:ext>
            </a:extLst>
          </p:cNvPr>
          <p:cNvCxnSpPr/>
          <p:nvPr/>
        </p:nvCxnSpPr>
        <p:spPr>
          <a:xfrm rot="10800000">
            <a:off x="4091463" y="2906144"/>
            <a:ext cx="585600" cy="300"/>
          </a:xfrm>
          <a:prstGeom prst="straightConnector1">
            <a:avLst/>
          </a:prstGeom>
          <a:noFill/>
          <a:ln w="28575" cap="flat" cmpd="sng">
            <a:solidFill>
              <a:schemeClr val="accent3"/>
            </a:solidFill>
            <a:prstDash val="solid"/>
            <a:round/>
            <a:headEnd type="none" w="med" len="med"/>
            <a:tailEnd type="oval" w="med" len="med"/>
          </a:ln>
        </p:spPr>
      </p:cxnSp>
      <p:sp>
        <p:nvSpPr>
          <p:cNvPr id="5" name="Google Shape;284;p42">
            <a:extLst>
              <a:ext uri="{FF2B5EF4-FFF2-40B4-BE49-F238E27FC236}">
                <a16:creationId xmlns:a16="http://schemas.microsoft.com/office/drawing/2014/main" id="{9D8C8981-D876-85F5-6A75-5C7B81500126}"/>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6/20</a:t>
            </a:r>
          </a:p>
        </p:txBody>
      </p:sp>
    </p:spTree>
    <p:extLst>
      <p:ext uri="{BB962C8B-B14F-4D97-AF65-F5344CB8AC3E}">
        <p14:creationId xmlns:p14="http://schemas.microsoft.com/office/powerpoint/2010/main" val="322109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La coelioscopie exploratrice</a:t>
            </a:r>
            <a:endParaRPr dirty="0"/>
          </a:p>
        </p:txBody>
      </p:sp>
      <p:sp>
        <p:nvSpPr>
          <p:cNvPr id="26" name="Google Shape;325;p43">
            <a:extLst>
              <a:ext uri="{FF2B5EF4-FFF2-40B4-BE49-F238E27FC236}">
                <a16:creationId xmlns:a16="http://schemas.microsoft.com/office/drawing/2014/main" id="{E7382E24-6BE7-2E3A-BEB8-4E215614A694}"/>
              </a:ext>
            </a:extLst>
          </p:cNvPr>
          <p:cNvSpPr txBox="1">
            <a:spLocks/>
          </p:cNvSpPr>
          <p:nvPr/>
        </p:nvSpPr>
        <p:spPr>
          <a:xfrm flipH="1">
            <a:off x="434481" y="1321696"/>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Résécabilité</a:t>
            </a:r>
          </a:p>
        </p:txBody>
      </p:sp>
      <p:sp>
        <p:nvSpPr>
          <p:cNvPr id="27" name="Google Shape;323;p43">
            <a:extLst>
              <a:ext uri="{FF2B5EF4-FFF2-40B4-BE49-F238E27FC236}">
                <a16:creationId xmlns:a16="http://schemas.microsoft.com/office/drawing/2014/main" id="{EA352AFC-4042-34D5-DB7C-FF99DE1BA358}"/>
              </a:ext>
            </a:extLst>
          </p:cNvPr>
          <p:cNvSpPr txBox="1">
            <a:spLocks/>
          </p:cNvSpPr>
          <p:nvPr/>
        </p:nvSpPr>
        <p:spPr>
          <a:xfrm flipH="1">
            <a:off x="705240" y="1692196"/>
            <a:ext cx="257565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Estimation du PCI</a:t>
            </a:r>
          </a:p>
          <a:p>
            <a:pPr marL="0" indent="0">
              <a:spcAft>
                <a:spcPts val="1600"/>
              </a:spcAft>
              <a:buFont typeface="Open Sans"/>
              <a:buNone/>
            </a:pPr>
            <a:r>
              <a:rPr lang="en" sz="1400" dirty="0"/>
              <a:t>Atteinte d’organe</a:t>
            </a:r>
          </a:p>
        </p:txBody>
      </p:sp>
      <p:sp>
        <p:nvSpPr>
          <p:cNvPr id="28" name="Google Shape;325;p43">
            <a:extLst>
              <a:ext uri="{FF2B5EF4-FFF2-40B4-BE49-F238E27FC236}">
                <a16:creationId xmlns:a16="http://schemas.microsoft.com/office/drawing/2014/main" id="{87C862B1-0013-10C0-073A-76143FDF0BC6}"/>
              </a:ext>
            </a:extLst>
          </p:cNvPr>
          <p:cNvSpPr txBox="1">
            <a:spLocks/>
          </p:cNvSpPr>
          <p:nvPr/>
        </p:nvSpPr>
        <p:spPr>
          <a:xfrm flipH="1">
            <a:off x="444019" y="2655504"/>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Bonnes pratiques</a:t>
            </a:r>
          </a:p>
        </p:txBody>
      </p:sp>
      <p:sp>
        <p:nvSpPr>
          <p:cNvPr id="29" name="Google Shape;323;p43">
            <a:extLst>
              <a:ext uri="{FF2B5EF4-FFF2-40B4-BE49-F238E27FC236}">
                <a16:creationId xmlns:a16="http://schemas.microsoft.com/office/drawing/2014/main" id="{139D1328-752E-99D1-3C90-DEB3508595CF}"/>
              </a:ext>
            </a:extLst>
          </p:cNvPr>
          <p:cNvSpPr txBox="1">
            <a:spLocks/>
          </p:cNvSpPr>
          <p:nvPr/>
        </p:nvSpPr>
        <p:spPr>
          <a:xfrm flipH="1">
            <a:off x="705240" y="3026004"/>
            <a:ext cx="314477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Trocarts sur ligne médiane</a:t>
            </a:r>
          </a:p>
          <a:p>
            <a:pPr marL="0" indent="0">
              <a:spcAft>
                <a:spcPts val="1600"/>
              </a:spcAft>
              <a:buFont typeface="Open Sans"/>
              <a:buNone/>
            </a:pPr>
            <a:r>
              <a:rPr lang="en" sz="1400" dirty="0"/>
              <a:t>Optique 30°</a:t>
            </a:r>
          </a:p>
          <a:p>
            <a:pPr marL="0" indent="0">
              <a:spcAft>
                <a:spcPts val="1600"/>
              </a:spcAft>
              <a:buFont typeface="Open Sans"/>
              <a:buNone/>
            </a:pPr>
            <a:r>
              <a:rPr lang="en" sz="1400" dirty="0"/>
              <a:t>Exsufflation trocarts en place</a:t>
            </a:r>
          </a:p>
          <a:p>
            <a:pPr marL="0" indent="0">
              <a:spcAft>
                <a:spcPts val="1600"/>
              </a:spcAft>
              <a:buFont typeface="Open Sans"/>
              <a:buNone/>
            </a:pPr>
            <a:r>
              <a:rPr lang="en" sz="1400" dirty="0"/>
              <a:t>Exploration quadrant par quadrant</a:t>
            </a:r>
          </a:p>
        </p:txBody>
      </p:sp>
      <p:grpSp>
        <p:nvGrpSpPr>
          <p:cNvPr id="5" name="Google Shape;9480;p76">
            <a:extLst>
              <a:ext uri="{FF2B5EF4-FFF2-40B4-BE49-F238E27FC236}">
                <a16:creationId xmlns:a16="http://schemas.microsoft.com/office/drawing/2014/main" id="{3A6B045F-A9ED-7E14-8CE2-E1ECB38D85D3}"/>
              </a:ext>
            </a:extLst>
          </p:cNvPr>
          <p:cNvGrpSpPr/>
          <p:nvPr/>
        </p:nvGrpSpPr>
        <p:grpSpPr>
          <a:xfrm>
            <a:off x="574595" y="3161862"/>
            <a:ext cx="130645" cy="136228"/>
            <a:chOff x="1487200" y="4993750"/>
            <a:chExt cx="483125" cy="483125"/>
          </a:xfrm>
          <a:solidFill>
            <a:schemeClr val="tx1"/>
          </a:solidFill>
        </p:grpSpPr>
        <p:sp>
          <p:nvSpPr>
            <p:cNvPr id="6" name="Google Shape;9481;p76">
              <a:extLst>
                <a:ext uri="{FF2B5EF4-FFF2-40B4-BE49-F238E27FC236}">
                  <a16:creationId xmlns:a16="http://schemas.microsoft.com/office/drawing/2014/main" id="{8DAF0380-BBFA-2B62-33C4-8E2B4DAEE26D}"/>
                </a:ext>
              </a:extLst>
            </p:cNvPr>
            <p:cNvSpPr/>
            <p:nvPr/>
          </p:nvSpPr>
          <p:spPr>
            <a:xfrm>
              <a:off x="1487200" y="4993750"/>
              <a:ext cx="483125" cy="483125"/>
            </a:xfrm>
            <a:custGeom>
              <a:avLst/>
              <a:gdLst/>
              <a:ahLst/>
              <a:cxnLst/>
              <a:rect l="l" t="t" r="r" b="b"/>
              <a:pathLst>
                <a:path w="19325" h="19325" extrusionOk="0">
                  <a:moveTo>
                    <a:pt x="9662" y="1133"/>
                  </a:moveTo>
                  <a:cubicBezTo>
                    <a:pt x="11824" y="1133"/>
                    <a:pt x="13983" y="1975"/>
                    <a:pt x="15668" y="3657"/>
                  </a:cubicBezTo>
                  <a:cubicBezTo>
                    <a:pt x="19035" y="7027"/>
                    <a:pt x="19035" y="12302"/>
                    <a:pt x="15668" y="15668"/>
                  </a:cubicBezTo>
                  <a:cubicBezTo>
                    <a:pt x="13983" y="17352"/>
                    <a:pt x="11822" y="18193"/>
                    <a:pt x="9661" y="18193"/>
                  </a:cubicBezTo>
                  <a:cubicBezTo>
                    <a:pt x="7500" y="18193"/>
                    <a:pt x="5340" y="17352"/>
                    <a:pt x="3657" y="15668"/>
                  </a:cubicBezTo>
                  <a:cubicBezTo>
                    <a:pt x="290" y="12302"/>
                    <a:pt x="290" y="7024"/>
                    <a:pt x="3657" y="3657"/>
                  </a:cubicBezTo>
                  <a:cubicBezTo>
                    <a:pt x="5342" y="1975"/>
                    <a:pt x="7500" y="1133"/>
                    <a:pt x="9662" y="1133"/>
                  </a:cubicBezTo>
                  <a:close/>
                  <a:moveTo>
                    <a:pt x="9662" y="1"/>
                  </a:moveTo>
                  <a:cubicBezTo>
                    <a:pt x="7117" y="1"/>
                    <a:pt x="4698" y="1015"/>
                    <a:pt x="2857" y="2857"/>
                  </a:cubicBezTo>
                  <a:cubicBezTo>
                    <a:pt x="1015" y="4699"/>
                    <a:pt x="0" y="7117"/>
                    <a:pt x="0" y="9663"/>
                  </a:cubicBezTo>
                  <a:cubicBezTo>
                    <a:pt x="0" y="12208"/>
                    <a:pt x="1015" y="14627"/>
                    <a:pt x="2857" y="16469"/>
                  </a:cubicBezTo>
                  <a:cubicBezTo>
                    <a:pt x="4698" y="18310"/>
                    <a:pt x="7117" y="19325"/>
                    <a:pt x="9662" y="19325"/>
                  </a:cubicBezTo>
                  <a:cubicBezTo>
                    <a:pt x="12208" y="19325"/>
                    <a:pt x="14626" y="18310"/>
                    <a:pt x="16468" y="16469"/>
                  </a:cubicBezTo>
                  <a:cubicBezTo>
                    <a:pt x="18310" y="14627"/>
                    <a:pt x="19325" y="12208"/>
                    <a:pt x="19325" y="9663"/>
                  </a:cubicBezTo>
                  <a:cubicBezTo>
                    <a:pt x="19325" y="7117"/>
                    <a:pt x="18310" y="4699"/>
                    <a:pt x="16468" y="2857"/>
                  </a:cubicBezTo>
                  <a:cubicBezTo>
                    <a:pt x="14626" y="1015"/>
                    <a:pt x="12208" y="1"/>
                    <a:pt x="96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7" name="Google Shape;9482;p76">
              <a:extLst>
                <a:ext uri="{FF2B5EF4-FFF2-40B4-BE49-F238E27FC236}">
                  <a16:creationId xmlns:a16="http://schemas.microsoft.com/office/drawing/2014/main" id="{19D1EDD1-7BB6-8CAA-9A25-C12CC383AC0C}"/>
                </a:ext>
              </a:extLst>
            </p:cNvPr>
            <p:cNvSpPr/>
            <p:nvPr/>
          </p:nvSpPr>
          <p:spPr>
            <a:xfrm>
              <a:off x="1602600" y="5143950"/>
              <a:ext cx="250350" cy="182725"/>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8" name="Google Shape;9480;p76">
            <a:extLst>
              <a:ext uri="{FF2B5EF4-FFF2-40B4-BE49-F238E27FC236}">
                <a16:creationId xmlns:a16="http://schemas.microsoft.com/office/drawing/2014/main" id="{DE611381-5FAD-C126-CB30-23A334040413}"/>
              </a:ext>
            </a:extLst>
          </p:cNvPr>
          <p:cNvGrpSpPr/>
          <p:nvPr/>
        </p:nvGrpSpPr>
        <p:grpSpPr>
          <a:xfrm>
            <a:off x="574327" y="3570176"/>
            <a:ext cx="130645" cy="136228"/>
            <a:chOff x="1487200" y="4993750"/>
            <a:chExt cx="483125" cy="483125"/>
          </a:xfrm>
          <a:solidFill>
            <a:schemeClr val="tx1"/>
          </a:solidFill>
        </p:grpSpPr>
        <p:sp>
          <p:nvSpPr>
            <p:cNvPr id="9" name="Google Shape;9481;p76">
              <a:extLst>
                <a:ext uri="{FF2B5EF4-FFF2-40B4-BE49-F238E27FC236}">
                  <a16:creationId xmlns:a16="http://schemas.microsoft.com/office/drawing/2014/main" id="{8C3C00BE-E5D4-1F0A-0DCA-9FD369B48E03}"/>
                </a:ext>
              </a:extLst>
            </p:cNvPr>
            <p:cNvSpPr/>
            <p:nvPr/>
          </p:nvSpPr>
          <p:spPr>
            <a:xfrm>
              <a:off x="1487200" y="4993750"/>
              <a:ext cx="483125" cy="483125"/>
            </a:xfrm>
            <a:custGeom>
              <a:avLst/>
              <a:gdLst/>
              <a:ahLst/>
              <a:cxnLst/>
              <a:rect l="l" t="t" r="r" b="b"/>
              <a:pathLst>
                <a:path w="19325" h="19325" extrusionOk="0">
                  <a:moveTo>
                    <a:pt x="9662" y="1133"/>
                  </a:moveTo>
                  <a:cubicBezTo>
                    <a:pt x="11824" y="1133"/>
                    <a:pt x="13983" y="1975"/>
                    <a:pt x="15668" y="3657"/>
                  </a:cubicBezTo>
                  <a:cubicBezTo>
                    <a:pt x="19035" y="7027"/>
                    <a:pt x="19035" y="12302"/>
                    <a:pt x="15668" y="15668"/>
                  </a:cubicBezTo>
                  <a:cubicBezTo>
                    <a:pt x="13983" y="17352"/>
                    <a:pt x="11822" y="18193"/>
                    <a:pt x="9661" y="18193"/>
                  </a:cubicBezTo>
                  <a:cubicBezTo>
                    <a:pt x="7500" y="18193"/>
                    <a:pt x="5340" y="17352"/>
                    <a:pt x="3657" y="15668"/>
                  </a:cubicBezTo>
                  <a:cubicBezTo>
                    <a:pt x="290" y="12302"/>
                    <a:pt x="290" y="7024"/>
                    <a:pt x="3657" y="3657"/>
                  </a:cubicBezTo>
                  <a:cubicBezTo>
                    <a:pt x="5342" y="1975"/>
                    <a:pt x="7500" y="1133"/>
                    <a:pt x="9662" y="1133"/>
                  </a:cubicBezTo>
                  <a:close/>
                  <a:moveTo>
                    <a:pt x="9662" y="1"/>
                  </a:moveTo>
                  <a:cubicBezTo>
                    <a:pt x="7117" y="1"/>
                    <a:pt x="4698" y="1015"/>
                    <a:pt x="2857" y="2857"/>
                  </a:cubicBezTo>
                  <a:cubicBezTo>
                    <a:pt x="1015" y="4699"/>
                    <a:pt x="0" y="7117"/>
                    <a:pt x="0" y="9663"/>
                  </a:cubicBezTo>
                  <a:cubicBezTo>
                    <a:pt x="0" y="12208"/>
                    <a:pt x="1015" y="14627"/>
                    <a:pt x="2857" y="16469"/>
                  </a:cubicBezTo>
                  <a:cubicBezTo>
                    <a:pt x="4698" y="18310"/>
                    <a:pt x="7117" y="19325"/>
                    <a:pt x="9662" y="19325"/>
                  </a:cubicBezTo>
                  <a:cubicBezTo>
                    <a:pt x="12208" y="19325"/>
                    <a:pt x="14626" y="18310"/>
                    <a:pt x="16468" y="16469"/>
                  </a:cubicBezTo>
                  <a:cubicBezTo>
                    <a:pt x="18310" y="14627"/>
                    <a:pt x="19325" y="12208"/>
                    <a:pt x="19325" y="9663"/>
                  </a:cubicBezTo>
                  <a:cubicBezTo>
                    <a:pt x="19325" y="7117"/>
                    <a:pt x="18310" y="4699"/>
                    <a:pt x="16468" y="2857"/>
                  </a:cubicBezTo>
                  <a:cubicBezTo>
                    <a:pt x="14626" y="1015"/>
                    <a:pt x="12208" y="1"/>
                    <a:pt x="96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0" name="Google Shape;9482;p76">
              <a:extLst>
                <a:ext uri="{FF2B5EF4-FFF2-40B4-BE49-F238E27FC236}">
                  <a16:creationId xmlns:a16="http://schemas.microsoft.com/office/drawing/2014/main" id="{678990AE-A1EA-8060-84BA-616C22D6DCD3}"/>
                </a:ext>
              </a:extLst>
            </p:cNvPr>
            <p:cNvSpPr/>
            <p:nvPr/>
          </p:nvSpPr>
          <p:spPr>
            <a:xfrm>
              <a:off x="1602600" y="5143950"/>
              <a:ext cx="250350" cy="182725"/>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1" name="Google Shape;9480;p76">
            <a:extLst>
              <a:ext uri="{FF2B5EF4-FFF2-40B4-BE49-F238E27FC236}">
                <a16:creationId xmlns:a16="http://schemas.microsoft.com/office/drawing/2014/main" id="{28CCC50B-C490-7CDE-8B0C-66C17E93DEE7}"/>
              </a:ext>
            </a:extLst>
          </p:cNvPr>
          <p:cNvGrpSpPr/>
          <p:nvPr/>
        </p:nvGrpSpPr>
        <p:grpSpPr>
          <a:xfrm>
            <a:off x="574059" y="3992299"/>
            <a:ext cx="130645" cy="136228"/>
            <a:chOff x="1487200" y="4993750"/>
            <a:chExt cx="483125" cy="483125"/>
          </a:xfrm>
          <a:solidFill>
            <a:schemeClr val="tx1"/>
          </a:solidFill>
        </p:grpSpPr>
        <p:sp>
          <p:nvSpPr>
            <p:cNvPr id="12" name="Google Shape;9481;p76">
              <a:extLst>
                <a:ext uri="{FF2B5EF4-FFF2-40B4-BE49-F238E27FC236}">
                  <a16:creationId xmlns:a16="http://schemas.microsoft.com/office/drawing/2014/main" id="{67CAA3EA-FD7C-E773-4664-3387476E2DE6}"/>
                </a:ext>
              </a:extLst>
            </p:cNvPr>
            <p:cNvSpPr/>
            <p:nvPr/>
          </p:nvSpPr>
          <p:spPr>
            <a:xfrm>
              <a:off x="1487200" y="4993750"/>
              <a:ext cx="483125" cy="483125"/>
            </a:xfrm>
            <a:custGeom>
              <a:avLst/>
              <a:gdLst/>
              <a:ahLst/>
              <a:cxnLst/>
              <a:rect l="l" t="t" r="r" b="b"/>
              <a:pathLst>
                <a:path w="19325" h="19325" extrusionOk="0">
                  <a:moveTo>
                    <a:pt x="9662" y="1133"/>
                  </a:moveTo>
                  <a:cubicBezTo>
                    <a:pt x="11824" y="1133"/>
                    <a:pt x="13983" y="1975"/>
                    <a:pt x="15668" y="3657"/>
                  </a:cubicBezTo>
                  <a:cubicBezTo>
                    <a:pt x="19035" y="7027"/>
                    <a:pt x="19035" y="12302"/>
                    <a:pt x="15668" y="15668"/>
                  </a:cubicBezTo>
                  <a:cubicBezTo>
                    <a:pt x="13983" y="17352"/>
                    <a:pt x="11822" y="18193"/>
                    <a:pt x="9661" y="18193"/>
                  </a:cubicBezTo>
                  <a:cubicBezTo>
                    <a:pt x="7500" y="18193"/>
                    <a:pt x="5340" y="17352"/>
                    <a:pt x="3657" y="15668"/>
                  </a:cubicBezTo>
                  <a:cubicBezTo>
                    <a:pt x="290" y="12302"/>
                    <a:pt x="290" y="7024"/>
                    <a:pt x="3657" y="3657"/>
                  </a:cubicBezTo>
                  <a:cubicBezTo>
                    <a:pt x="5342" y="1975"/>
                    <a:pt x="7500" y="1133"/>
                    <a:pt x="9662" y="1133"/>
                  </a:cubicBezTo>
                  <a:close/>
                  <a:moveTo>
                    <a:pt x="9662" y="1"/>
                  </a:moveTo>
                  <a:cubicBezTo>
                    <a:pt x="7117" y="1"/>
                    <a:pt x="4698" y="1015"/>
                    <a:pt x="2857" y="2857"/>
                  </a:cubicBezTo>
                  <a:cubicBezTo>
                    <a:pt x="1015" y="4699"/>
                    <a:pt x="0" y="7117"/>
                    <a:pt x="0" y="9663"/>
                  </a:cubicBezTo>
                  <a:cubicBezTo>
                    <a:pt x="0" y="12208"/>
                    <a:pt x="1015" y="14627"/>
                    <a:pt x="2857" y="16469"/>
                  </a:cubicBezTo>
                  <a:cubicBezTo>
                    <a:pt x="4698" y="18310"/>
                    <a:pt x="7117" y="19325"/>
                    <a:pt x="9662" y="19325"/>
                  </a:cubicBezTo>
                  <a:cubicBezTo>
                    <a:pt x="12208" y="19325"/>
                    <a:pt x="14626" y="18310"/>
                    <a:pt x="16468" y="16469"/>
                  </a:cubicBezTo>
                  <a:cubicBezTo>
                    <a:pt x="18310" y="14627"/>
                    <a:pt x="19325" y="12208"/>
                    <a:pt x="19325" y="9663"/>
                  </a:cubicBezTo>
                  <a:cubicBezTo>
                    <a:pt x="19325" y="7117"/>
                    <a:pt x="18310" y="4699"/>
                    <a:pt x="16468" y="2857"/>
                  </a:cubicBezTo>
                  <a:cubicBezTo>
                    <a:pt x="14626" y="1015"/>
                    <a:pt x="12208" y="1"/>
                    <a:pt x="96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3" name="Google Shape;9482;p76">
              <a:extLst>
                <a:ext uri="{FF2B5EF4-FFF2-40B4-BE49-F238E27FC236}">
                  <a16:creationId xmlns:a16="http://schemas.microsoft.com/office/drawing/2014/main" id="{AA1B72AF-5FE5-B8E5-AD38-39F913C7C09D}"/>
                </a:ext>
              </a:extLst>
            </p:cNvPr>
            <p:cNvSpPr/>
            <p:nvPr/>
          </p:nvSpPr>
          <p:spPr>
            <a:xfrm>
              <a:off x="1602600" y="5143950"/>
              <a:ext cx="250350" cy="182725"/>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14" name="Google Shape;9480;p76">
            <a:extLst>
              <a:ext uri="{FF2B5EF4-FFF2-40B4-BE49-F238E27FC236}">
                <a16:creationId xmlns:a16="http://schemas.microsoft.com/office/drawing/2014/main" id="{FFB42BF7-85B4-B70E-0976-DDE9B8696C80}"/>
              </a:ext>
            </a:extLst>
          </p:cNvPr>
          <p:cNvGrpSpPr/>
          <p:nvPr/>
        </p:nvGrpSpPr>
        <p:grpSpPr>
          <a:xfrm>
            <a:off x="573791" y="4400613"/>
            <a:ext cx="130645" cy="136228"/>
            <a:chOff x="1487200" y="4993750"/>
            <a:chExt cx="483125" cy="483125"/>
          </a:xfrm>
          <a:solidFill>
            <a:schemeClr val="tx1"/>
          </a:solidFill>
        </p:grpSpPr>
        <p:sp>
          <p:nvSpPr>
            <p:cNvPr id="15" name="Google Shape;9481;p76">
              <a:extLst>
                <a:ext uri="{FF2B5EF4-FFF2-40B4-BE49-F238E27FC236}">
                  <a16:creationId xmlns:a16="http://schemas.microsoft.com/office/drawing/2014/main" id="{2AC85FB2-954F-272C-5633-E03E7D63538E}"/>
                </a:ext>
              </a:extLst>
            </p:cNvPr>
            <p:cNvSpPr/>
            <p:nvPr/>
          </p:nvSpPr>
          <p:spPr>
            <a:xfrm>
              <a:off x="1487200" y="4993750"/>
              <a:ext cx="483125" cy="483125"/>
            </a:xfrm>
            <a:custGeom>
              <a:avLst/>
              <a:gdLst/>
              <a:ahLst/>
              <a:cxnLst/>
              <a:rect l="l" t="t" r="r" b="b"/>
              <a:pathLst>
                <a:path w="19325" h="19325" extrusionOk="0">
                  <a:moveTo>
                    <a:pt x="9662" y="1133"/>
                  </a:moveTo>
                  <a:cubicBezTo>
                    <a:pt x="11824" y="1133"/>
                    <a:pt x="13983" y="1975"/>
                    <a:pt x="15668" y="3657"/>
                  </a:cubicBezTo>
                  <a:cubicBezTo>
                    <a:pt x="19035" y="7027"/>
                    <a:pt x="19035" y="12302"/>
                    <a:pt x="15668" y="15668"/>
                  </a:cubicBezTo>
                  <a:cubicBezTo>
                    <a:pt x="13983" y="17352"/>
                    <a:pt x="11822" y="18193"/>
                    <a:pt x="9661" y="18193"/>
                  </a:cubicBezTo>
                  <a:cubicBezTo>
                    <a:pt x="7500" y="18193"/>
                    <a:pt x="5340" y="17352"/>
                    <a:pt x="3657" y="15668"/>
                  </a:cubicBezTo>
                  <a:cubicBezTo>
                    <a:pt x="290" y="12302"/>
                    <a:pt x="290" y="7024"/>
                    <a:pt x="3657" y="3657"/>
                  </a:cubicBezTo>
                  <a:cubicBezTo>
                    <a:pt x="5342" y="1975"/>
                    <a:pt x="7500" y="1133"/>
                    <a:pt x="9662" y="1133"/>
                  </a:cubicBezTo>
                  <a:close/>
                  <a:moveTo>
                    <a:pt x="9662" y="1"/>
                  </a:moveTo>
                  <a:cubicBezTo>
                    <a:pt x="7117" y="1"/>
                    <a:pt x="4698" y="1015"/>
                    <a:pt x="2857" y="2857"/>
                  </a:cubicBezTo>
                  <a:cubicBezTo>
                    <a:pt x="1015" y="4699"/>
                    <a:pt x="0" y="7117"/>
                    <a:pt x="0" y="9663"/>
                  </a:cubicBezTo>
                  <a:cubicBezTo>
                    <a:pt x="0" y="12208"/>
                    <a:pt x="1015" y="14627"/>
                    <a:pt x="2857" y="16469"/>
                  </a:cubicBezTo>
                  <a:cubicBezTo>
                    <a:pt x="4698" y="18310"/>
                    <a:pt x="7117" y="19325"/>
                    <a:pt x="9662" y="19325"/>
                  </a:cubicBezTo>
                  <a:cubicBezTo>
                    <a:pt x="12208" y="19325"/>
                    <a:pt x="14626" y="18310"/>
                    <a:pt x="16468" y="16469"/>
                  </a:cubicBezTo>
                  <a:cubicBezTo>
                    <a:pt x="18310" y="14627"/>
                    <a:pt x="19325" y="12208"/>
                    <a:pt x="19325" y="9663"/>
                  </a:cubicBezTo>
                  <a:cubicBezTo>
                    <a:pt x="19325" y="7117"/>
                    <a:pt x="18310" y="4699"/>
                    <a:pt x="16468" y="2857"/>
                  </a:cubicBezTo>
                  <a:cubicBezTo>
                    <a:pt x="14626" y="1015"/>
                    <a:pt x="12208" y="1"/>
                    <a:pt x="9662"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16" name="Google Shape;9482;p76">
              <a:extLst>
                <a:ext uri="{FF2B5EF4-FFF2-40B4-BE49-F238E27FC236}">
                  <a16:creationId xmlns:a16="http://schemas.microsoft.com/office/drawing/2014/main" id="{E59CB8D8-E65A-6F8A-15CF-8C264D72653A}"/>
                </a:ext>
              </a:extLst>
            </p:cNvPr>
            <p:cNvSpPr/>
            <p:nvPr/>
          </p:nvSpPr>
          <p:spPr>
            <a:xfrm>
              <a:off x="1602600" y="5143950"/>
              <a:ext cx="250350" cy="182725"/>
            </a:xfrm>
            <a:custGeom>
              <a:avLst/>
              <a:gdLst/>
              <a:ahLst/>
              <a:cxnLst/>
              <a:rect l="l" t="t" r="r" b="b"/>
              <a:pathLst>
                <a:path w="10014" h="7309" extrusionOk="0">
                  <a:moveTo>
                    <a:pt x="8149" y="1134"/>
                  </a:moveTo>
                  <a:cubicBezTo>
                    <a:pt x="8294" y="1134"/>
                    <a:pt x="8439" y="1189"/>
                    <a:pt x="8549" y="1300"/>
                  </a:cubicBezTo>
                  <a:cubicBezTo>
                    <a:pt x="8769" y="1520"/>
                    <a:pt x="8769" y="1879"/>
                    <a:pt x="8549" y="2100"/>
                  </a:cubicBezTo>
                  <a:lnTo>
                    <a:pt x="4639" y="6007"/>
                  </a:lnTo>
                  <a:cubicBezTo>
                    <a:pt x="4527" y="6120"/>
                    <a:pt x="4377" y="6177"/>
                    <a:pt x="4227" y="6177"/>
                  </a:cubicBezTo>
                  <a:cubicBezTo>
                    <a:pt x="4081" y="6177"/>
                    <a:pt x="3937" y="6123"/>
                    <a:pt x="3830" y="6016"/>
                  </a:cubicBezTo>
                  <a:lnTo>
                    <a:pt x="1547" y="3748"/>
                  </a:lnTo>
                  <a:cubicBezTo>
                    <a:pt x="1296" y="3534"/>
                    <a:pt x="1281" y="3151"/>
                    <a:pt x="1514" y="2918"/>
                  </a:cubicBezTo>
                  <a:cubicBezTo>
                    <a:pt x="1626" y="2806"/>
                    <a:pt x="1771" y="2750"/>
                    <a:pt x="1916" y="2750"/>
                  </a:cubicBezTo>
                  <a:cubicBezTo>
                    <a:pt x="2074" y="2750"/>
                    <a:pt x="2232" y="2817"/>
                    <a:pt x="2344" y="2948"/>
                  </a:cubicBezTo>
                  <a:lnTo>
                    <a:pt x="3784" y="4388"/>
                  </a:lnTo>
                  <a:cubicBezTo>
                    <a:pt x="3793" y="4401"/>
                    <a:pt x="3805" y="4410"/>
                    <a:pt x="3817" y="4419"/>
                  </a:cubicBezTo>
                  <a:cubicBezTo>
                    <a:pt x="3817" y="4422"/>
                    <a:pt x="3820" y="4422"/>
                    <a:pt x="3823" y="4425"/>
                  </a:cubicBezTo>
                  <a:cubicBezTo>
                    <a:pt x="3934" y="4535"/>
                    <a:pt x="4078" y="4590"/>
                    <a:pt x="4222" y="4590"/>
                  </a:cubicBezTo>
                  <a:cubicBezTo>
                    <a:pt x="4367" y="4590"/>
                    <a:pt x="4512" y="4535"/>
                    <a:pt x="4624" y="4425"/>
                  </a:cubicBezTo>
                  <a:lnTo>
                    <a:pt x="7749" y="1300"/>
                  </a:lnTo>
                  <a:cubicBezTo>
                    <a:pt x="7859" y="1189"/>
                    <a:pt x="8004" y="1134"/>
                    <a:pt x="8149" y="1134"/>
                  </a:cubicBezTo>
                  <a:close/>
                  <a:moveTo>
                    <a:pt x="8146" y="1"/>
                  </a:moveTo>
                  <a:cubicBezTo>
                    <a:pt x="7712" y="1"/>
                    <a:pt x="7279" y="166"/>
                    <a:pt x="6949" y="496"/>
                  </a:cubicBezTo>
                  <a:lnTo>
                    <a:pt x="6946" y="496"/>
                  </a:lnTo>
                  <a:lnTo>
                    <a:pt x="4219" y="3223"/>
                  </a:lnTo>
                  <a:lnTo>
                    <a:pt x="3144" y="2148"/>
                  </a:lnTo>
                  <a:cubicBezTo>
                    <a:pt x="2808" y="1779"/>
                    <a:pt x="2348" y="1594"/>
                    <a:pt x="1887" y="1594"/>
                  </a:cubicBezTo>
                  <a:cubicBezTo>
                    <a:pt x="1453" y="1594"/>
                    <a:pt x="1019" y="1758"/>
                    <a:pt x="686" y="2091"/>
                  </a:cubicBezTo>
                  <a:cubicBezTo>
                    <a:pt x="1" y="2776"/>
                    <a:pt x="28" y="3896"/>
                    <a:pt x="747" y="4549"/>
                  </a:cubicBezTo>
                  <a:lnTo>
                    <a:pt x="3029" y="6819"/>
                  </a:lnTo>
                  <a:cubicBezTo>
                    <a:pt x="3344" y="7131"/>
                    <a:pt x="3768" y="7308"/>
                    <a:pt x="4214" y="7308"/>
                  </a:cubicBezTo>
                  <a:cubicBezTo>
                    <a:pt x="4218" y="7308"/>
                    <a:pt x="4221" y="7308"/>
                    <a:pt x="4225" y="7308"/>
                  </a:cubicBezTo>
                  <a:cubicBezTo>
                    <a:pt x="4678" y="7308"/>
                    <a:pt x="5116" y="7127"/>
                    <a:pt x="5439" y="6807"/>
                  </a:cubicBezTo>
                  <a:lnTo>
                    <a:pt x="9349" y="2900"/>
                  </a:lnTo>
                  <a:cubicBezTo>
                    <a:pt x="10013" y="2236"/>
                    <a:pt x="10013" y="1161"/>
                    <a:pt x="9349" y="499"/>
                  </a:cubicBezTo>
                  <a:cubicBezTo>
                    <a:pt x="9017" y="167"/>
                    <a:pt x="8581" y="1"/>
                    <a:pt x="8146"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nvGrpSpPr>
          <p:cNvPr id="39" name="Groupe 38">
            <a:extLst>
              <a:ext uri="{FF2B5EF4-FFF2-40B4-BE49-F238E27FC236}">
                <a16:creationId xmlns:a16="http://schemas.microsoft.com/office/drawing/2014/main" id="{E7633CF4-C4B7-ABB3-EE93-196C5AF011E5}"/>
              </a:ext>
            </a:extLst>
          </p:cNvPr>
          <p:cNvGrpSpPr/>
          <p:nvPr/>
        </p:nvGrpSpPr>
        <p:grpSpPr>
          <a:xfrm>
            <a:off x="2682213" y="1169151"/>
            <a:ext cx="2145589" cy="1726490"/>
            <a:chOff x="3184577" y="1022119"/>
            <a:chExt cx="2145589" cy="1726490"/>
          </a:xfrm>
        </p:grpSpPr>
        <p:grpSp>
          <p:nvGrpSpPr>
            <p:cNvPr id="22" name="Groupe 21">
              <a:extLst>
                <a:ext uri="{FF2B5EF4-FFF2-40B4-BE49-F238E27FC236}">
                  <a16:creationId xmlns:a16="http://schemas.microsoft.com/office/drawing/2014/main" id="{E5A8FA3C-D1F5-19EF-080C-69B9D07815BC}"/>
                </a:ext>
              </a:extLst>
            </p:cNvPr>
            <p:cNvGrpSpPr/>
            <p:nvPr/>
          </p:nvGrpSpPr>
          <p:grpSpPr>
            <a:xfrm>
              <a:off x="3184577" y="1022119"/>
              <a:ext cx="2145589" cy="1726490"/>
              <a:chOff x="3184577" y="1022119"/>
              <a:chExt cx="2145589" cy="1726490"/>
            </a:xfrm>
          </p:grpSpPr>
          <p:pic>
            <p:nvPicPr>
              <p:cNvPr id="18" name="Image 17">
                <a:extLst>
                  <a:ext uri="{FF2B5EF4-FFF2-40B4-BE49-F238E27FC236}">
                    <a16:creationId xmlns:a16="http://schemas.microsoft.com/office/drawing/2014/main" id="{5EF7C11F-C7C0-3D42-D784-743D470FE43E}"/>
                  </a:ext>
                </a:extLst>
              </p:cNvPr>
              <p:cNvPicPr>
                <a:picLocks noChangeAspect="1"/>
              </p:cNvPicPr>
              <p:nvPr/>
            </p:nvPicPr>
            <p:blipFill>
              <a:blip r:embed="rId5"/>
              <a:stretch>
                <a:fillRect/>
              </a:stretch>
            </p:blipFill>
            <p:spPr>
              <a:xfrm>
                <a:off x="3462211" y="1223542"/>
                <a:ext cx="1321409" cy="1525067"/>
              </a:xfrm>
              <a:prstGeom prst="rect">
                <a:avLst/>
              </a:prstGeom>
            </p:spPr>
          </p:pic>
          <p:pic>
            <p:nvPicPr>
              <p:cNvPr id="20" name="Image 19">
                <a:extLst>
                  <a:ext uri="{FF2B5EF4-FFF2-40B4-BE49-F238E27FC236}">
                    <a16:creationId xmlns:a16="http://schemas.microsoft.com/office/drawing/2014/main" id="{E0A60A7B-813D-4624-C0EB-10B46F5833C0}"/>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358" b="89623" l="9804" r="99440">
                            <a14:foregroundMark x1="19888" y1="34434" x2="71429" y2="64623"/>
                            <a14:foregroundMark x1="20448" y1="35849" x2="61064" y2="82547"/>
                            <a14:foregroundMark x1="61064" y1="82547" x2="80672" y2="90566"/>
                            <a14:foregroundMark x1="45658" y1="67925" x2="47059" y2="60849"/>
                            <a14:foregroundMark x1="47899" y1="60849" x2="43978" y2="56604"/>
                            <a14:foregroundMark x1="44258" y1="62736" x2="53782" y2="72642"/>
                            <a14:foregroundMark x1="54902" y1="47170" x2="52381" y2="51887"/>
                            <a14:foregroundMark x1="52661" y1="40094" x2="96078" y2="16038"/>
                            <a14:foregroundMark x1="96078" y1="16038" x2="99440" y2="18396"/>
                            <a14:foregroundMark x1="93277" y1="14151" x2="49020" y2="48113"/>
                            <a14:foregroundMark x1="48459" y1="41981" x2="88235" y2="3302"/>
                            <a14:foregroundMark x1="88235" y1="3302" x2="94678" y2="7547"/>
                            <a14:foregroundMark x1="71148" y1="1887" x2="9524" y2="4245"/>
                            <a14:foregroundMark x1="9524" y1="4245" x2="45098" y2="75943"/>
                            <a14:foregroundMark x1="45098" y1="75943" x2="94958" y2="97642"/>
                            <a14:foregroundMark x1="94958" y1="97642" x2="95798" y2="4717"/>
                            <a14:foregroundMark x1="95798" y1="4717" x2="64986" y2="2358"/>
                          </a14:backgroundRemoval>
                        </a14:imgEffect>
                      </a14:imgLayer>
                    </a14:imgProps>
                  </a:ext>
                </a:extLst>
              </a:blip>
              <a:stretch>
                <a:fillRect/>
              </a:stretch>
            </p:blipFill>
            <p:spPr>
              <a:xfrm rot="1161159">
                <a:off x="4525748" y="1151962"/>
                <a:ext cx="804418" cy="477693"/>
              </a:xfrm>
              <a:prstGeom prst="rect">
                <a:avLst/>
              </a:prstGeom>
            </p:spPr>
          </p:pic>
          <p:pic>
            <p:nvPicPr>
              <p:cNvPr id="21" name="Image 20">
                <a:extLst>
                  <a:ext uri="{FF2B5EF4-FFF2-40B4-BE49-F238E27FC236}">
                    <a16:creationId xmlns:a16="http://schemas.microsoft.com/office/drawing/2014/main" id="{A8E039A3-BA2B-8F05-F667-997885678CF4}"/>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2358" b="89623" l="9804" r="99440">
                            <a14:foregroundMark x1="19888" y1="34434" x2="71429" y2="64623"/>
                            <a14:foregroundMark x1="20448" y1="35849" x2="61064" y2="82547"/>
                            <a14:foregroundMark x1="61064" y1="82547" x2="80672" y2="90566"/>
                            <a14:foregroundMark x1="45658" y1="67925" x2="47059" y2="60849"/>
                            <a14:foregroundMark x1="47899" y1="60849" x2="43978" y2="56604"/>
                            <a14:foregroundMark x1="44258" y1="62736" x2="53782" y2="72642"/>
                            <a14:foregroundMark x1="54902" y1="47170" x2="52381" y2="51887"/>
                            <a14:foregroundMark x1="52661" y1="40094" x2="96078" y2="16038"/>
                            <a14:foregroundMark x1="96078" y1="16038" x2="99440" y2="18396"/>
                            <a14:foregroundMark x1="93277" y1="14151" x2="49020" y2="48113"/>
                            <a14:foregroundMark x1="48459" y1="41981" x2="88235" y2="3302"/>
                            <a14:foregroundMark x1="88235" y1="3302" x2="94678" y2="7547"/>
                            <a14:foregroundMark x1="71148" y1="1887" x2="9524" y2="4245"/>
                            <a14:foregroundMark x1="9524" y1="4245" x2="45098" y2="75943"/>
                            <a14:foregroundMark x1="45098" y1="75943" x2="94958" y2="97642"/>
                            <a14:foregroundMark x1="94958" y1="97642" x2="95798" y2="4717"/>
                            <a14:foregroundMark x1="95798" y1="4717" x2="64986" y2="2358"/>
                          </a14:backgroundRemoval>
                        </a14:imgEffect>
                      </a14:imgLayer>
                    </a14:imgProps>
                  </a:ext>
                </a:extLst>
              </a:blip>
              <a:stretch>
                <a:fillRect/>
              </a:stretch>
            </p:blipFill>
            <p:spPr>
              <a:xfrm rot="17361159">
                <a:off x="3021215" y="1185481"/>
                <a:ext cx="804418" cy="477693"/>
              </a:xfrm>
              <a:prstGeom prst="rect">
                <a:avLst/>
              </a:prstGeom>
            </p:spPr>
          </p:pic>
        </p:grpSp>
        <p:sp>
          <p:nvSpPr>
            <p:cNvPr id="23" name="Ellipse 22">
              <a:extLst>
                <a:ext uri="{FF2B5EF4-FFF2-40B4-BE49-F238E27FC236}">
                  <a16:creationId xmlns:a16="http://schemas.microsoft.com/office/drawing/2014/main" id="{316CD4B8-77DF-8C48-DE89-4E5066FA55EF}"/>
                </a:ext>
              </a:extLst>
            </p:cNvPr>
            <p:cNvSpPr/>
            <p:nvPr/>
          </p:nvSpPr>
          <p:spPr>
            <a:xfrm>
              <a:off x="4370647" y="1859147"/>
              <a:ext cx="45719" cy="47625"/>
            </a:xfrm>
            <a:prstGeom prst="ellipse">
              <a:avLst/>
            </a:prstGeom>
            <a:solidFill>
              <a:srgbClr val="FF0000"/>
            </a:solidFill>
            <a:ln w="12700">
              <a:solidFill>
                <a:schemeClr val="accent3">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00" dirty="0"/>
            </a:p>
          </p:txBody>
        </p:sp>
        <p:sp>
          <p:nvSpPr>
            <p:cNvPr id="24" name="Ellipse 23">
              <a:extLst>
                <a:ext uri="{FF2B5EF4-FFF2-40B4-BE49-F238E27FC236}">
                  <a16:creationId xmlns:a16="http://schemas.microsoft.com/office/drawing/2014/main" id="{F32B7C99-5176-BEDF-BDD4-EBD3CDAFA92F}"/>
                </a:ext>
              </a:extLst>
            </p:cNvPr>
            <p:cNvSpPr/>
            <p:nvPr/>
          </p:nvSpPr>
          <p:spPr>
            <a:xfrm>
              <a:off x="4370647" y="2062380"/>
              <a:ext cx="45719" cy="47625"/>
            </a:xfrm>
            <a:prstGeom prst="ellipse">
              <a:avLst/>
            </a:prstGeom>
            <a:solidFill>
              <a:srgbClr val="FF0000"/>
            </a:solidFill>
            <a:ln w="12700">
              <a:solidFill>
                <a:schemeClr val="accent3">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00" dirty="0"/>
            </a:p>
          </p:txBody>
        </p:sp>
        <p:sp>
          <p:nvSpPr>
            <p:cNvPr id="25" name="Ellipse 24">
              <a:extLst>
                <a:ext uri="{FF2B5EF4-FFF2-40B4-BE49-F238E27FC236}">
                  <a16:creationId xmlns:a16="http://schemas.microsoft.com/office/drawing/2014/main" id="{BE48FB36-1945-0CA4-B7F8-FCEAB482992C}"/>
                </a:ext>
              </a:extLst>
            </p:cNvPr>
            <p:cNvSpPr/>
            <p:nvPr/>
          </p:nvSpPr>
          <p:spPr>
            <a:xfrm>
              <a:off x="4346575" y="1941625"/>
              <a:ext cx="93865" cy="88900"/>
            </a:xfrm>
            <a:prstGeom prst="ellipse">
              <a:avLst/>
            </a:prstGeom>
            <a:solidFill>
              <a:srgbClr val="FF0000"/>
            </a:solidFill>
            <a:ln w="12700">
              <a:solidFill>
                <a:schemeClr val="accent3">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400" dirty="0"/>
            </a:p>
          </p:txBody>
        </p:sp>
        <p:sp>
          <p:nvSpPr>
            <p:cNvPr id="36" name="ZoneTexte 35">
              <a:extLst>
                <a:ext uri="{FF2B5EF4-FFF2-40B4-BE49-F238E27FC236}">
                  <a16:creationId xmlns:a16="http://schemas.microsoft.com/office/drawing/2014/main" id="{FABF7478-38C6-83B7-2EFB-B0C69413460A}"/>
                </a:ext>
              </a:extLst>
            </p:cNvPr>
            <p:cNvSpPr txBox="1"/>
            <p:nvPr/>
          </p:nvSpPr>
          <p:spPr>
            <a:xfrm>
              <a:off x="4368800" y="1906772"/>
              <a:ext cx="266699" cy="169277"/>
            </a:xfrm>
            <a:prstGeom prst="rect">
              <a:avLst/>
            </a:prstGeom>
            <a:noFill/>
          </p:spPr>
          <p:txBody>
            <a:bodyPr wrap="square" rtlCol="0">
              <a:spAutoFit/>
            </a:bodyPr>
            <a:lstStyle/>
            <a:p>
              <a:r>
                <a:rPr lang="fr-FR" sz="500" b="1" dirty="0"/>
                <a:t>10</a:t>
              </a:r>
            </a:p>
          </p:txBody>
        </p:sp>
        <p:sp>
          <p:nvSpPr>
            <p:cNvPr id="37" name="ZoneTexte 36">
              <a:extLst>
                <a:ext uri="{FF2B5EF4-FFF2-40B4-BE49-F238E27FC236}">
                  <a16:creationId xmlns:a16="http://schemas.microsoft.com/office/drawing/2014/main" id="{14C2E80F-00CB-A317-5C5B-5E832E44B97A}"/>
                </a:ext>
              </a:extLst>
            </p:cNvPr>
            <p:cNvSpPr txBox="1"/>
            <p:nvPr/>
          </p:nvSpPr>
          <p:spPr>
            <a:xfrm>
              <a:off x="4390607" y="2001553"/>
              <a:ext cx="266699" cy="169277"/>
            </a:xfrm>
            <a:prstGeom prst="rect">
              <a:avLst/>
            </a:prstGeom>
            <a:noFill/>
          </p:spPr>
          <p:txBody>
            <a:bodyPr wrap="square" rtlCol="0">
              <a:spAutoFit/>
            </a:bodyPr>
            <a:lstStyle/>
            <a:p>
              <a:r>
                <a:rPr lang="fr-FR" sz="500" b="1" dirty="0"/>
                <a:t>5</a:t>
              </a:r>
            </a:p>
          </p:txBody>
        </p:sp>
        <p:sp>
          <p:nvSpPr>
            <p:cNvPr id="38" name="ZoneTexte 37">
              <a:extLst>
                <a:ext uri="{FF2B5EF4-FFF2-40B4-BE49-F238E27FC236}">
                  <a16:creationId xmlns:a16="http://schemas.microsoft.com/office/drawing/2014/main" id="{B2D0E1FC-D36A-F69B-5A77-D520B858D721}"/>
                </a:ext>
              </a:extLst>
            </p:cNvPr>
            <p:cNvSpPr txBox="1"/>
            <p:nvPr/>
          </p:nvSpPr>
          <p:spPr>
            <a:xfrm>
              <a:off x="4381151" y="1799372"/>
              <a:ext cx="266699" cy="169277"/>
            </a:xfrm>
            <a:prstGeom prst="rect">
              <a:avLst/>
            </a:prstGeom>
            <a:noFill/>
          </p:spPr>
          <p:txBody>
            <a:bodyPr wrap="square" rtlCol="0">
              <a:spAutoFit/>
            </a:bodyPr>
            <a:lstStyle/>
            <a:p>
              <a:r>
                <a:rPr lang="fr-FR" sz="500" b="1" dirty="0"/>
                <a:t>5</a:t>
              </a:r>
            </a:p>
          </p:txBody>
        </p:sp>
      </p:grpSp>
      <p:pic>
        <p:nvPicPr>
          <p:cNvPr id="2" name="EXPLOBIOPSIE">
            <a:hlinkClick r:id="" action="ppaction://media"/>
            <a:extLst>
              <a:ext uri="{FF2B5EF4-FFF2-40B4-BE49-F238E27FC236}">
                <a16:creationId xmlns:a16="http://schemas.microsoft.com/office/drawing/2014/main" id="{31EBDF33-6A40-7E86-1037-4AE6CB52ECA7}"/>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5776" t="1840" r="4913" b="2682"/>
          <a:stretch/>
        </p:blipFill>
        <p:spPr>
          <a:xfrm>
            <a:off x="5053886" y="1193782"/>
            <a:ext cx="3736982" cy="2247219"/>
          </a:xfrm>
          <a:prstGeom prst="rect">
            <a:avLst/>
          </a:prstGeom>
          <a:ln w="28575">
            <a:noFill/>
          </a:ln>
        </p:spPr>
      </p:pic>
      <p:pic>
        <p:nvPicPr>
          <p:cNvPr id="30" name="Image 29">
            <a:extLst>
              <a:ext uri="{FF2B5EF4-FFF2-40B4-BE49-F238E27FC236}">
                <a16:creationId xmlns:a16="http://schemas.microsoft.com/office/drawing/2014/main" id="{BF471202-0860-DD44-FBEE-63F794459D33}"/>
              </a:ext>
            </a:extLst>
          </p:cNvPr>
          <p:cNvPicPr>
            <a:picLocks noChangeAspect="1"/>
          </p:cNvPicPr>
          <p:nvPr/>
        </p:nvPicPr>
        <p:blipFill>
          <a:blip r:embed="rId9"/>
          <a:stretch>
            <a:fillRect/>
          </a:stretch>
        </p:blipFill>
        <p:spPr>
          <a:xfrm>
            <a:off x="8196278" y="123953"/>
            <a:ext cx="744835" cy="923827"/>
          </a:xfrm>
          <a:prstGeom prst="rect">
            <a:avLst/>
          </a:prstGeom>
        </p:spPr>
      </p:pic>
      <p:sp>
        <p:nvSpPr>
          <p:cNvPr id="31" name="Rectangle 30">
            <a:extLst>
              <a:ext uri="{FF2B5EF4-FFF2-40B4-BE49-F238E27FC236}">
                <a16:creationId xmlns:a16="http://schemas.microsoft.com/office/drawing/2014/main" id="{3DEDD3C4-73C1-B451-2825-FDDB781DBCB6}"/>
              </a:ext>
            </a:extLst>
          </p:cNvPr>
          <p:cNvSpPr/>
          <p:nvPr/>
        </p:nvSpPr>
        <p:spPr>
          <a:xfrm>
            <a:off x="4095750" y="4141578"/>
            <a:ext cx="733425" cy="5186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40" name="Groupe 39">
            <a:extLst>
              <a:ext uri="{FF2B5EF4-FFF2-40B4-BE49-F238E27FC236}">
                <a16:creationId xmlns:a16="http://schemas.microsoft.com/office/drawing/2014/main" id="{26E03A2F-C106-6A57-9290-3B32BB128979}"/>
              </a:ext>
            </a:extLst>
          </p:cNvPr>
          <p:cNvGrpSpPr/>
          <p:nvPr/>
        </p:nvGrpSpPr>
        <p:grpSpPr>
          <a:xfrm>
            <a:off x="4884226" y="3638761"/>
            <a:ext cx="1889723" cy="1277988"/>
            <a:chOff x="4269900" y="2889618"/>
            <a:chExt cx="2735737" cy="1757887"/>
          </a:xfrm>
        </p:grpSpPr>
        <p:pic>
          <p:nvPicPr>
            <p:cNvPr id="3" name="Image 2">
              <a:extLst>
                <a:ext uri="{FF2B5EF4-FFF2-40B4-BE49-F238E27FC236}">
                  <a16:creationId xmlns:a16="http://schemas.microsoft.com/office/drawing/2014/main" id="{054CE2C4-4202-D0E4-6526-666090E35CED}"/>
                </a:ext>
              </a:extLst>
            </p:cNvPr>
            <p:cNvPicPr>
              <a:picLocks noChangeAspect="1"/>
            </p:cNvPicPr>
            <p:nvPr/>
          </p:nvPicPr>
          <p:blipFill rotWithShape="1">
            <a:blip r:embed="rId10"/>
            <a:srcRect l="8136" t="6018" r="10320" b="2852"/>
            <a:stretch/>
          </p:blipFill>
          <p:spPr>
            <a:xfrm>
              <a:off x="4269900" y="3010668"/>
              <a:ext cx="2531859" cy="1636837"/>
            </a:xfrm>
            <a:prstGeom prst="rect">
              <a:avLst/>
            </a:prstGeom>
          </p:spPr>
        </p:pic>
        <p:sp>
          <p:nvSpPr>
            <p:cNvPr id="32" name="Rectangle 31">
              <a:extLst>
                <a:ext uri="{FF2B5EF4-FFF2-40B4-BE49-F238E27FC236}">
                  <a16:creationId xmlns:a16="http://schemas.microsoft.com/office/drawing/2014/main" id="{72E1A5D5-A5B6-748B-312E-EE740245E8CA}"/>
                </a:ext>
              </a:extLst>
            </p:cNvPr>
            <p:cNvSpPr/>
            <p:nvPr/>
          </p:nvSpPr>
          <p:spPr>
            <a:xfrm>
              <a:off x="4736306" y="4238626"/>
              <a:ext cx="552450" cy="5821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3" name="Rectangle 32">
              <a:extLst>
                <a:ext uri="{FF2B5EF4-FFF2-40B4-BE49-F238E27FC236}">
                  <a16:creationId xmlns:a16="http://schemas.microsoft.com/office/drawing/2014/main" id="{7F33F2F2-82DB-D1E2-61D2-5DC1942F7056}"/>
                </a:ext>
              </a:extLst>
            </p:cNvPr>
            <p:cNvSpPr/>
            <p:nvPr/>
          </p:nvSpPr>
          <p:spPr>
            <a:xfrm>
              <a:off x="6272212" y="3805823"/>
              <a:ext cx="733425"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2785EFCF-DF26-07C4-B349-33A0A7A36568}"/>
                </a:ext>
              </a:extLst>
            </p:cNvPr>
            <p:cNvSpPr/>
            <p:nvPr/>
          </p:nvSpPr>
          <p:spPr>
            <a:xfrm>
              <a:off x="6326982" y="3706404"/>
              <a:ext cx="611982" cy="5290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Rectangle 34">
              <a:extLst>
                <a:ext uri="{FF2B5EF4-FFF2-40B4-BE49-F238E27FC236}">
                  <a16:creationId xmlns:a16="http://schemas.microsoft.com/office/drawing/2014/main" id="{BB176F9B-F0DF-C7DB-2869-B8119AD0533A}"/>
                </a:ext>
              </a:extLst>
            </p:cNvPr>
            <p:cNvSpPr/>
            <p:nvPr/>
          </p:nvSpPr>
          <p:spPr>
            <a:xfrm>
              <a:off x="4483097" y="2889618"/>
              <a:ext cx="611982" cy="5346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1" name="Google Shape;284;p42">
            <a:extLst>
              <a:ext uri="{FF2B5EF4-FFF2-40B4-BE49-F238E27FC236}">
                <a16:creationId xmlns:a16="http://schemas.microsoft.com/office/drawing/2014/main" id="{39ED7DD5-55ED-989B-3517-474E4D336344}"/>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7/20</a:t>
            </a:r>
          </a:p>
        </p:txBody>
      </p:sp>
    </p:spTree>
    <p:extLst>
      <p:ext uri="{BB962C8B-B14F-4D97-AF65-F5344CB8AC3E}">
        <p14:creationId xmlns:p14="http://schemas.microsoft.com/office/powerpoint/2010/main" val="394720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720"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
                                            <p:txEl>
                                              <p:pRg st="1" end="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xEl>
                                              <p:pRg st="2" end="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9">
                                            <p:txEl>
                                              <p:pRg st="3" end="3"/>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43" repeatCount="indefinite" fill="hold" display="0">
                  <p:stCondLst>
                    <p:cond delay="indefinite"/>
                  </p:stCondLst>
                </p:cTn>
                <p:tgtEl>
                  <p:spTgt spid="2"/>
                </p:tgtEl>
              </p:cMediaNode>
            </p:video>
            <p:seq concurrent="1" nextAc="seek">
              <p:cTn id="44" restart="whenNotActive" fill="hold" evtFilter="cancelBubble" nodeType="interactiveSeq">
                <p:stCondLst>
                  <p:cond evt="onClick" delay="0">
                    <p:tgtEl>
                      <p:spTgt spid="2"/>
                    </p:tgtEl>
                  </p:cond>
                </p:stCondLst>
                <p:endSync evt="end" delay="0">
                  <p:rtn val="all"/>
                </p:endSync>
                <p:childTnLst>
                  <p:par>
                    <p:cTn id="45" fill="hold">
                      <p:stCondLst>
                        <p:cond delay="0"/>
                      </p:stCondLst>
                      <p:childTnLst>
                        <p:par>
                          <p:cTn id="46" fill="hold">
                            <p:stCondLst>
                              <p:cond delay="0"/>
                            </p:stCondLst>
                            <p:childTnLst>
                              <p:par>
                                <p:cTn id="47" presetID="2" presetClass="mediacall" presetSubtype="0" fill="hold" nodeType="clickEffect">
                                  <p:stCondLst>
                                    <p:cond delay="0"/>
                                  </p:stCondLst>
                                  <p:childTnLst>
                                    <p:cmd type="call" cmd="togglePause">
                                      <p:cBhvr>
                                        <p:cTn id="48" dur="1" fill="hold"/>
                                        <p:tgtEl>
                                          <p:spTgt spid="2"/>
                                        </p:tgtEl>
                                      </p:cBhvr>
                                    </p:cmd>
                                  </p:childTnLst>
                                </p:cTn>
                              </p:par>
                            </p:childTnLst>
                          </p:cTn>
                        </p:par>
                      </p:childTnLst>
                    </p:cTn>
                  </p:par>
                </p:childTnLst>
              </p:cTn>
              <p:nextCondLst>
                <p:cond evt="onClick" delay="0">
                  <p:tgtEl>
                    <p:spTgt spid="2"/>
                  </p:tgtEl>
                </p:cond>
              </p:nextCondLst>
            </p:seq>
          </p:childTnLst>
        </p:cTn>
      </p:par>
    </p:tnLst>
    <p:bldLst>
      <p:bldP spid="27" grpId="0"/>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16"/>
          </p:nvPr>
        </p:nvSpPr>
        <p:spPr>
          <a:xfrm>
            <a:off x="720000" y="421897"/>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dirty="0"/>
              <a:t>Peritoneal Cancer Index </a:t>
            </a:r>
            <a:r>
              <a:rPr lang="en" dirty="0"/>
              <a:t>- PCI</a:t>
            </a:r>
            <a:endParaRPr dirty="0"/>
          </a:p>
        </p:txBody>
      </p:sp>
      <p:grpSp>
        <p:nvGrpSpPr>
          <p:cNvPr id="12" name="Groupe 11">
            <a:extLst>
              <a:ext uri="{FF2B5EF4-FFF2-40B4-BE49-F238E27FC236}">
                <a16:creationId xmlns:a16="http://schemas.microsoft.com/office/drawing/2014/main" id="{F93E5ADF-2843-8FD8-A9B7-40FC689E2CE7}"/>
              </a:ext>
            </a:extLst>
          </p:cNvPr>
          <p:cNvGrpSpPr/>
          <p:nvPr/>
        </p:nvGrpSpPr>
        <p:grpSpPr>
          <a:xfrm>
            <a:off x="607502" y="4140309"/>
            <a:ext cx="2880461" cy="420796"/>
            <a:chOff x="607502" y="4140309"/>
            <a:chExt cx="2880461" cy="420796"/>
          </a:xfrm>
        </p:grpSpPr>
        <p:sp>
          <p:nvSpPr>
            <p:cNvPr id="3" name="ZoneTexte 2">
              <a:extLst>
                <a:ext uri="{FF2B5EF4-FFF2-40B4-BE49-F238E27FC236}">
                  <a16:creationId xmlns:a16="http://schemas.microsoft.com/office/drawing/2014/main" id="{092ED97E-F94C-A0F0-E03A-F12EE961288F}"/>
                </a:ext>
              </a:extLst>
            </p:cNvPr>
            <p:cNvSpPr txBox="1"/>
            <p:nvPr/>
          </p:nvSpPr>
          <p:spPr>
            <a:xfrm>
              <a:off x="1061563" y="4168104"/>
              <a:ext cx="2426400" cy="338554"/>
            </a:xfrm>
            <a:prstGeom prst="rect">
              <a:avLst/>
            </a:prstGeom>
            <a:solidFill>
              <a:schemeClr val="accent6"/>
            </a:solidFill>
          </p:spPr>
          <p:txBody>
            <a:bodyPr wrap="square">
              <a:spAutoFit/>
            </a:bodyPr>
            <a:lstStyle/>
            <a:p>
              <a:pPr algn="just"/>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Jacquet P, Sugarbaker PH J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Exp</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ClinCancer</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Res</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1996</a:t>
              </a:r>
            </a:p>
          </p:txBody>
        </p:sp>
        <p:grpSp>
          <p:nvGrpSpPr>
            <p:cNvPr id="4" name="Google Shape;11102;p82">
              <a:extLst>
                <a:ext uri="{FF2B5EF4-FFF2-40B4-BE49-F238E27FC236}">
                  <a16:creationId xmlns:a16="http://schemas.microsoft.com/office/drawing/2014/main" id="{7807F5B3-1FE4-B8B8-E2D7-4B81250012F2}"/>
                </a:ext>
              </a:extLst>
            </p:cNvPr>
            <p:cNvGrpSpPr/>
            <p:nvPr/>
          </p:nvGrpSpPr>
          <p:grpSpPr>
            <a:xfrm>
              <a:off x="607502" y="4140309"/>
              <a:ext cx="426462" cy="420796"/>
              <a:chOff x="-6713450" y="2397900"/>
              <a:chExt cx="295375" cy="291450"/>
            </a:xfrm>
            <a:solidFill>
              <a:schemeClr val="tx1"/>
            </a:solidFill>
          </p:grpSpPr>
          <p:sp>
            <p:nvSpPr>
              <p:cNvPr id="17" name="Google Shape;11103;p82">
                <a:extLst>
                  <a:ext uri="{FF2B5EF4-FFF2-40B4-BE49-F238E27FC236}">
                    <a16:creationId xmlns:a16="http://schemas.microsoft.com/office/drawing/2014/main" id="{A72406FA-932D-46F5-BC47-72500BFDF59F}"/>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1104;p82">
                <a:extLst>
                  <a:ext uri="{FF2B5EF4-FFF2-40B4-BE49-F238E27FC236}">
                    <a16:creationId xmlns:a16="http://schemas.microsoft.com/office/drawing/2014/main" id="{99A46483-7425-1BAD-398C-77BAA86A8049}"/>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31" name="Image 30">
            <a:extLst>
              <a:ext uri="{FF2B5EF4-FFF2-40B4-BE49-F238E27FC236}">
                <a16:creationId xmlns:a16="http://schemas.microsoft.com/office/drawing/2014/main" id="{41A3A4D1-4C60-7A48-F0AD-01D7F3F15265}"/>
              </a:ext>
            </a:extLst>
          </p:cNvPr>
          <p:cNvPicPr>
            <a:picLocks noChangeAspect="1"/>
          </p:cNvPicPr>
          <p:nvPr/>
        </p:nvPicPr>
        <p:blipFill>
          <a:blip r:embed="rId3"/>
          <a:stretch>
            <a:fillRect/>
          </a:stretch>
        </p:blipFill>
        <p:spPr>
          <a:xfrm>
            <a:off x="380294" y="1217034"/>
            <a:ext cx="3294782" cy="2709432"/>
          </a:xfrm>
          <a:prstGeom prst="rect">
            <a:avLst/>
          </a:prstGeom>
        </p:spPr>
      </p:pic>
      <p:sp>
        <p:nvSpPr>
          <p:cNvPr id="32" name="Google Shape;323;p43">
            <a:extLst>
              <a:ext uri="{FF2B5EF4-FFF2-40B4-BE49-F238E27FC236}">
                <a16:creationId xmlns:a16="http://schemas.microsoft.com/office/drawing/2014/main" id="{45D5FC63-D9C0-DEA2-AE7A-AA512A07072F}"/>
              </a:ext>
            </a:extLst>
          </p:cNvPr>
          <p:cNvSpPr txBox="1">
            <a:spLocks/>
          </p:cNvSpPr>
          <p:nvPr/>
        </p:nvSpPr>
        <p:spPr>
          <a:xfrm flipH="1">
            <a:off x="3874783" y="1047780"/>
            <a:ext cx="4989601" cy="286709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Score de 0 à 3 pour chacune des 13 régions de l’abdomen</a:t>
            </a:r>
          </a:p>
          <a:p>
            <a:pPr marL="0" indent="0">
              <a:spcAft>
                <a:spcPts val="1600"/>
              </a:spcAft>
              <a:buFont typeface="Open Sans"/>
              <a:buNone/>
            </a:pPr>
            <a:r>
              <a:rPr lang="en" sz="1400" dirty="0"/>
              <a:t>Comparaison objective des patients</a:t>
            </a:r>
          </a:p>
          <a:p>
            <a:pPr marL="0" indent="0">
              <a:spcAft>
                <a:spcPts val="1600"/>
              </a:spcAft>
              <a:buFont typeface="Open Sans"/>
              <a:buNone/>
            </a:pPr>
            <a:r>
              <a:rPr lang="en" sz="1400" b="1" dirty="0"/>
              <a:t>Facteur pronostic indépendant</a:t>
            </a:r>
          </a:p>
          <a:p>
            <a:pPr marL="0" indent="0">
              <a:spcAft>
                <a:spcPts val="1600"/>
              </a:spcAft>
              <a:buFont typeface="Open Sans"/>
              <a:buNone/>
            </a:pPr>
            <a:endParaRPr lang="en" sz="1400" b="1" dirty="0"/>
          </a:p>
          <a:p>
            <a:pPr marL="0" indent="0">
              <a:spcAft>
                <a:spcPts val="1600"/>
              </a:spcAft>
              <a:buFont typeface="Open Sans"/>
              <a:buNone/>
            </a:pPr>
            <a:r>
              <a:rPr lang="en" sz="1400" b="1" dirty="0"/>
              <a:t>Score de 0 à 39, seuil de PCI 17</a:t>
            </a:r>
          </a:p>
          <a:p>
            <a:pPr marL="0" indent="0">
              <a:spcAft>
                <a:spcPts val="1600"/>
              </a:spcAft>
              <a:buFont typeface="Open Sans"/>
              <a:buNone/>
            </a:pPr>
            <a:endParaRPr lang="en" sz="1400" b="1" dirty="0"/>
          </a:p>
        </p:txBody>
      </p:sp>
      <p:pic>
        <p:nvPicPr>
          <p:cNvPr id="2" name="Image 1">
            <a:extLst>
              <a:ext uri="{FF2B5EF4-FFF2-40B4-BE49-F238E27FC236}">
                <a16:creationId xmlns:a16="http://schemas.microsoft.com/office/drawing/2014/main" id="{7DEEFE3F-0B38-CB2F-E4AD-5A4DA8F10F76}"/>
              </a:ext>
            </a:extLst>
          </p:cNvPr>
          <p:cNvPicPr>
            <a:picLocks noChangeAspect="1"/>
          </p:cNvPicPr>
          <p:nvPr/>
        </p:nvPicPr>
        <p:blipFill>
          <a:blip r:embed="rId4"/>
          <a:stretch>
            <a:fillRect/>
          </a:stretch>
        </p:blipFill>
        <p:spPr>
          <a:xfrm>
            <a:off x="8196278" y="123953"/>
            <a:ext cx="744835" cy="923827"/>
          </a:xfrm>
          <a:prstGeom prst="rect">
            <a:avLst/>
          </a:prstGeom>
        </p:spPr>
      </p:pic>
      <p:grpSp>
        <p:nvGrpSpPr>
          <p:cNvPr id="13" name="Groupe 12">
            <a:extLst>
              <a:ext uri="{FF2B5EF4-FFF2-40B4-BE49-F238E27FC236}">
                <a16:creationId xmlns:a16="http://schemas.microsoft.com/office/drawing/2014/main" id="{D5333008-E534-DE40-5DA8-AEEF20F7651B}"/>
              </a:ext>
            </a:extLst>
          </p:cNvPr>
          <p:cNvGrpSpPr/>
          <p:nvPr/>
        </p:nvGrpSpPr>
        <p:grpSpPr>
          <a:xfrm>
            <a:off x="4691408" y="2345571"/>
            <a:ext cx="1906829" cy="258652"/>
            <a:chOff x="4691408" y="2345571"/>
            <a:chExt cx="1906829" cy="258652"/>
          </a:xfrm>
        </p:grpSpPr>
        <p:sp>
          <p:nvSpPr>
            <p:cNvPr id="5" name="ZoneTexte 4">
              <a:extLst>
                <a:ext uri="{FF2B5EF4-FFF2-40B4-BE49-F238E27FC236}">
                  <a16:creationId xmlns:a16="http://schemas.microsoft.com/office/drawing/2014/main" id="{B0D97CD5-4890-9311-A28E-8FC9355063BF}"/>
                </a:ext>
              </a:extLst>
            </p:cNvPr>
            <p:cNvSpPr txBox="1"/>
            <p:nvPr/>
          </p:nvSpPr>
          <p:spPr>
            <a:xfrm>
              <a:off x="5044552" y="2356306"/>
              <a:ext cx="1553685" cy="215444"/>
            </a:xfrm>
            <a:prstGeom prst="rect">
              <a:avLst/>
            </a:prstGeom>
            <a:solidFill>
              <a:schemeClr val="accent6"/>
            </a:solidFill>
          </p:spPr>
          <p:txBody>
            <a:bodyPr wrap="square">
              <a:spAutoFit/>
            </a:bodyPr>
            <a:lstStyle/>
            <a:p>
              <a:pPr algn="just"/>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Elias et al. J Clin </a:t>
              </a:r>
              <a:r>
                <a:rPr lang="fr-FR" sz="8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Oncol</a:t>
              </a:r>
              <a:r>
                <a:rPr lang="fr-FR" sz="800" dirty="0">
                  <a:solidFill>
                    <a:schemeClr val="tx1"/>
                  </a:solidFill>
                  <a:latin typeface="Open Sans" panose="020B0606030504020204" pitchFamily="34" charset="0"/>
                  <a:ea typeface="Open Sans" panose="020B0606030504020204" pitchFamily="34" charset="0"/>
                  <a:cs typeface="Open Sans" panose="020B0606030504020204" pitchFamily="34" charset="0"/>
                </a:rPr>
                <a:t> 2010</a:t>
              </a:r>
            </a:p>
          </p:txBody>
        </p:sp>
        <p:grpSp>
          <p:nvGrpSpPr>
            <p:cNvPr id="6" name="Google Shape;11102;p82">
              <a:extLst>
                <a:ext uri="{FF2B5EF4-FFF2-40B4-BE49-F238E27FC236}">
                  <a16:creationId xmlns:a16="http://schemas.microsoft.com/office/drawing/2014/main" id="{2E6BA04E-60BD-27BD-65AC-1F4EB6184D99}"/>
                </a:ext>
              </a:extLst>
            </p:cNvPr>
            <p:cNvGrpSpPr/>
            <p:nvPr/>
          </p:nvGrpSpPr>
          <p:grpSpPr>
            <a:xfrm>
              <a:off x="4691408" y="2345571"/>
              <a:ext cx="261724" cy="258652"/>
              <a:chOff x="-6713450" y="2397900"/>
              <a:chExt cx="295375" cy="291450"/>
            </a:xfrm>
            <a:solidFill>
              <a:schemeClr val="tx1"/>
            </a:solidFill>
          </p:grpSpPr>
          <p:sp>
            <p:nvSpPr>
              <p:cNvPr id="7" name="Google Shape;11103;p82">
                <a:extLst>
                  <a:ext uri="{FF2B5EF4-FFF2-40B4-BE49-F238E27FC236}">
                    <a16:creationId xmlns:a16="http://schemas.microsoft.com/office/drawing/2014/main" id="{4799E048-45A1-414F-1F13-C0153FAA22F4}"/>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1104;p82">
                <a:extLst>
                  <a:ext uri="{FF2B5EF4-FFF2-40B4-BE49-F238E27FC236}">
                    <a16:creationId xmlns:a16="http://schemas.microsoft.com/office/drawing/2014/main" id="{957DA92E-212F-6B15-6D6E-C1A56AB868CF}"/>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aphicFrame>
        <p:nvGraphicFramePr>
          <p:cNvPr id="11" name="Tableau 11">
            <a:extLst>
              <a:ext uri="{FF2B5EF4-FFF2-40B4-BE49-F238E27FC236}">
                <a16:creationId xmlns:a16="http://schemas.microsoft.com/office/drawing/2014/main" id="{1AAF32F9-A463-FD6F-10C4-01AACDF906E9}"/>
              </a:ext>
            </a:extLst>
          </p:cNvPr>
          <p:cNvGraphicFramePr>
            <a:graphicFrameLocks noGrp="1"/>
          </p:cNvGraphicFramePr>
          <p:nvPr>
            <p:extLst>
              <p:ext uri="{D42A27DB-BD31-4B8C-83A1-F6EECF244321}">
                <p14:modId xmlns:p14="http://schemas.microsoft.com/office/powerpoint/2010/main" val="1074795170"/>
              </p:ext>
            </p:extLst>
          </p:nvPr>
        </p:nvGraphicFramePr>
        <p:xfrm>
          <a:off x="4617588" y="3326390"/>
          <a:ext cx="3017670" cy="1200152"/>
        </p:xfrm>
        <a:graphic>
          <a:graphicData uri="http://schemas.openxmlformats.org/drawingml/2006/table">
            <a:tbl>
              <a:tblPr firstRow="1" bandRow="1">
                <a:tableStyleId>{0F1517A0-919E-45DC-B53A-31E56C66615C}</a:tableStyleId>
              </a:tblPr>
              <a:tblGrid>
                <a:gridCol w="457350">
                  <a:extLst>
                    <a:ext uri="{9D8B030D-6E8A-4147-A177-3AD203B41FA5}">
                      <a16:colId xmlns:a16="http://schemas.microsoft.com/office/drawing/2014/main" val="2402086944"/>
                    </a:ext>
                  </a:extLst>
                </a:gridCol>
                <a:gridCol w="2560320">
                  <a:extLst>
                    <a:ext uri="{9D8B030D-6E8A-4147-A177-3AD203B41FA5}">
                      <a16:colId xmlns:a16="http://schemas.microsoft.com/office/drawing/2014/main" val="3917705093"/>
                    </a:ext>
                  </a:extLst>
                </a:gridCol>
              </a:tblGrid>
              <a:tr h="300038">
                <a:tc>
                  <a:txBody>
                    <a:bodyPr/>
                    <a:lstStyle/>
                    <a:p>
                      <a:pPr algn="ctr"/>
                      <a:r>
                        <a:rPr lang="fr-FR" sz="1100" b="1" dirty="0"/>
                        <a:t>0</a:t>
                      </a:r>
                    </a:p>
                  </a:txBody>
                  <a:tcPr anchor="ctr">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tcPr>
                </a:tc>
                <a:tc>
                  <a:txBody>
                    <a:bodyPr/>
                    <a:lstStyle/>
                    <a:p>
                      <a:pPr algn="l"/>
                      <a:r>
                        <a:rPr lang="fr-FR" sz="1100" dirty="0"/>
                        <a:t>Pas de carcinose</a:t>
                      </a:r>
                    </a:p>
                  </a:txBody>
                  <a:tcPr anchor="ctr">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088471856"/>
                  </a:ext>
                </a:extLst>
              </a:tr>
              <a:tr h="300038">
                <a:tc>
                  <a:txBody>
                    <a:bodyPr/>
                    <a:lstStyle/>
                    <a:p>
                      <a:pPr algn="ctr"/>
                      <a:r>
                        <a:rPr lang="fr-FR" sz="1100" b="1" dirty="0"/>
                        <a:t>1</a:t>
                      </a:r>
                    </a:p>
                  </a:txBody>
                  <a:tcPr anchor="ctr">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tcPr>
                </a:tc>
                <a:tc>
                  <a:txBody>
                    <a:bodyPr/>
                    <a:lstStyle/>
                    <a:p>
                      <a:pPr algn="l"/>
                      <a:r>
                        <a:rPr lang="fr-FR" sz="1100" dirty="0"/>
                        <a:t>Nodule jusqu’à 0,5cm</a:t>
                      </a:r>
                    </a:p>
                  </a:txBody>
                  <a:tcPr anchor="ctr">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662422263"/>
                  </a:ext>
                </a:extLst>
              </a:tr>
              <a:tr h="300038">
                <a:tc>
                  <a:txBody>
                    <a:bodyPr/>
                    <a:lstStyle/>
                    <a:p>
                      <a:pPr algn="ctr"/>
                      <a:r>
                        <a:rPr lang="fr-FR" sz="1100" b="1" dirty="0"/>
                        <a:t>2</a:t>
                      </a:r>
                    </a:p>
                  </a:txBody>
                  <a:tcPr anchor="ctr">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tcPr>
                </a:tc>
                <a:tc>
                  <a:txBody>
                    <a:bodyPr/>
                    <a:lstStyle/>
                    <a:p>
                      <a:pPr algn="l"/>
                      <a:r>
                        <a:rPr lang="fr-FR" sz="1100" dirty="0"/>
                        <a:t>Nodule entre 0,5cm et 5cm</a:t>
                      </a:r>
                    </a:p>
                  </a:txBody>
                  <a:tcPr anchor="ctr">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54669443"/>
                  </a:ext>
                </a:extLst>
              </a:tr>
              <a:tr h="300038">
                <a:tc>
                  <a:txBody>
                    <a:bodyPr/>
                    <a:lstStyle/>
                    <a:p>
                      <a:pPr algn="ctr"/>
                      <a:r>
                        <a:rPr lang="fr-FR" sz="1100" b="1" dirty="0"/>
                        <a:t>3</a:t>
                      </a:r>
                    </a:p>
                  </a:txBody>
                  <a:tcPr anchor="ctr">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tcPr>
                </a:tc>
                <a:tc>
                  <a:txBody>
                    <a:bodyPr/>
                    <a:lstStyle/>
                    <a:p>
                      <a:pPr algn="l"/>
                      <a:r>
                        <a:rPr lang="fr-FR" sz="1100" dirty="0"/>
                        <a:t>Nodule &gt; 5 cm ou confluence</a:t>
                      </a:r>
                    </a:p>
                  </a:txBody>
                  <a:tcPr anchor="ctr">
                    <a:lnL w="19050" cap="flat" cmpd="sng" algn="ctr">
                      <a:solidFill>
                        <a:schemeClr val="bg2"/>
                      </a:solidFill>
                      <a:prstDash val="solid"/>
                      <a:round/>
                      <a:headEnd type="none" w="med" len="med"/>
                      <a:tailEnd type="none" w="med" len="med"/>
                    </a:lnL>
                    <a:lnR w="19050" cap="flat" cmpd="sng" algn="ctr">
                      <a:solidFill>
                        <a:schemeClr val="bg2"/>
                      </a:solidFill>
                      <a:prstDash val="solid"/>
                      <a:round/>
                      <a:headEnd type="none" w="med" len="med"/>
                      <a:tailEnd type="none" w="med" len="med"/>
                    </a:lnR>
                    <a:lnT w="19050" cap="flat" cmpd="sng" algn="ctr">
                      <a:solidFill>
                        <a:schemeClr val="bg2"/>
                      </a:solidFill>
                      <a:prstDash val="solid"/>
                      <a:round/>
                      <a:headEnd type="none" w="med" len="med"/>
                      <a:tailEnd type="none" w="med" len="med"/>
                    </a:lnT>
                    <a:lnB w="19050" cap="flat" cmpd="sng" algn="ctr">
                      <a:solidFill>
                        <a:schemeClr val="bg2"/>
                      </a:solidFill>
                      <a:prstDash val="solid"/>
                      <a:round/>
                      <a:headEnd type="none" w="med" len="med"/>
                      <a:tailEnd type="none" w="med" len="med"/>
                    </a:lnB>
                  </a:tcPr>
                </a:tc>
                <a:extLst>
                  <a:ext uri="{0D108BD9-81ED-4DB2-BD59-A6C34878D82A}">
                    <a16:rowId xmlns:a16="http://schemas.microsoft.com/office/drawing/2014/main" val="1530985842"/>
                  </a:ext>
                </a:extLst>
              </a:tr>
            </a:tbl>
          </a:graphicData>
        </a:graphic>
      </p:graphicFrame>
      <p:sp>
        <p:nvSpPr>
          <p:cNvPr id="14" name="Google Shape;284;p42">
            <a:extLst>
              <a:ext uri="{FF2B5EF4-FFF2-40B4-BE49-F238E27FC236}">
                <a16:creationId xmlns:a16="http://schemas.microsoft.com/office/drawing/2014/main" id="{A716F5A5-D140-A11C-E764-904CE8647E25}"/>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8/20</a:t>
            </a:r>
          </a:p>
        </p:txBody>
      </p:sp>
    </p:spTree>
    <p:extLst>
      <p:ext uri="{BB962C8B-B14F-4D97-AF65-F5344CB8AC3E}">
        <p14:creationId xmlns:p14="http://schemas.microsoft.com/office/powerpoint/2010/main" val="180669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2">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cxnSp>
        <p:nvCxnSpPr>
          <p:cNvPr id="21" name="Google Shape;334;p43">
            <a:extLst>
              <a:ext uri="{FF2B5EF4-FFF2-40B4-BE49-F238E27FC236}">
                <a16:creationId xmlns:a16="http://schemas.microsoft.com/office/drawing/2014/main" id="{C63D93CC-DD67-BFAB-E15B-06C5DC0937BB}"/>
              </a:ext>
            </a:extLst>
          </p:cNvPr>
          <p:cNvCxnSpPr>
            <a:cxnSpLocks/>
          </p:cNvCxnSpPr>
          <p:nvPr/>
        </p:nvCxnSpPr>
        <p:spPr>
          <a:xfrm>
            <a:off x="2685866" y="2560858"/>
            <a:ext cx="1375169" cy="300"/>
          </a:xfrm>
          <a:prstGeom prst="straightConnector1">
            <a:avLst/>
          </a:prstGeom>
          <a:noFill/>
          <a:ln w="28575" cap="flat" cmpd="sng">
            <a:solidFill>
              <a:schemeClr val="accent3"/>
            </a:solidFill>
            <a:prstDash val="solid"/>
            <a:round/>
            <a:headEnd type="none" w="med" len="med"/>
            <a:tailEnd type="none" w="med" len="med"/>
          </a:ln>
        </p:spPr>
      </p:cxnSp>
      <p:pic>
        <p:nvPicPr>
          <p:cNvPr id="2" name="Image 1">
            <a:extLst>
              <a:ext uri="{FF2B5EF4-FFF2-40B4-BE49-F238E27FC236}">
                <a16:creationId xmlns:a16="http://schemas.microsoft.com/office/drawing/2014/main" id="{94E3E1ED-EE5A-04FA-FB95-6E7D23C28DE1}"/>
              </a:ext>
            </a:extLst>
          </p:cNvPr>
          <p:cNvPicPr>
            <a:picLocks noChangeAspect="1"/>
          </p:cNvPicPr>
          <p:nvPr/>
        </p:nvPicPr>
        <p:blipFill>
          <a:blip r:embed="rId3"/>
          <a:stretch>
            <a:fillRect/>
          </a:stretch>
        </p:blipFill>
        <p:spPr>
          <a:xfrm>
            <a:off x="1211779" y="1385928"/>
            <a:ext cx="1700931" cy="3121423"/>
          </a:xfrm>
          <a:prstGeom prst="rect">
            <a:avLst/>
          </a:prstGeom>
        </p:spPr>
      </p:pic>
      <p:sp>
        <p:nvSpPr>
          <p:cNvPr id="648" name="Google Shape;648;p53"/>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 faire en cas de découverte de carcinose ?</a:t>
            </a:r>
            <a:endParaRPr dirty="0"/>
          </a:p>
        </p:txBody>
      </p:sp>
      <p:sp>
        <p:nvSpPr>
          <p:cNvPr id="13" name="Google Shape;649;p53">
            <a:extLst>
              <a:ext uri="{FF2B5EF4-FFF2-40B4-BE49-F238E27FC236}">
                <a16:creationId xmlns:a16="http://schemas.microsoft.com/office/drawing/2014/main" id="{F6E00A98-899A-D608-BBB7-F08FEE1A5B0D}"/>
              </a:ext>
            </a:extLst>
          </p:cNvPr>
          <p:cNvSpPr/>
          <p:nvPr/>
        </p:nvSpPr>
        <p:spPr>
          <a:xfrm>
            <a:off x="1388087" y="2717033"/>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49;p53">
            <a:extLst>
              <a:ext uri="{FF2B5EF4-FFF2-40B4-BE49-F238E27FC236}">
                <a16:creationId xmlns:a16="http://schemas.microsoft.com/office/drawing/2014/main" id="{66CC4313-39DA-F741-B8C0-1E27BC1C7CB7}"/>
              </a:ext>
            </a:extLst>
          </p:cNvPr>
          <p:cNvSpPr/>
          <p:nvPr/>
        </p:nvSpPr>
        <p:spPr>
          <a:xfrm>
            <a:off x="2766674" y="3002967"/>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 name="Google Shape;316;p43">
            <a:extLst>
              <a:ext uri="{FF2B5EF4-FFF2-40B4-BE49-F238E27FC236}">
                <a16:creationId xmlns:a16="http://schemas.microsoft.com/office/drawing/2014/main" id="{4FAD8C0F-FAA8-A24A-9FA0-31EBED8E387F}"/>
              </a:ext>
            </a:extLst>
          </p:cNvPr>
          <p:cNvCxnSpPr/>
          <p:nvPr/>
        </p:nvCxnSpPr>
        <p:spPr>
          <a:xfrm rot="10800000">
            <a:off x="4000023" y="1570652"/>
            <a:ext cx="585600" cy="300"/>
          </a:xfrm>
          <a:prstGeom prst="straightConnector1">
            <a:avLst/>
          </a:prstGeom>
          <a:noFill/>
          <a:ln w="28575" cap="flat" cmpd="sng">
            <a:solidFill>
              <a:schemeClr val="accent3"/>
            </a:solidFill>
            <a:prstDash val="solid"/>
            <a:round/>
            <a:headEnd type="none" w="med" len="med"/>
            <a:tailEnd type="oval" w="med" len="med"/>
          </a:ln>
        </p:spPr>
      </p:cxnSp>
      <p:cxnSp>
        <p:nvCxnSpPr>
          <p:cNvPr id="29" name="Google Shape;317;p43">
            <a:extLst>
              <a:ext uri="{FF2B5EF4-FFF2-40B4-BE49-F238E27FC236}">
                <a16:creationId xmlns:a16="http://schemas.microsoft.com/office/drawing/2014/main" id="{3544935D-D72F-A6D0-C8C1-DAF1C7545A08}"/>
              </a:ext>
            </a:extLst>
          </p:cNvPr>
          <p:cNvCxnSpPr/>
          <p:nvPr/>
        </p:nvCxnSpPr>
        <p:spPr>
          <a:xfrm rot="10800000" flipH="1">
            <a:off x="4012610" y="4149611"/>
            <a:ext cx="577800" cy="6000"/>
          </a:xfrm>
          <a:prstGeom prst="straightConnector1">
            <a:avLst/>
          </a:prstGeom>
          <a:noFill/>
          <a:ln w="28575" cap="flat" cmpd="sng">
            <a:solidFill>
              <a:schemeClr val="accent3"/>
            </a:solidFill>
            <a:prstDash val="solid"/>
            <a:round/>
            <a:headEnd type="oval" w="med" len="med"/>
            <a:tailEnd type="none" w="med" len="med"/>
          </a:ln>
        </p:spPr>
      </p:cxnSp>
      <p:grpSp>
        <p:nvGrpSpPr>
          <p:cNvPr id="3" name="Groupe 2">
            <a:extLst>
              <a:ext uri="{FF2B5EF4-FFF2-40B4-BE49-F238E27FC236}">
                <a16:creationId xmlns:a16="http://schemas.microsoft.com/office/drawing/2014/main" id="{494D3A62-E6BB-27BB-4B2E-42FBD901FDEB}"/>
              </a:ext>
            </a:extLst>
          </p:cNvPr>
          <p:cNvGrpSpPr/>
          <p:nvPr/>
        </p:nvGrpSpPr>
        <p:grpSpPr>
          <a:xfrm>
            <a:off x="4585610" y="1210214"/>
            <a:ext cx="3207849" cy="971517"/>
            <a:chOff x="4585610" y="1210214"/>
            <a:chExt cx="3207849" cy="971517"/>
          </a:xfrm>
        </p:grpSpPr>
        <p:sp>
          <p:nvSpPr>
            <p:cNvPr id="32" name="Google Shape;324;p43">
              <a:extLst>
                <a:ext uri="{FF2B5EF4-FFF2-40B4-BE49-F238E27FC236}">
                  <a16:creationId xmlns:a16="http://schemas.microsoft.com/office/drawing/2014/main" id="{0587E18B-1552-898F-1E94-7C186E337F4F}"/>
                </a:ext>
              </a:extLst>
            </p:cNvPr>
            <p:cNvSpPr txBox="1">
              <a:spLocks/>
            </p:cNvSpPr>
            <p:nvPr/>
          </p:nvSpPr>
          <p:spPr>
            <a:xfrm flipH="1">
              <a:off x="5543745" y="1501331"/>
              <a:ext cx="2054842"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Péritoine pariétal, frange épiploïque…</a:t>
              </a:r>
            </a:p>
          </p:txBody>
        </p:sp>
        <p:sp>
          <p:nvSpPr>
            <p:cNvPr id="33" name="Google Shape;325;p43">
              <a:extLst>
                <a:ext uri="{FF2B5EF4-FFF2-40B4-BE49-F238E27FC236}">
                  <a16:creationId xmlns:a16="http://schemas.microsoft.com/office/drawing/2014/main" id="{531FA57E-5C51-64E2-E9E2-F88DC64EC6F9}"/>
                </a:ext>
              </a:extLst>
            </p:cNvPr>
            <p:cNvSpPr txBox="1">
              <a:spLocks/>
            </p:cNvSpPr>
            <p:nvPr/>
          </p:nvSpPr>
          <p:spPr>
            <a:xfrm flipH="1">
              <a:off x="5543674" y="1213612"/>
              <a:ext cx="2249785"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Péritoine, épiploon…</a:t>
              </a:r>
            </a:p>
          </p:txBody>
        </p:sp>
        <p:sp>
          <p:nvSpPr>
            <p:cNvPr id="36" name="Google Shape;328;p43">
              <a:extLst>
                <a:ext uri="{FF2B5EF4-FFF2-40B4-BE49-F238E27FC236}">
                  <a16:creationId xmlns:a16="http://schemas.microsoft.com/office/drawing/2014/main" id="{BC608E23-FD8C-E55C-D571-71CD3BE660A0}"/>
                </a:ext>
              </a:extLst>
            </p:cNvPr>
            <p:cNvSpPr/>
            <p:nvPr/>
          </p:nvSpPr>
          <p:spPr>
            <a:xfrm>
              <a:off x="4585610" y="1210214"/>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29;p43">
              <a:extLst>
                <a:ext uri="{FF2B5EF4-FFF2-40B4-BE49-F238E27FC236}">
                  <a16:creationId xmlns:a16="http://schemas.microsoft.com/office/drawing/2014/main" id="{AE997941-68BC-B210-3E23-3A9FFED1DEB6}"/>
                </a:ext>
              </a:extLst>
            </p:cNvPr>
            <p:cNvSpPr txBox="1"/>
            <p:nvPr/>
          </p:nvSpPr>
          <p:spPr>
            <a:xfrm>
              <a:off x="4685210" y="1305164"/>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01</a:t>
              </a:r>
              <a:endParaRPr sz="2200" b="1">
                <a:solidFill>
                  <a:srgbClr val="FFFFFF"/>
                </a:solidFill>
                <a:latin typeface="Fjalla One"/>
                <a:ea typeface="Fjalla One"/>
                <a:cs typeface="Fjalla One"/>
                <a:sym typeface="Fjalla One"/>
              </a:endParaRPr>
            </a:p>
          </p:txBody>
        </p:sp>
      </p:grpSp>
      <p:grpSp>
        <p:nvGrpSpPr>
          <p:cNvPr id="4" name="Groupe 3">
            <a:extLst>
              <a:ext uri="{FF2B5EF4-FFF2-40B4-BE49-F238E27FC236}">
                <a16:creationId xmlns:a16="http://schemas.microsoft.com/office/drawing/2014/main" id="{3C8DB0AC-6BF4-BA7B-6478-D08ECF2F536B}"/>
              </a:ext>
            </a:extLst>
          </p:cNvPr>
          <p:cNvGrpSpPr/>
          <p:nvPr/>
        </p:nvGrpSpPr>
        <p:grpSpPr>
          <a:xfrm>
            <a:off x="4585610" y="3764994"/>
            <a:ext cx="3682089" cy="966897"/>
            <a:chOff x="4585610" y="3764994"/>
            <a:chExt cx="3682089" cy="966897"/>
          </a:xfrm>
        </p:grpSpPr>
        <p:sp>
          <p:nvSpPr>
            <p:cNvPr id="38" name="Google Shape;330;p43">
              <a:extLst>
                <a:ext uri="{FF2B5EF4-FFF2-40B4-BE49-F238E27FC236}">
                  <a16:creationId xmlns:a16="http://schemas.microsoft.com/office/drawing/2014/main" id="{4CDE26BF-2F59-3C4A-FE5B-C1C1019A9BFE}"/>
                </a:ext>
              </a:extLst>
            </p:cNvPr>
            <p:cNvSpPr/>
            <p:nvPr/>
          </p:nvSpPr>
          <p:spPr>
            <a:xfrm flipH="1">
              <a:off x="4585610" y="3785851"/>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31;p43">
              <a:extLst>
                <a:ext uri="{FF2B5EF4-FFF2-40B4-BE49-F238E27FC236}">
                  <a16:creationId xmlns:a16="http://schemas.microsoft.com/office/drawing/2014/main" id="{523526A8-12EF-B411-183C-3CB7D9D9812C}"/>
                </a:ext>
              </a:extLst>
            </p:cNvPr>
            <p:cNvSpPr txBox="1"/>
            <p:nvPr/>
          </p:nvSpPr>
          <p:spPr>
            <a:xfrm flipH="1">
              <a:off x="4685210" y="3880801"/>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dirty="0">
                  <a:solidFill>
                    <a:srgbClr val="FFFFFF"/>
                  </a:solidFill>
                  <a:latin typeface="Fjalla One"/>
                  <a:ea typeface="Fjalla One"/>
                  <a:cs typeface="Fjalla One"/>
                  <a:sym typeface="Fjalla One"/>
                </a:rPr>
                <a:t>02</a:t>
              </a:r>
              <a:endParaRPr sz="2200" b="1" dirty="0">
                <a:solidFill>
                  <a:srgbClr val="FFFFFF"/>
                </a:solidFill>
                <a:latin typeface="Fjalla One"/>
                <a:ea typeface="Fjalla One"/>
                <a:cs typeface="Fjalla One"/>
                <a:sym typeface="Fjalla One"/>
              </a:endParaRPr>
            </a:p>
          </p:txBody>
        </p:sp>
        <p:sp>
          <p:nvSpPr>
            <p:cNvPr id="40" name="Google Shape;332;p43">
              <a:extLst>
                <a:ext uri="{FF2B5EF4-FFF2-40B4-BE49-F238E27FC236}">
                  <a16:creationId xmlns:a16="http://schemas.microsoft.com/office/drawing/2014/main" id="{B9681361-CD21-79EA-6DD4-8FADA80DC28A}"/>
                </a:ext>
              </a:extLst>
            </p:cNvPr>
            <p:cNvSpPr txBox="1">
              <a:spLocks/>
            </p:cNvSpPr>
            <p:nvPr/>
          </p:nvSpPr>
          <p:spPr>
            <a:xfrm flipH="1">
              <a:off x="5545930" y="3764994"/>
              <a:ext cx="1888800"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Analyse</a:t>
              </a:r>
            </a:p>
          </p:txBody>
        </p:sp>
        <p:sp>
          <p:nvSpPr>
            <p:cNvPr id="41" name="Google Shape;333;p43">
              <a:extLst>
                <a:ext uri="{FF2B5EF4-FFF2-40B4-BE49-F238E27FC236}">
                  <a16:creationId xmlns:a16="http://schemas.microsoft.com/office/drawing/2014/main" id="{16715FA0-94D1-3A9B-F50D-B3386F2243E4}"/>
                </a:ext>
              </a:extLst>
            </p:cNvPr>
            <p:cNvSpPr txBox="1">
              <a:spLocks/>
            </p:cNvSpPr>
            <p:nvPr/>
          </p:nvSpPr>
          <p:spPr>
            <a:xfrm flipH="1">
              <a:off x="5545991" y="4051491"/>
              <a:ext cx="2721708"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Histologie, biologie moléculaire (statut MSI, RAF)</a:t>
              </a:r>
            </a:p>
          </p:txBody>
        </p:sp>
      </p:grpSp>
      <p:cxnSp>
        <p:nvCxnSpPr>
          <p:cNvPr id="42" name="Google Shape;335;p43">
            <a:extLst>
              <a:ext uri="{FF2B5EF4-FFF2-40B4-BE49-F238E27FC236}">
                <a16:creationId xmlns:a16="http://schemas.microsoft.com/office/drawing/2014/main" id="{452E2163-0652-BC73-9BB8-3AB5B089614A}"/>
              </a:ext>
            </a:extLst>
          </p:cNvPr>
          <p:cNvCxnSpPr/>
          <p:nvPr/>
        </p:nvCxnSpPr>
        <p:spPr>
          <a:xfrm>
            <a:off x="4061035" y="1570427"/>
            <a:ext cx="15300" cy="2583900"/>
          </a:xfrm>
          <a:prstGeom prst="straightConnector1">
            <a:avLst/>
          </a:prstGeom>
          <a:noFill/>
          <a:ln w="28575" cap="flat" cmpd="sng">
            <a:solidFill>
              <a:schemeClr val="accent3"/>
            </a:solidFill>
            <a:prstDash val="solid"/>
            <a:round/>
            <a:headEnd type="none" w="med" len="med"/>
            <a:tailEnd type="none" w="med" len="med"/>
          </a:ln>
        </p:spPr>
      </p:cxnSp>
      <p:sp>
        <p:nvSpPr>
          <p:cNvPr id="5" name="Google Shape;284;p42">
            <a:extLst>
              <a:ext uri="{FF2B5EF4-FFF2-40B4-BE49-F238E27FC236}">
                <a16:creationId xmlns:a16="http://schemas.microsoft.com/office/drawing/2014/main" id="{E05E11D2-A4BF-5AE7-9796-B0CBCF48711D}"/>
              </a:ext>
            </a:extLst>
          </p:cNvPr>
          <p:cNvSpPr txBox="1">
            <a:spLocks/>
          </p:cNvSpPr>
          <p:nvPr/>
        </p:nvSpPr>
        <p:spPr>
          <a:xfrm flipH="1">
            <a:off x="8146500" y="4875861"/>
            <a:ext cx="458787"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9/20</a:t>
            </a:r>
          </a:p>
        </p:txBody>
      </p:sp>
    </p:spTree>
    <p:extLst>
      <p:ext uri="{BB962C8B-B14F-4D97-AF65-F5344CB8AC3E}">
        <p14:creationId xmlns:p14="http://schemas.microsoft.com/office/powerpoint/2010/main" val="139606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cxnSp>
        <p:nvCxnSpPr>
          <p:cNvPr id="21" name="Google Shape;334;p43">
            <a:extLst>
              <a:ext uri="{FF2B5EF4-FFF2-40B4-BE49-F238E27FC236}">
                <a16:creationId xmlns:a16="http://schemas.microsoft.com/office/drawing/2014/main" id="{C63D93CC-DD67-BFAB-E15B-06C5DC0937BB}"/>
              </a:ext>
            </a:extLst>
          </p:cNvPr>
          <p:cNvCxnSpPr>
            <a:cxnSpLocks/>
          </p:cNvCxnSpPr>
          <p:nvPr/>
        </p:nvCxnSpPr>
        <p:spPr>
          <a:xfrm>
            <a:off x="2602106" y="3350513"/>
            <a:ext cx="1375169" cy="300"/>
          </a:xfrm>
          <a:prstGeom prst="straightConnector1">
            <a:avLst/>
          </a:prstGeom>
          <a:noFill/>
          <a:ln w="28575" cap="flat" cmpd="sng">
            <a:solidFill>
              <a:schemeClr val="accent3"/>
            </a:solidFill>
            <a:prstDash val="solid"/>
            <a:round/>
            <a:headEnd type="none" w="med" len="med"/>
            <a:tailEnd type="none" w="med" len="med"/>
          </a:ln>
        </p:spPr>
      </p:cxnSp>
      <p:pic>
        <p:nvPicPr>
          <p:cNvPr id="3" name="Image 2">
            <a:extLst>
              <a:ext uri="{FF2B5EF4-FFF2-40B4-BE49-F238E27FC236}">
                <a16:creationId xmlns:a16="http://schemas.microsoft.com/office/drawing/2014/main" id="{395B1446-69EE-EBA2-C686-344262D4F199}"/>
              </a:ext>
            </a:extLst>
          </p:cNvPr>
          <p:cNvPicPr>
            <a:picLocks noChangeAspect="1"/>
          </p:cNvPicPr>
          <p:nvPr/>
        </p:nvPicPr>
        <p:blipFill>
          <a:blip r:embed="rId3"/>
          <a:stretch>
            <a:fillRect/>
          </a:stretch>
        </p:blipFill>
        <p:spPr>
          <a:xfrm>
            <a:off x="1188128" y="1198961"/>
            <a:ext cx="1579001" cy="3304318"/>
          </a:xfrm>
          <a:prstGeom prst="rect">
            <a:avLst/>
          </a:prstGeom>
        </p:spPr>
      </p:pic>
      <p:sp>
        <p:nvSpPr>
          <p:cNvPr id="648" name="Google Shape;648;p53"/>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 faire en cas de découverte de carcinose ?</a:t>
            </a:r>
            <a:endParaRPr dirty="0"/>
          </a:p>
        </p:txBody>
      </p:sp>
      <p:sp>
        <p:nvSpPr>
          <p:cNvPr id="13" name="Google Shape;649;p53">
            <a:extLst>
              <a:ext uri="{FF2B5EF4-FFF2-40B4-BE49-F238E27FC236}">
                <a16:creationId xmlns:a16="http://schemas.microsoft.com/office/drawing/2014/main" id="{F6E00A98-899A-D608-BBB7-F08FEE1A5B0D}"/>
              </a:ext>
            </a:extLst>
          </p:cNvPr>
          <p:cNvSpPr/>
          <p:nvPr/>
        </p:nvSpPr>
        <p:spPr>
          <a:xfrm>
            <a:off x="1289027" y="2756947"/>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49;p53">
            <a:extLst>
              <a:ext uri="{FF2B5EF4-FFF2-40B4-BE49-F238E27FC236}">
                <a16:creationId xmlns:a16="http://schemas.microsoft.com/office/drawing/2014/main" id="{66CC4313-39DA-F741-B8C0-1E27BC1C7CB7}"/>
              </a:ext>
            </a:extLst>
          </p:cNvPr>
          <p:cNvSpPr/>
          <p:nvPr/>
        </p:nvSpPr>
        <p:spPr>
          <a:xfrm>
            <a:off x="2667614" y="3042881"/>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 name="Google Shape;316;p43">
            <a:extLst>
              <a:ext uri="{FF2B5EF4-FFF2-40B4-BE49-F238E27FC236}">
                <a16:creationId xmlns:a16="http://schemas.microsoft.com/office/drawing/2014/main" id="{4FAD8C0F-FAA8-A24A-9FA0-31EBED8E387F}"/>
              </a:ext>
            </a:extLst>
          </p:cNvPr>
          <p:cNvCxnSpPr/>
          <p:nvPr/>
        </p:nvCxnSpPr>
        <p:spPr>
          <a:xfrm rot="10800000">
            <a:off x="3900963" y="1610566"/>
            <a:ext cx="585600" cy="300"/>
          </a:xfrm>
          <a:prstGeom prst="straightConnector1">
            <a:avLst/>
          </a:prstGeom>
          <a:noFill/>
          <a:ln w="28575" cap="flat" cmpd="sng">
            <a:solidFill>
              <a:schemeClr val="accent3"/>
            </a:solidFill>
            <a:prstDash val="solid"/>
            <a:round/>
            <a:headEnd type="none" w="med" len="med"/>
            <a:tailEnd type="oval" w="med" len="med"/>
          </a:ln>
        </p:spPr>
      </p:cxnSp>
      <p:cxnSp>
        <p:nvCxnSpPr>
          <p:cNvPr id="29" name="Google Shape;317;p43">
            <a:extLst>
              <a:ext uri="{FF2B5EF4-FFF2-40B4-BE49-F238E27FC236}">
                <a16:creationId xmlns:a16="http://schemas.microsoft.com/office/drawing/2014/main" id="{3544935D-D72F-A6D0-C8C1-DAF1C7545A08}"/>
              </a:ext>
            </a:extLst>
          </p:cNvPr>
          <p:cNvCxnSpPr/>
          <p:nvPr/>
        </p:nvCxnSpPr>
        <p:spPr>
          <a:xfrm rot="10800000" flipH="1">
            <a:off x="3913550" y="4189525"/>
            <a:ext cx="577800" cy="6000"/>
          </a:xfrm>
          <a:prstGeom prst="straightConnector1">
            <a:avLst/>
          </a:prstGeom>
          <a:noFill/>
          <a:ln w="28575" cap="flat" cmpd="sng">
            <a:solidFill>
              <a:schemeClr val="accent3"/>
            </a:solidFill>
            <a:prstDash val="solid"/>
            <a:round/>
            <a:headEnd type="oval" w="med" len="med"/>
            <a:tailEnd type="none" w="med" len="med"/>
          </a:ln>
        </p:spPr>
      </p:cxnSp>
      <p:grpSp>
        <p:nvGrpSpPr>
          <p:cNvPr id="2" name="Groupe 1">
            <a:extLst>
              <a:ext uri="{FF2B5EF4-FFF2-40B4-BE49-F238E27FC236}">
                <a16:creationId xmlns:a16="http://schemas.microsoft.com/office/drawing/2014/main" id="{94BD2525-8054-DD4E-9ADC-BF492188DA4E}"/>
              </a:ext>
            </a:extLst>
          </p:cNvPr>
          <p:cNvGrpSpPr/>
          <p:nvPr/>
        </p:nvGrpSpPr>
        <p:grpSpPr>
          <a:xfrm>
            <a:off x="4486550" y="1250128"/>
            <a:ext cx="4204739" cy="971517"/>
            <a:chOff x="4486550" y="1250128"/>
            <a:chExt cx="4204739" cy="971517"/>
          </a:xfrm>
        </p:grpSpPr>
        <p:sp>
          <p:nvSpPr>
            <p:cNvPr id="32" name="Google Shape;324;p43">
              <a:extLst>
                <a:ext uri="{FF2B5EF4-FFF2-40B4-BE49-F238E27FC236}">
                  <a16:creationId xmlns:a16="http://schemas.microsoft.com/office/drawing/2014/main" id="{0587E18B-1552-898F-1E94-7C186E337F4F}"/>
                </a:ext>
              </a:extLst>
            </p:cNvPr>
            <p:cNvSpPr txBox="1">
              <a:spLocks/>
            </p:cNvSpPr>
            <p:nvPr/>
          </p:nvSpPr>
          <p:spPr>
            <a:xfrm flipH="1">
              <a:off x="5444684" y="1541245"/>
              <a:ext cx="3246605"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Pas de résection</a:t>
              </a:r>
            </a:p>
          </p:txBody>
        </p:sp>
        <p:sp>
          <p:nvSpPr>
            <p:cNvPr id="33" name="Google Shape;325;p43">
              <a:extLst>
                <a:ext uri="{FF2B5EF4-FFF2-40B4-BE49-F238E27FC236}">
                  <a16:creationId xmlns:a16="http://schemas.microsoft.com/office/drawing/2014/main" id="{531FA57E-5C51-64E2-E9E2-F88DC64EC6F9}"/>
                </a:ext>
              </a:extLst>
            </p:cNvPr>
            <p:cNvSpPr txBox="1">
              <a:spLocks/>
            </p:cNvSpPr>
            <p:nvPr/>
          </p:nvSpPr>
          <p:spPr>
            <a:xfrm flipH="1">
              <a:off x="5444614" y="1253526"/>
              <a:ext cx="237643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Chirurgie en urgence</a:t>
              </a:r>
            </a:p>
          </p:txBody>
        </p:sp>
        <p:sp>
          <p:nvSpPr>
            <p:cNvPr id="36" name="Google Shape;328;p43">
              <a:extLst>
                <a:ext uri="{FF2B5EF4-FFF2-40B4-BE49-F238E27FC236}">
                  <a16:creationId xmlns:a16="http://schemas.microsoft.com/office/drawing/2014/main" id="{BC608E23-FD8C-E55C-D571-71CD3BE660A0}"/>
                </a:ext>
              </a:extLst>
            </p:cNvPr>
            <p:cNvSpPr/>
            <p:nvPr/>
          </p:nvSpPr>
          <p:spPr>
            <a:xfrm>
              <a:off x="4486550" y="1250128"/>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29;p43">
              <a:extLst>
                <a:ext uri="{FF2B5EF4-FFF2-40B4-BE49-F238E27FC236}">
                  <a16:creationId xmlns:a16="http://schemas.microsoft.com/office/drawing/2014/main" id="{AE997941-68BC-B210-3E23-3A9FFED1DEB6}"/>
                </a:ext>
              </a:extLst>
            </p:cNvPr>
            <p:cNvSpPr txBox="1"/>
            <p:nvPr/>
          </p:nvSpPr>
          <p:spPr>
            <a:xfrm>
              <a:off x="4586150" y="1345078"/>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01</a:t>
              </a:r>
              <a:endParaRPr sz="2200" b="1">
                <a:solidFill>
                  <a:srgbClr val="FFFFFF"/>
                </a:solidFill>
                <a:latin typeface="Fjalla One"/>
                <a:ea typeface="Fjalla One"/>
                <a:cs typeface="Fjalla One"/>
                <a:sym typeface="Fjalla One"/>
              </a:endParaRPr>
            </a:p>
          </p:txBody>
        </p:sp>
      </p:grpSp>
      <p:grpSp>
        <p:nvGrpSpPr>
          <p:cNvPr id="9" name="Groupe 8">
            <a:extLst>
              <a:ext uri="{FF2B5EF4-FFF2-40B4-BE49-F238E27FC236}">
                <a16:creationId xmlns:a16="http://schemas.microsoft.com/office/drawing/2014/main" id="{6F501709-CDB4-83F1-3CE1-76994C4F1B35}"/>
              </a:ext>
            </a:extLst>
          </p:cNvPr>
          <p:cNvGrpSpPr/>
          <p:nvPr/>
        </p:nvGrpSpPr>
        <p:grpSpPr>
          <a:xfrm>
            <a:off x="4486550" y="3825765"/>
            <a:ext cx="3635319" cy="721500"/>
            <a:chOff x="4486550" y="3825765"/>
            <a:chExt cx="3635319" cy="721500"/>
          </a:xfrm>
        </p:grpSpPr>
        <p:sp>
          <p:nvSpPr>
            <p:cNvPr id="38" name="Google Shape;330;p43">
              <a:extLst>
                <a:ext uri="{FF2B5EF4-FFF2-40B4-BE49-F238E27FC236}">
                  <a16:creationId xmlns:a16="http://schemas.microsoft.com/office/drawing/2014/main" id="{4CDE26BF-2F59-3C4A-FE5B-C1C1019A9BFE}"/>
                </a:ext>
              </a:extLst>
            </p:cNvPr>
            <p:cNvSpPr/>
            <p:nvPr/>
          </p:nvSpPr>
          <p:spPr>
            <a:xfrm flipH="1">
              <a:off x="4486550" y="3825765"/>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31;p43">
              <a:extLst>
                <a:ext uri="{FF2B5EF4-FFF2-40B4-BE49-F238E27FC236}">
                  <a16:creationId xmlns:a16="http://schemas.microsoft.com/office/drawing/2014/main" id="{523526A8-12EF-B411-183C-3CB7D9D9812C}"/>
                </a:ext>
              </a:extLst>
            </p:cNvPr>
            <p:cNvSpPr txBox="1"/>
            <p:nvPr/>
          </p:nvSpPr>
          <p:spPr>
            <a:xfrm flipH="1">
              <a:off x="4586150" y="3920715"/>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dirty="0">
                  <a:solidFill>
                    <a:srgbClr val="FFFFFF"/>
                  </a:solidFill>
                  <a:latin typeface="Fjalla One"/>
                  <a:ea typeface="Fjalla One"/>
                  <a:cs typeface="Fjalla One"/>
                  <a:sym typeface="Fjalla One"/>
                </a:rPr>
                <a:t>02</a:t>
              </a:r>
              <a:endParaRPr sz="2200" b="1" dirty="0">
                <a:solidFill>
                  <a:srgbClr val="FFFFFF"/>
                </a:solidFill>
                <a:latin typeface="Fjalla One"/>
                <a:ea typeface="Fjalla One"/>
                <a:cs typeface="Fjalla One"/>
                <a:sym typeface="Fjalla One"/>
              </a:endParaRPr>
            </a:p>
          </p:txBody>
        </p:sp>
        <p:sp>
          <p:nvSpPr>
            <p:cNvPr id="40" name="Google Shape;332;p43">
              <a:extLst>
                <a:ext uri="{FF2B5EF4-FFF2-40B4-BE49-F238E27FC236}">
                  <a16:creationId xmlns:a16="http://schemas.microsoft.com/office/drawing/2014/main" id="{B9681361-CD21-79EA-6DD4-8FADA80DC28A}"/>
                </a:ext>
              </a:extLst>
            </p:cNvPr>
            <p:cNvSpPr txBox="1">
              <a:spLocks/>
            </p:cNvSpPr>
            <p:nvPr/>
          </p:nvSpPr>
          <p:spPr>
            <a:xfrm flipH="1">
              <a:off x="5444685" y="3859706"/>
              <a:ext cx="2677184"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Chirurgie programmée</a:t>
              </a:r>
            </a:p>
          </p:txBody>
        </p:sp>
      </p:grpSp>
      <p:sp>
        <p:nvSpPr>
          <p:cNvPr id="41" name="Google Shape;333;p43">
            <a:extLst>
              <a:ext uri="{FF2B5EF4-FFF2-40B4-BE49-F238E27FC236}">
                <a16:creationId xmlns:a16="http://schemas.microsoft.com/office/drawing/2014/main" id="{16715FA0-94D1-3A9B-F50D-B3386F2243E4}"/>
              </a:ext>
            </a:extLst>
          </p:cNvPr>
          <p:cNvSpPr txBox="1">
            <a:spLocks/>
          </p:cNvSpPr>
          <p:nvPr/>
        </p:nvSpPr>
        <p:spPr>
          <a:xfrm flipH="1">
            <a:off x="5444747" y="4146203"/>
            <a:ext cx="2376439"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Résection ?</a:t>
            </a:r>
          </a:p>
        </p:txBody>
      </p:sp>
      <p:cxnSp>
        <p:nvCxnSpPr>
          <p:cNvPr id="42" name="Google Shape;335;p43">
            <a:extLst>
              <a:ext uri="{FF2B5EF4-FFF2-40B4-BE49-F238E27FC236}">
                <a16:creationId xmlns:a16="http://schemas.microsoft.com/office/drawing/2014/main" id="{452E2163-0652-BC73-9BB8-3AB5B089614A}"/>
              </a:ext>
            </a:extLst>
          </p:cNvPr>
          <p:cNvCxnSpPr/>
          <p:nvPr/>
        </p:nvCxnSpPr>
        <p:spPr>
          <a:xfrm>
            <a:off x="3961975" y="1610341"/>
            <a:ext cx="15300" cy="2583900"/>
          </a:xfrm>
          <a:prstGeom prst="straightConnector1">
            <a:avLst/>
          </a:prstGeom>
          <a:noFill/>
          <a:ln w="28575" cap="flat" cmpd="sng">
            <a:solidFill>
              <a:schemeClr val="accent3"/>
            </a:solidFill>
            <a:prstDash val="solid"/>
            <a:round/>
            <a:headEnd type="none" w="med" len="med"/>
            <a:tailEnd type="none" w="med" len="med"/>
          </a:ln>
        </p:spPr>
      </p:cxnSp>
      <p:sp>
        <p:nvSpPr>
          <p:cNvPr id="14" name="Google Shape;284;p42">
            <a:extLst>
              <a:ext uri="{FF2B5EF4-FFF2-40B4-BE49-F238E27FC236}">
                <a16:creationId xmlns:a16="http://schemas.microsoft.com/office/drawing/2014/main" id="{DC22882B-EBC9-C7E0-40CE-195E7C165C58}"/>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10/20</a:t>
            </a:r>
          </a:p>
        </p:txBody>
      </p:sp>
    </p:spTree>
    <p:extLst>
      <p:ext uri="{BB962C8B-B14F-4D97-AF65-F5344CB8AC3E}">
        <p14:creationId xmlns:p14="http://schemas.microsoft.com/office/powerpoint/2010/main" val="206994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2" name="Image 31">
            <a:extLst>
              <a:ext uri="{FF2B5EF4-FFF2-40B4-BE49-F238E27FC236}">
                <a16:creationId xmlns:a16="http://schemas.microsoft.com/office/drawing/2014/main" id="{E4D7A9D4-4A49-BAD9-0D41-6409B51AFD16}"/>
              </a:ext>
            </a:extLst>
          </p:cNvPr>
          <p:cNvPicPr>
            <a:picLocks noChangeAspect="1"/>
          </p:cNvPicPr>
          <p:nvPr/>
        </p:nvPicPr>
        <p:blipFill>
          <a:blip r:embed="rId3"/>
          <a:stretch>
            <a:fillRect/>
          </a:stretch>
        </p:blipFill>
        <p:spPr>
          <a:xfrm>
            <a:off x="8196278" y="123953"/>
            <a:ext cx="744835" cy="920940"/>
          </a:xfrm>
          <a:prstGeom prst="rect">
            <a:avLst/>
          </a:prstGeom>
        </p:spPr>
      </p:pic>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Découverte per-opératoire</a:t>
            </a:r>
            <a:endParaRPr dirty="0"/>
          </a:p>
        </p:txBody>
      </p:sp>
      <p:sp>
        <p:nvSpPr>
          <p:cNvPr id="34" name="Google Shape;325;p43">
            <a:extLst>
              <a:ext uri="{FF2B5EF4-FFF2-40B4-BE49-F238E27FC236}">
                <a16:creationId xmlns:a16="http://schemas.microsoft.com/office/drawing/2014/main" id="{E043CA6A-96BB-EC8F-6B19-86DB222E22D1}"/>
              </a:ext>
            </a:extLst>
          </p:cNvPr>
          <p:cNvSpPr txBox="1">
            <a:spLocks/>
          </p:cNvSpPr>
          <p:nvPr/>
        </p:nvSpPr>
        <p:spPr>
          <a:xfrm flipH="1">
            <a:off x="3409145" y="1122715"/>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lt2"/>
                </a:solidFill>
              </a:rPr>
              <a:t>Chirurgie en urgence</a:t>
            </a:r>
          </a:p>
        </p:txBody>
      </p:sp>
      <p:sp>
        <p:nvSpPr>
          <p:cNvPr id="27" name="Google Shape;323;p43">
            <a:extLst>
              <a:ext uri="{FF2B5EF4-FFF2-40B4-BE49-F238E27FC236}">
                <a16:creationId xmlns:a16="http://schemas.microsoft.com/office/drawing/2014/main" id="{37AD093C-53D3-AF42-687C-2D96781BBE62}"/>
              </a:ext>
            </a:extLst>
          </p:cNvPr>
          <p:cNvSpPr txBox="1">
            <a:spLocks/>
          </p:cNvSpPr>
          <p:nvPr/>
        </p:nvSpPr>
        <p:spPr>
          <a:xfrm flipH="1">
            <a:off x="1032602" y="2962692"/>
            <a:ext cx="299278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Pas de résection du primitif</a:t>
            </a:r>
          </a:p>
          <a:p>
            <a:pPr marL="0" indent="0">
              <a:spcAft>
                <a:spcPts val="1600"/>
              </a:spcAft>
              <a:buFont typeface="Open Sans"/>
              <a:buNone/>
            </a:pPr>
            <a:r>
              <a:rPr lang="en" sz="1400" dirty="0"/>
              <a:t>Pas de d’exérèse de la CP</a:t>
            </a:r>
          </a:p>
          <a:p>
            <a:pPr marL="0" indent="0">
              <a:spcAft>
                <a:spcPts val="1600"/>
              </a:spcAft>
              <a:buFont typeface="Open Sans"/>
              <a:buNone/>
            </a:pPr>
            <a:r>
              <a:rPr lang="en" sz="1400" dirty="0"/>
              <a:t>Description, PCI, biopsies</a:t>
            </a:r>
          </a:p>
          <a:p>
            <a:pPr marL="0" indent="0">
              <a:spcAft>
                <a:spcPts val="1600"/>
              </a:spcAft>
              <a:buFont typeface="Open Sans"/>
              <a:buNone/>
            </a:pPr>
            <a:r>
              <a:rPr lang="en" sz="1400" dirty="0"/>
              <a:t>Stomie d’amont</a:t>
            </a:r>
          </a:p>
        </p:txBody>
      </p:sp>
      <p:grpSp>
        <p:nvGrpSpPr>
          <p:cNvPr id="37" name="Groupe 36">
            <a:extLst>
              <a:ext uri="{FF2B5EF4-FFF2-40B4-BE49-F238E27FC236}">
                <a16:creationId xmlns:a16="http://schemas.microsoft.com/office/drawing/2014/main" id="{0A6FA0CB-1012-E8A8-7DF2-402D93DCB0AC}"/>
              </a:ext>
            </a:extLst>
          </p:cNvPr>
          <p:cNvGrpSpPr/>
          <p:nvPr/>
        </p:nvGrpSpPr>
        <p:grpSpPr>
          <a:xfrm>
            <a:off x="1073338" y="1751881"/>
            <a:ext cx="2325709" cy="1034517"/>
            <a:chOff x="1073338" y="1751881"/>
            <a:chExt cx="2325709" cy="1034517"/>
          </a:xfrm>
        </p:grpSpPr>
        <p:grpSp>
          <p:nvGrpSpPr>
            <p:cNvPr id="26" name="Groupe 25">
              <a:extLst>
                <a:ext uri="{FF2B5EF4-FFF2-40B4-BE49-F238E27FC236}">
                  <a16:creationId xmlns:a16="http://schemas.microsoft.com/office/drawing/2014/main" id="{DEBEE395-613E-51E1-B512-B5D5A47139EE}"/>
                </a:ext>
              </a:extLst>
            </p:cNvPr>
            <p:cNvGrpSpPr/>
            <p:nvPr/>
          </p:nvGrpSpPr>
          <p:grpSpPr>
            <a:xfrm>
              <a:off x="1943392" y="1751881"/>
              <a:ext cx="585600" cy="586273"/>
              <a:chOff x="2566310" y="1610565"/>
              <a:chExt cx="585600" cy="586273"/>
            </a:xfrm>
          </p:grpSpPr>
          <p:sp>
            <p:nvSpPr>
              <p:cNvPr id="22" name="Google Shape;328;p43">
                <a:extLst>
                  <a:ext uri="{FF2B5EF4-FFF2-40B4-BE49-F238E27FC236}">
                    <a16:creationId xmlns:a16="http://schemas.microsoft.com/office/drawing/2014/main" id="{3D449B0D-5B9B-815C-4AD9-A8544F6769AF}"/>
                  </a:ext>
                </a:extLst>
              </p:cNvPr>
              <p:cNvSpPr/>
              <p:nvPr/>
            </p:nvSpPr>
            <p:spPr>
              <a:xfrm>
                <a:off x="2566310" y="1610565"/>
                <a:ext cx="585600" cy="586273"/>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23" name="Google Shape;329;p43">
                <a:extLst>
                  <a:ext uri="{FF2B5EF4-FFF2-40B4-BE49-F238E27FC236}">
                    <a16:creationId xmlns:a16="http://schemas.microsoft.com/office/drawing/2014/main" id="{040152CF-E64C-73BF-F391-35C664428325}"/>
                  </a:ext>
                </a:extLst>
              </p:cNvPr>
              <p:cNvSpPr txBox="1"/>
              <p:nvPr/>
            </p:nvSpPr>
            <p:spPr>
              <a:xfrm>
                <a:off x="2650670" y="1685163"/>
                <a:ext cx="423921" cy="43196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rgbClr val="FFFFFF"/>
                    </a:solidFill>
                    <a:latin typeface="Fjalla One"/>
                    <a:ea typeface="Fjalla One"/>
                    <a:cs typeface="Fjalla One"/>
                    <a:sym typeface="Fjalla One"/>
                  </a:rPr>
                  <a:t>01</a:t>
                </a:r>
                <a:endParaRPr sz="1600" b="1" dirty="0">
                  <a:solidFill>
                    <a:srgbClr val="FFFFFF"/>
                  </a:solidFill>
                  <a:latin typeface="Fjalla One"/>
                  <a:ea typeface="Fjalla One"/>
                  <a:cs typeface="Fjalla One"/>
                  <a:sym typeface="Fjalla One"/>
                </a:endParaRPr>
              </a:p>
            </p:txBody>
          </p:sp>
        </p:grpSp>
        <p:sp>
          <p:nvSpPr>
            <p:cNvPr id="28" name="Google Shape;325;p43">
              <a:extLst>
                <a:ext uri="{FF2B5EF4-FFF2-40B4-BE49-F238E27FC236}">
                  <a16:creationId xmlns:a16="http://schemas.microsoft.com/office/drawing/2014/main" id="{AE04743F-A006-C98F-EF4B-629C2CE354BA}"/>
                </a:ext>
              </a:extLst>
            </p:cNvPr>
            <p:cNvSpPr txBox="1">
              <a:spLocks/>
            </p:cNvSpPr>
            <p:nvPr/>
          </p:nvSpPr>
          <p:spPr>
            <a:xfrm flipH="1">
              <a:off x="1073338" y="2415898"/>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tx1"/>
                  </a:solidFill>
                </a:rPr>
                <a:t>Occlusion</a:t>
              </a:r>
            </a:p>
          </p:txBody>
        </p:sp>
      </p:grpSp>
      <p:grpSp>
        <p:nvGrpSpPr>
          <p:cNvPr id="38" name="Groupe 37">
            <a:extLst>
              <a:ext uri="{FF2B5EF4-FFF2-40B4-BE49-F238E27FC236}">
                <a16:creationId xmlns:a16="http://schemas.microsoft.com/office/drawing/2014/main" id="{94D65054-3487-1FA1-4DBB-34E372725A04}"/>
              </a:ext>
            </a:extLst>
          </p:cNvPr>
          <p:cNvGrpSpPr/>
          <p:nvPr/>
        </p:nvGrpSpPr>
        <p:grpSpPr>
          <a:xfrm>
            <a:off x="5203498" y="1755288"/>
            <a:ext cx="2808938" cy="1034897"/>
            <a:chOff x="5203498" y="1755288"/>
            <a:chExt cx="2808938" cy="1034897"/>
          </a:xfrm>
        </p:grpSpPr>
        <p:grpSp>
          <p:nvGrpSpPr>
            <p:cNvPr id="29" name="Groupe 28">
              <a:extLst>
                <a:ext uri="{FF2B5EF4-FFF2-40B4-BE49-F238E27FC236}">
                  <a16:creationId xmlns:a16="http://schemas.microsoft.com/office/drawing/2014/main" id="{6B6C6E0B-B131-C3D4-C825-D692BE90844A}"/>
                </a:ext>
              </a:extLst>
            </p:cNvPr>
            <p:cNvGrpSpPr/>
            <p:nvPr/>
          </p:nvGrpSpPr>
          <p:grpSpPr>
            <a:xfrm>
              <a:off x="6315167" y="1755288"/>
              <a:ext cx="585600" cy="586273"/>
              <a:chOff x="2566310" y="1610565"/>
              <a:chExt cx="585600" cy="586273"/>
            </a:xfrm>
          </p:grpSpPr>
          <p:sp>
            <p:nvSpPr>
              <p:cNvPr id="30" name="Google Shape;328;p43">
                <a:extLst>
                  <a:ext uri="{FF2B5EF4-FFF2-40B4-BE49-F238E27FC236}">
                    <a16:creationId xmlns:a16="http://schemas.microsoft.com/office/drawing/2014/main" id="{10E80657-B984-BB6C-C222-E1D7581E3610}"/>
                  </a:ext>
                </a:extLst>
              </p:cNvPr>
              <p:cNvSpPr/>
              <p:nvPr/>
            </p:nvSpPr>
            <p:spPr>
              <a:xfrm>
                <a:off x="2566310" y="1610565"/>
                <a:ext cx="585600" cy="586273"/>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31" name="Google Shape;329;p43">
                <a:extLst>
                  <a:ext uri="{FF2B5EF4-FFF2-40B4-BE49-F238E27FC236}">
                    <a16:creationId xmlns:a16="http://schemas.microsoft.com/office/drawing/2014/main" id="{1C415826-C00F-8907-9DA6-ED8148C3E3E4}"/>
                  </a:ext>
                </a:extLst>
              </p:cNvPr>
              <p:cNvSpPr txBox="1"/>
              <p:nvPr/>
            </p:nvSpPr>
            <p:spPr>
              <a:xfrm>
                <a:off x="2650670" y="1685163"/>
                <a:ext cx="423921" cy="43196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rgbClr val="FFFFFF"/>
                    </a:solidFill>
                    <a:latin typeface="Fjalla One"/>
                    <a:ea typeface="Fjalla One"/>
                    <a:cs typeface="Fjalla One"/>
                    <a:sym typeface="Fjalla One"/>
                  </a:rPr>
                  <a:t>02</a:t>
                </a:r>
                <a:endParaRPr sz="1600" b="1" dirty="0">
                  <a:solidFill>
                    <a:srgbClr val="FFFFFF"/>
                  </a:solidFill>
                  <a:latin typeface="Fjalla One"/>
                  <a:ea typeface="Fjalla One"/>
                  <a:cs typeface="Fjalla One"/>
                  <a:sym typeface="Fjalla One"/>
                </a:endParaRPr>
              </a:p>
            </p:txBody>
          </p:sp>
        </p:grpSp>
        <p:sp>
          <p:nvSpPr>
            <p:cNvPr id="33" name="Google Shape;325;p43">
              <a:extLst>
                <a:ext uri="{FF2B5EF4-FFF2-40B4-BE49-F238E27FC236}">
                  <a16:creationId xmlns:a16="http://schemas.microsoft.com/office/drawing/2014/main" id="{43277DCC-5735-5E03-B943-42D763599E4F}"/>
                </a:ext>
              </a:extLst>
            </p:cNvPr>
            <p:cNvSpPr txBox="1">
              <a:spLocks/>
            </p:cNvSpPr>
            <p:nvPr/>
          </p:nvSpPr>
          <p:spPr>
            <a:xfrm flipH="1">
              <a:off x="5203498" y="2419685"/>
              <a:ext cx="2808938"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tx1"/>
                  </a:solidFill>
                </a:rPr>
                <a:t>Perforation / Péritonite</a:t>
              </a:r>
            </a:p>
          </p:txBody>
        </p:sp>
      </p:grpSp>
      <p:sp>
        <p:nvSpPr>
          <p:cNvPr id="36" name="Google Shape;323;p43">
            <a:extLst>
              <a:ext uri="{FF2B5EF4-FFF2-40B4-BE49-F238E27FC236}">
                <a16:creationId xmlns:a16="http://schemas.microsoft.com/office/drawing/2014/main" id="{66D24278-E7F2-E9D6-1420-8C8A22E6ABE4}"/>
              </a:ext>
            </a:extLst>
          </p:cNvPr>
          <p:cNvSpPr txBox="1">
            <a:spLocks/>
          </p:cNvSpPr>
          <p:nvPr/>
        </p:nvSpPr>
        <p:spPr>
          <a:xfrm flipH="1">
            <a:off x="5203498" y="2969886"/>
            <a:ext cx="299278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Résection du primitif</a:t>
            </a:r>
          </a:p>
          <a:p>
            <a:pPr marL="0" indent="0">
              <a:spcAft>
                <a:spcPts val="1600"/>
              </a:spcAft>
              <a:buFont typeface="Open Sans"/>
              <a:buNone/>
            </a:pPr>
            <a:r>
              <a:rPr lang="en" sz="1400" dirty="0"/>
              <a:t>Pas de d’exérèse de la CP</a:t>
            </a:r>
          </a:p>
          <a:p>
            <a:pPr marL="0" indent="0">
              <a:spcAft>
                <a:spcPts val="1600"/>
              </a:spcAft>
              <a:buFont typeface="Open Sans"/>
              <a:buNone/>
            </a:pPr>
            <a:r>
              <a:rPr lang="en" sz="1400" dirty="0"/>
              <a:t>Description, PCI, biopsies</a:t>
            </a:r>
          </a:p>
        </p:txBody>
      </p:sp>
      <p:sp>
        <p:nvSpPr>
          <p:cNvPr id="39" name="Google Shape;284;p42">
            <a:extLst>
              <a:ext uri="{FF2B5EF4-FFF2-40B4-BE49-F238E27FC236}">
                <a16:creationId xmlns:a16="http://schemas.microsoft.com/office/drawing/2014/main" id="{05A3B675-F2B6-D6B3-E2C8-57354677312A}"/>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11/20</a:t>
            </a:r>
          </a:p>
        </p:txBody>
      </p:sp>
    </p:spTree>
    <p:extLst>
      <p:ext uri="{BB962C8B-B14F-4D97-AF65-F5344CB8AC3E}">
        <p14:creationId xmlns:p14="http://schemas.microsoft.com/office/powerpoint/2010/main" val="23243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6" name="Rectangle : coins arrondis 5">
            <a:extLst>
              <a:ext uri="{FF2B5EF4-FFF2-40B4-BE49-F238E27FC236}">
                <a16:creationId xmlns:a16="http://schemas.microsoft.com/office/drawing/2014/main" id="{69619051-F0C3-8C67-301F-8DDF2DF43A51}"/>
              </a:ext>
            </a:extLst>
          </p:cNvPr>
          <p:cNvSpPr/>
          <p:nvPr/>
        </p:nvSpPr>
        <p:spPr>
          <a:xfrm>
            <a:off x="3690735" y="4381500"/>
            <a:ext cx="2992780" cy="299512"/>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Image 31">
            <a:extLst>
              <a:ext uri="{FF2B5EF4-FFF2-40B4-BE49-F238E27FC236}">
                <a16:creationId xmlns:a16="http://schemas.microsoft.com/office/drawing/2014/main" id="{E4D7A9D4-4A49-BAD9-0D41-6409B51AFD16}"/>
              </a:ext>
            </a:extLst>
          </p:cNvPr>
          <p:cNvPicPr>
            <a:picLocks noChangeAspect="1"/>
          </p:cNvPicPr>
          <p:nvPr/>
        </p:nvPicPr>
        <p:blipFill>
          <a:blip r:embed="rId3"/>
          <a:stretch>
            <a:fillRect/>
          </a:stretch>
        </p:blipFill>
        <p:spPr>
          <a:xfrm>
            <a:off x="8196278" y="123953"/>
            <a:ext cx="744835" cy="920940"/>
          </a:xfrm>
          <a:prstGeom prst="rect">
            <a:avLst/>
          </a:prstGeom>
        </p:spPr>
      </p:pic>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Découverte per-opératoire</a:t>
            </a:r>
            <a:endParaRPr dirty="0"/>
          </a:p>
        </p:txBody>
      </p:sp>
      <p:sp>
        <p:nvSpPr>
          <p:cNvPr id="34" name="Google Shape;325;p43">
            <a:extLst>
              <a:ext uri="{FF2B5EF4-FFF2-40B4-BE49-F238E27FC236}">
                <a16:creationId xmlns:a16="http://schemas.microsoft.com/office/drawing/2014/main" id="{E043CA6A-96BB-EC8F-6B19-86DB222E22D1}"/>
              </a:ext>
            </a:extLst>
          </p:cNvPr>
          <p:cNvSpPr txBox="1">
            <a:spLocks/>
          </p:cNvSpPr>
          <p:nvPr/>
        </p:nvSpPr>
        <p:spPr>
          <a:xfrm flipH="1">
            <a:off x="3243812" y="1122715"/>
            <a:ext cx="2656375"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lt2"/>
                </a:solidFill>
              </a:rPr>
              <a:t>Chirurgie programmée</a:t>
            </a:r>
          </a:p>
        </p:txBody>
      </p:sp>
      <p:sp>
        <p:nvSpPr>
          <p:cNvPr id="27" name="Google Shape;323;p43">
            <a:extLst>
              <a:ext uri="{FF2B5EF4-FFF2-40B4-BE49-F238E27FC236}">
                <a16:creationId xmlns:a16="http://schemas.microsoft.com/office/drawing/2014/main" id="{37AD093C-53D3-AF42-687C-2D96781BBE62}"/>
              </a:ext>
            </a:extLst>
          </p:cNvPr>
          <p:cNvSpPr txBox="1">
            <a:spLocks/>
          </p:cNvSpPr>
          <p:nvPr/>
        </p:nvSpPr>
        <p:spPr>
          <a:xfrm flipH="1">
            <a:off x="434432" y="2848342"/>
            <a:ext cx="299278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Résection du primitif</a:t>
            </a:r>
          </a:p>
          <a:p>
            <a:pPr marL="0" indent="0">
              <a:spcAft>
                <a:spcPts val="1600"/>
              </a:spcAft>
              <a:buFont typeface="Open Sans"/>
              <a:buNone/>
            </a:pPr>
            <a:r>
              <a:rPr lang="en" sz="1400" dirty="0"/>
              <a:t>Pas de d’exérèse de la CP</a:t>
            </a:r>
          </a:p>
          <a:p>
            <a:pPr marL="0" indent="0">
              <a:spcAft>
                <a:spcPts val="1600"/>
              </a:spcAft>
              <a:buFont typeface="Open Sans"/>
              <a:buNone/>
            </a:pPr>
            <a:r>
              <a:rPr lang="en" sz="1400" dirty="0"/>
              <a:t>Description, PCI, biopsies</a:t>
            </a:r>
          </a:p>
        </p:txBody>
      </p:sp>
      <p:grpSp>
        <p:nvGrpSpPr>
          <p:cNvPr id="7" name="Groupe 6">
            <a:extLst>
              <a:ext uri="{FF2B5EF4-FFF2-40B4-BE49-F238E27FC236}">
                <a16:creationId xmlns:a16="http://schemas.microsoft.com/office/drawing/2014/main" id="{7654C54C-0424-F85D-2A03-AB134DD1D753}"/>
              </a:ext>
            </a:extLst>
          </p:cNvPr>
          <p:cNvGrpSpPr/>
          <p:nvPr/>
        </p:nvGrpSpPr>
        <p:grpSpPr>
          <a:xfrm>
            <a:off x="-320311" y="1637531"/>
            <a:ext cx="3916665" cy="1053466"/>
            <a:chOff x="-320311" y="1637531"/>
            <a:chExt cx="3916665" cy="1053466"/>
          </a:xfrm>
        </p:grpSpPr>
        <p:grpSp>
          <p:nvGrpSpPr>
            <p:cNvPr id="26" name="Groupe 25">
              <a:extLst>
                <a:ext uri="{FF2B5EF4-FFF2-40B4-BE49-F238E27FC236}">
                  <a16:creationId xmlns:a16="http://schemas.microsoft.com/office/drawing/2014/main" id="{DEBEE395-613E-51E1-B512-B5D5A47139EE}"/>
                </a:ext>
              </a:extLst>
            </p:cNvPr>
            <p:cNvGrpSpPr/>
            <p:nvPr/>
          </p:nvGrpSpPr>
          <p:grpSpPr>
            <a:xfrm>
              <a:off x="1345222" y="1637531"/>
              <a:ext cx="585600" cy="586273"/>
              <a:chOff x="2566310" y="1610565"/>
              <a:chExt cx="585600" cy="586273"/>
            </a:xfrm>
          </p:grpSpPr>
          <p:sp>
            <p:nvSpPr>
              <p:cNvPr id="22" name="Google Shape;328;p43">
                <a:extLst>
                  <a:ext uri="{FF2B5EF4-FFF2-40B4-BE49-F238E27FC236}">
                    <a16:creationId xmlns:a16="http://schemas.microsoft.com/office/drawing/2014/main" id="{3D449B0D-5B9B-815C-4AD9-A8544F6769AF}"/>
                  </a:ext>
                </a:extLst>
              </p:cNvPr>
              <p:cNvSpPr/>
              <p:nvPr/>
            </p:nvSpPr>
            <p:spPr>
              <a:xfrm>
                <a:off x="2566310" y="1610565"/>
                <a:ext cx="585600" cy="586273"/>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23" name="Google Shape;329;p43">
                <a:extLst>
                  <a:ext uri="{FF2B5EF4-FFF2-40B4-BE49-F238E27FC236}">
                    <a16:creationId xmlns:a16="http://schemas.microsoft.com/office/drawing/2014/main" id="{040152CF-E64C-73BF-F391-35C664428325}"/>
                  </a:ext>
                </a:extLst>
              </p:cNvPr>
              <p:cNvSpPr txBox="1"/>
              <p:nvPr/>
            </p:nvSpPr>
            <p:spPr>
              <a:xfrm>
                <a:off x="2650670" y="1685163"/>
                <a:ext cx="423921" cy="43196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rgbClr val="FFFFFF"/>
                    </a:solidFill>
                    <a:latin typeface="Fjalla One"/>
                    <a:ea typeface="Fjalla One"/>
                    <a:cs typeface="Fjalla One"/>
                    <a:sym typeface="Fjalla One"/>
                  </a:rPr>
                  <a:t>01</a:t>
                </a:r>
                <a:endParaRPr sz="1600" b="1" dirty="0">
                  <a:solidFill>
                    <a:srgbClr val="FFFFFF"/>
                  </a:solidFill>
                  <a:latin typeface="Fjalla One"/>
                  <a:ea typeface="Fjalla One"/>
                  <a:cs typeface="Fjalla One"/>
                  <a:sym typeface="Fjalla One"/>
                </a:endParaRPr>
              </a:p>
            </p:txBody>
          </p:sp>
        </p:grpSp>
        <p:sp>
          <p:nvSpPr>
            <p:cNvPr id="28" name="Google Shape;325;p43">
              <a:extLst>
                <a:ext uri="{FF2B5EF4-FFF2-40B4-BE49-F238E27FC236}">
                  <a16:creationId xmlns:a16="http://schemas.microsoft.com/office/drawing/2014/main" id="{AE04743F-A006-C98F-EF4B-629C2CE354BA}"/>
                </a:ext>
              </a:extLst>
            </p:cNvPr>
            <p:cNvSpPr txBox="1">
              <a:spLocks/>
            </p:cNvSpPr>
            <p:nvPr/>
          </p:nvSpPr>
          <p:spPr>
            <a:xfrm flipH="1">
              <a:off x="-320311" y="2320497"/>
              <a:ext cx="3916665"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tx1"/>
                  </a:solidFill>
                </a:rPr>
                <a:t>Tumeur symptomatique</a:t>
              </a:r>
            </a:p>
          </p:txBody>
        </p:sp>
      </p:grpSp>
      <p:grpSp>
        <p:nvGrpSpPr>
          <p:cNvPr id="8" name="Groupe 7">
            <a:extLst>
              <a:ext uri="{FF2B5EF4-FFF2-40B4-BE49-F238E27FC236}">
                <a16:creationId xmlns:a16="http://schemas.microsoft.com/office/drawing/2014/main" id="{1A24001E-1224-FB4E-6AE3-EB5EBD6BEC15}"/>
              </a:ext>
            </a:extLst>
          </p:cNvPr>
          <p:cNvGrpSpPr/>
          <p:nvPr/>
        </p:nvGrpSpPr>
        <p:grpSpPr>
          <a:xfrm>
            <a:off x="4677334" y="1602961"/>
            <a:ext cx="2808938" cy="1034897"/>
            <a:chOff x="4677334" y="1602961"/>
            <a:chExt cx="2808938" cy="1034897"/>
          </a:xfrm>
        </p:grpSpPr>
        <p:grpSp>
          <p:nvGrpSpPr>
            <p:cNvPr id="29" name="Groupe 28">
              <a:extLst>
                <a:ext uri="{FF2B5EF4-FFF2-40B4-BE49-F238E27FC236}">
                  <a16:creationId xmlns:a16="http://schemas.microsoft.com/office/drawing/2014/main" id="{6B6C6E0B-B131-C3D4-C825-D692BE90844A}"/>
                </a:ext>
              </a:extLst>
            </p:cNvPr>
            <p:cNvGrpSpPr/>
            <p:nvPr/>
          </p:nvGrpSpPr>
          <p:grpSpPr>
            <a:xfrm>
              <a:off x="5789003" y="1602961"/>
              <a:ext cx="585600" cy="586273"/>
              <a:chOff x="2566310" y="1610565"/>
              <a:chExt cx="585600" cy="586273"/>
            </a:xfrm>
          </p:grpSpPr>
          <p:sp>
            <p:nvSpPr>
              <p:cNvPr id="30" name="Google Shape;328;p43">
                <a:extLst>
                  <a:ext uri="{FF2B5EF4-FFF2-40B4-BE49-F238E27FC236}">
                    <a16:creationId xmlns:a16="http://schemas.microsoft.com/office/drawing/2014/main" id="{10E80657-B984-BB6C-C222-E1D7581E3610}"/>
                  </a:ext>
                </a:extLst>
              </p:cNvPr>
              <p:cNvSpPr/>
              <p:nvPr/>
            </p:nvSpPr>
            <p:spPr>
              <a:xfrm>
                <a:off x="2566310" y="1610565"/>
                <a:ext cx="585600" cy="586273"/>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31" name="Google Shape;329;p43">
                <a:extLst>
                  <a:ext uri="{FF2B5EF4-FFF2-40B4-BE49-F238E27FC236}">
                    <a16:creationId xmlns:a16="http://schemas.microsoft.com/office/drawing/2014/main" id="{1C415826-C00F-8907-9DA6-ED8148C3E3E4}"/>
                  </a:ext>
                </a:extLst>
              </p:cNvPr>
              <p:cNvSpPr txBox="1"/>
              <p:nvPr/>
            </p:nvSpPr>
            <p:spPr>
              <a:xfrm>
                <a:off x="2650670" y="1685163"/>
                <a:ext cx="423921" cy="43196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rgbClr val="FFFFFF"/>
                    </a:solidFill>
                    <a:latin typeface="Fjalla One"/>
                    <a:ea typeface="Fjalla One"/>
                    <a:cs typeface="Fjalla One"/>
                    <a:sym typeface="Fjalla One"/>
                  </a:rPr>
                  <a:t>02</a:t>
                </a:r>
                <a:endParaRPr sz="1600" b="1" dirty="0">
                  <a:solidFill>
                    <a:srgbClr val="FFFFFF"/>
                  </a:solidFill>
                  <a:latin typeface="Fjalla One"/>
                  <a:ea typeface="Fjalla One"/>
                  <a:cs typeface="Fjalla One"/>
                  <a:sym typeface="Fjalla One"/>
                </a:endParaRPr>
              </a:p>
            </p:txBody>
          </p:sp>
        </p:grpSp>
        <p:sp>
          <p:nvSpPr>
            <p:cNvPr id="33" name="Google Shape;325;p43">
              <a:extLst>
                <a:ext uri="{FF2B5EF4-FFF2-40B4-BE49-F238E27FC236}">
                  <a16:creationId xmlns:a16="http://schemas.microsoft.com/office/drawing/2014/main" id="{43277DCC-5735-5E03-B943-42D763599E4F}"/>
                </a:ext>
              </a:extLst>
            </p:cNvPr>
            <p:cNvSpPr txBox="1">
              <a:spLocks/>
            </p:cNvSpPr>
            <p:nvPr/>
          </p:nvSpPr>
          <p:spPr>
            <a:xfrm flipH="1">
              <a:off x="4677334" y="2267358"/>
              <a:ext cx="2808938"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tx1"/>
                  </a:solidFill>
                </a:rPr>
                <a:t>Tumeur asymptomatique</a:t>
              </a:r>
            </a:p>
          </p:txBody>
        </p:sp>
      </p:grpSp>
      <p:grpSp>
        <p:nvGrpSpPr>
          <p:cNvPr id="9" name="Groupe 8">
            <a:extLst>
              <a:ext uri="{FF2B5EF4-FFF2-40B4-BE49-F238E27FC236}">
                <a16:creationId xmlns:a16="http://schemas.microsoft.com/office/drawing/2014/main" id="{716A6E64-2F12-44FA-1A5A-9C8629903E14}"/>
              </a:ext>
            </a:extLst>
          </p:cNvPr>
          <p:cNvGrpSpPr/>
          <p:nvPr/>
        </p:nvGrpSpPr>
        <p:grpSpPr>
          <a:xfrm>
            <a:off x="3766936" y="2718404"/>
            <a:ext cx="2992780" cy="572719"/>
            <a:chOff x="3766936" y="2718404"/>
            <a:chExt cx="2992780" cy="572719"/>
          </a:xfrm>
        </p:grpSpPr>
        <p:sp>
          <p:nvSpPr>
            <p:cNvPr id="36" name="Google Shape;323;p43">
              <a:extLst>
                <a:ext uri="{FF2B5EF4-FFF2-40B4-BE49-F238E27FC236}">
                  <a16:creationId xmlns:a16="http://schemas.microsoft.com/office/drawing/2014/main" id="{66D24278-E7F2-E9D6-1420-8C8A22E6ABE4}"/>
                </a:ext>
              </a:extLst>
            </p:cNvPr>
            <p:cNvSpPr txBox="1">
              <a:spLocks/>
            </p:cNvSpPr>
            <p:nvPr/>
          </p:nvSpPr>
          <p:spPr>
            <a:xfrm flipH="1">
              <a:off x="3766936" y="2946674"/>
              <a:ext cx="2992780" cy="34444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100" b="1" dirty="0"/>
                <a:t>Peu étendue péri-tumorale</a:t>
              </a:r>
            </a:p>
            <a:p>
              <a:pPr marL="0" indent="0">
                <a:spcAft>
                  <a:spcPts val="1600"/>
                </a:spcAft>
                <a:buFont typeface="Open Sans"/>
                <a:buNone/>
              </a:pPr>
              <a:endParaRPr lang="en" sz="1100" b="1" dirty="0"/>
            </a:p>
          </p:txBody>
        </p:sp>
        <p:sp>
          <p:nvSpPr>
            <p:cNvPr id="2" name="Google Shape;325;p43">
              <a:extLst>
                <a:ext uri="{FF2B5EF4-FFF2-40B4-BE49-F238E27FC236}">
                  <a16:creationId xmlns:a16="http://schemas.microsoft.com/office/drawing/2014/main" id="{705927A1-4FF8-2419-AA57-F07A8F12AB75}"/>
                </a:ext>
              </a:extLst>
            </p:cNvPr>
            <p:cNvSpPr txBox="1">
              <a:spLocks/>
            </p:cNvSpPr>
            <p:nvPr/>
          </p:nvSpPr>
          <p:spPr>
            <a:xfrm flipH="1">
              <a:off x="3893819" y="2718404"/>
              <a:ext cx="1823488"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lt2"/>
                  </a:solidFill>
                </a:rPr>
                <a:t>Petite carcinose</a:t>
              </a:r>
            </a:p>
          </p:txBody>
        </p:sp>
      </p:grpSp>
      <p:sp>
        <p:nvSpPr>
          <p:cNvPr id="3" name="Google Shape;325;p43">
            <a:extLst>
              <a:ext uri="{FF2B5EF4-FFF2-40B4-BE49-F238E27FC236}">
                <a16:creationId xmlns:a16="http://schemas.microsoft.com/office/drawing/2014/main" id="{507BB909-479D-CE52-EABE-AFBB83932151}"/>
              </a:ext>
            </a:extLst>
          </p:cNvPr>
          <p:cNvSpPr txBox="1">
            <a:spLocks/>
          </p:cNvSpPr>
          <p:nvPr/>
        </p:nvSpPr>
        <p:spPr>
          <a:xfrm flipH="1">
            <a:off x="6513568" y="2718404"/>
            <a:ext cx="1945408"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lt2"/>
                </a:solidFill>
              </a:rPr>
              <a:t>Grosse carcinose</a:t>
            </a:r>
          </a:p>
        </p:txBody>
      </p:sp>
      <p:sp>
        <p:nvSpPr>
          <p:cNvPr id="4" name="Google Shape;323;p43">
            <a:extLst>
              <a:ext uri="{FF2B5EF4-FFF2-40B4-BE49-F238E27FC236}">
                <a16:creationId xmlns:a16="http://schemas.microsoft.com/office/drawing/2014/main" id="{F2707A3F-2172-6454-CC70-A0633DC3C3DC}"/>
              </a:ext>
            </a:extLst>
          </p:cNvPr>
          <p:cNvSpPr txBox="1">
            <a:spLocks/>
          </p:cNvSpPr>
          <p:nvPr/>
        </p:nvSpPr>
        <p:spPr>
          <a:xfrm flipH="1">
            <a:off x="3681644" y="3291123"/>
            <a:ext cx="3078071"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Résection du primitif</a:t>
            </a:r>
          </a:p>
          <a:p>
            <a:pPr marL="0" indent="0">
              <a:spcAft>
                <a:spcPts val="1600"/>
              </a:spcAft>
              <a:buFont typeface="Open Sans"/>
              <a:buNone/>
            </a:pPr>
            <a:r>
              <a:rPr lang="en" sz="1400" dirty="0"/>
              <a:t>Résection complète de la carcinose</a:t>
            </a:r>
          </a:p>
          <a:p>
            <a:pPr marL="0" indent="0">
              <a:spcAft>
                <a:spcPts val="1600"/>
              </a:spcAft>
              <a:buFont typeface="Open Sans"/>
              <a:buNone/>
            </a:pPr>
            <a:r>
              <a:rPr lang="en" sz="1400" b="1" dirty="0">
                <a:solidFill>
                  <a:srgbClr val="FF0000"/>
                </a:solidFill>
              </a:rPr>
              <a:t>LAPAROTOMIE XYPHOPUBIENNE</a:t>
            </a:r>
          </a:p>
        </p:txBody>
      </p:sp>
      <p:sp>
        <p:nvSpPr>
          <p:cNvPr id="5" name="Google Shape;323;p43">
            <a:extLst>
              <a:ext uri="{FF2B5EF4-FFF2-40B4-BE49-F238E27FC236}">
                <a16:creationId xmlns:a16="http://schemas.microsoft.com/office/drawing/2014/main" id="{35DD22B6-2046-C155-2D6F-63C032AF58E9}"/>
              </a:ext>
            </a:extLst>
          </p:cNvPr>
          <p:cNvSpPr txBox="1">
            <a:spLocks/>
          </p:cNvSpPr>
          <p:nvPr/>
        </p:nvSpPr>
        <p:spPr>
          <a:xfrm flipH="1">
            <a:off x="6598859" y="3095667"/>
            <a:ext cx="2992780"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Pas de résection</a:t>
            </a:r>
          </a:p>
          <a:p>
            <a:pPr marL="0" indent="0">
              <a:spcAft>
                <a:spcPts val="1600"/>
              </a:spcAft>
              <a:buFont typeface="Open Sans"/>
              <a:buNone/>
            </a:pPr>
            <a:r>
              <a:rPr lang="en" sz="1400" dirty="0"/>
              <a:t>Description, PCI, biopsies</a:t>
            </a:r>
          </a:p>
        </p:txBody>
      </p:sp>
      <p:sp>
        <p:nvSpPr>
          <p:cNvPr id="10" name="Google Shape;284;p42">
            <a:extLst>
              <a:ext uri="{FF2B5EF4-FFF2-40B4-BE49-F238E27FC236}">
                <a16:creationId xmlns:a16="http://schemas.microsoft.com/office/drawing/2014/main" id="{9C13CB0D-F6ED-130A-BE14-319E28FAA26F}"/>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12/20</a:t>
            </a:r>
          </a:p>
        </p:txBody>
      </p:sp>
    </p:spTree>
    <p:extLst>
      <p:ext uri="{BB962C8B-B14F-4D97-AF65-F5344CB8AC3E}">
        <p14:creationId xmlns:p14="http://schemas.microsoft.com/office/powerpoint/2010/main" val="59687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7">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4">
                                            <p:txEl>
                                              <p:pRg st="2" end="2"/>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32" name="Image 31">
            <a:extLst>
              <a:ext uri="{FF2B5EF4-FFF2-40B4-BE49-F238E27FC236}">
                <a16:creationId xmlns:a16="http://schemas.microsoft.com/office/drawing/2014/main" id="{E4D7A9D4-4A49-BAD9-0D41-6409B51AFD16}"/>
              </a:ext>
            </a:extLst>
          </p:cNvPr>
          <p:cNvPicPr>
            <a:picLocks noChangeAspect="1"/>
          </p:cNvPicPr>
          <p:nvPr/>
        </p:nvPicPr>
        <p:blipFill>
          <a:blip r:embed="rId3"/>
          <a:stretch>
            <a:fillRect/>
          </a:stretch>
        </p:blipFill>
        <p:spPr>
          <a:xfrm>
            <a:off x="8196278" y="123953"/>
            <a:ext cx="744835" cy="920940"/>
          </a:xfrm>
          <a:prstGeom prst="rect">
            <a:avLst/>
          </a:prstGeom>
        </p:spPr>
      </p:pic>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Découverte per-opératoire</a:t>
            </a:r>
            <a:endParaRPr dirty="0"/>
          </a:p>
        </p:txBody>
      </p:sp>
      <p:sp>
        <p:nvSpPr>
          <p:cNvPr id="34" name="Google Shape;325;p43">
            <a:extLst>
              <a:ext uri="{FF2B5EF4-FFF2-40B4-BE49-F238E27FC236}">
                <a16:creationId xmlns:a16="http://schemas.microsoft.com/office/drawing/2014/main" id="{E043CA6A-96BB-EC8F-6B19-86DB222E22D1}"/>
              </a:ext>
            </a:extLst>
          </p:cNvPr>
          <p:cNvSpPr txBox="1">
            <a:spLocks/>
          </p:cNvSpPr>
          <p:nvPr/>
        </p:nvSpPr>
        <p:spPr>
          <a:xfrm flipH="1">
            <a:off x="3243812" y="1122715"/>
            <a:ext cx="2656375"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r>
              <a:rPr lang="fr-FR" sz="2000" dirty="0">
                <a:solidFill>
                  <a:schemeClr val="lt2"/>
                </a:solidFill>
              </a:rPr>
              <a:t>Chirurgie programmée</a:t>
            </a:r>
          </a:p>
        </p:txBody>
      </p:sp>
      <p:sp>
        <p:nvSpPr>
          <p:cNvPr id="7" name="Google Shape;323;p43">
            <a:extLst>
              <a:ext uri="{FF2B5EF4-FFF2-40B4-BE49-F238E27FC236}">
                <a16:creationId xmlns:a16="http://schemas.microsoft.com/office/drawing/2014/main" id="{944757AD-ACB3-0D4D-AE84-36DDABB23751}"/>
              </a:ext>
            </a:extLst>
          </p:cNvPr>
          <p:cNvSpPr txBox="1">
            <a:spLocks/>
          </p:cNvSpPr>
          <p:nvPr/>
        </p:nvSpPr>
        <p:spPr>
          <a:xfrm flipH="1">
            <a:off x="895396" y="1782442"/>
            <a:ext cx="7932328" cy="1716038"/>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Biopsie pour extempo en cas de doute</a:t>
            </a:r>
          </a:p>
          <a:p>
            <a:pPr marL="0" indent="0">
              <a:spcAft>
                <a:spcPts val="1600"/>
              </a:spcAft>
              <a:buFont typeface="Open Sans"/>
              <a:buNone/>
            </a:pPr>
            <a:endParaRPr lang="en" sz="1400" dirty="0"/>
          </a:p>
          <a:p>
            <a:pPr marL="0" indent="0">
              <a:spcAft>
                <a:spcPts val="1600"/>
              </a:spcAft>
              <a:buFont typeface="Open Sans"/>
              <a:buNone/>
            </a:pPr>
            <a:r>
              <a:rPr lang="en" sz="1400" dirty="0"/>
              <a:t>Privilégier les gestes simples ! Urgence = </a:t>
            </a:r>
            <a:r>
              <a:rPr lang="en" sz="1400" b="1" dirty="0"/>
              <a:t>chimiothérapie</a:t>
            </a:r>
          </a:p>
          <a:p>
            <a:pPr marL="0" indent="0">
              <a:spcAft>
                <a:spcPts val="1600"/>
              </a:spcAft>
              <a:buFont typeface="Open Sans"/>
              <a:buNone/>
            </a:pPr>
            <a:endParaRPr lang="en" sz="1400" b="1" dirty="0"/>
          </a:p>
          <a:p>
            <a:pPr marL="0" indent="0">
              <a:spcAft>
                <a:spcPts val="1600"/>
              </a:spcAft>
              <a:buFont typeface="Open Sans"/>
              <a:buNone/>
            </a:pPr>
            <a:r>
              <a:rPr lang="en" sz="1400" dirty="0"/>
              <a:t>En cas de décision de résection : </a:t>
            </a:r>
            <a:r>
              <a:rPr lang="en" sz="1400" b="1" dirty="0"/>
              <a:t>conversion laparotomie xyphopubienne</a:t>
            </a:r>
          </a:p>
          <a:p>
            <a:pPr marL="0" indent="0">
              <a:spcAft>
                <a:spcPts val="1600"/>
              </a:spcAft>
              <a:buFont typeface="Open Sans"/>
              <a:buNone/>
            </a:pPr>
            <a:endParaRPr lang="en" sz="1400" dirty="0"/>
          </a:p>
          <a:p>
            <a:pPr marL="0" indent="0">
              <a:spcAft>
                <a:spcPts val="1600"/>
              </a:spcAft>
              <a:buFont typeface="Open Sans"/>
              <a:buNone/>
            </a:pPr>
            <a:r>
              <a:rPr lang="en" sz="1400" dirty="0"/>
              <a:t>Si pas de résection : Décrire – Etablir un PCI - Biopsier</a:t>
            </a:r>
          </a:p>
        </p:txBody>
      </p:sp>
      <p:sp>
        <p:nvSpPr>
          <p:cNvPr id="8" name="Google Shape;284;p42">
            <a:extLst>
              <a:ext uri="{FF2B5EF4-FFF2-40B4-BE49-F238E27FC236}">
                <a16:creationId xmlns:a16="http://schemas.microsoft.com/office/drawing/2014/main" id="{78F5C056-67CD-D9F0-BB69-1C45B9B495E7}"/>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13/20</a:t>
            </a:r>
          </a:p>
        </p:txBody>
      </p:sp>
    </p:spTree>
    <p:extLst>
      <p:ext uri="{BB962C8B-B14F-4D97-AF65-F5344CB8AC3E}">
        <p14:creationId xmlns:p14="http://schemas.microsoft.com/office/powerpoint/2010/main" val="972922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La chirurgie de cytoréduction complète</a:t>
            </a:r>
            <a:endParaRPr dirty="0"/>
          </a:p>
        </p:txBody>
      </p:sp>
      <p:grpSp>
        <p:nvGrpSpPr>
          <p:cNvPr id="14" name="Groupe 13">
            <a:extLst>
              <a:ext uri="{FF2B5EF4-FFF2-40B4-BE49-F238E27FC236}">
                <a16:creationId xmlns:a16="http://schemas.microsoft.com/office/drawing/2014/main" id="{EC8DA447-5B57-F372-861C-39E3EE1087CB}"/>
              </a:ext>
            </a:extLst>
          </p:cNvPr>
          <p:cNvGrpSpPr/>
          <p:nvPr/>
        </p:nvGrpSpPr>
        <p:grpSpPr>
          <a:xfrm>
            <a:off x="999132" y="2473844"/>
            <a:ext cx="2881114" cy="1006292"/>
            <a:chOff x="999132" y="2473844"/>
            <a:chExt cx="2881114" cy="1006292"/>
          </a:xfrm>
        </p:grpSpPr>
        <p:sp>
          <p:nvSpPr>
            <p:cNvPr id="326" name="Google Shape;8210;p72">
              <a:extLst>
                <a:ext uri="{FF2B5EF4-FFF2-40B4-BE49-F238E27FC236}">
                  <a16:creationId xmlns:a16="http://schemas.microsoft.com/office/drawing/2014/main" id="{7ECA9D7E-4F42-4FFD-792F-5D85D5AEE478}"/>
                </a:ext>
              </a:extLst>
            </p:cNvPr>
            <p:cNvSpPr/>
            <p:nvPr/>
          </p:nvSpPr>
          <p:spPr>
            <a:xfrm>
              <a:off x="1181331" y="2614072"/>
              <a:ext cx="2517190" cy="725740"/>
            </a:xfrm>
            <a:custGeom>
              <a:avLst/>
              <a:gdLst/>
              <a:ahLst/>
              <a:cxnLst/>
              <a:rect l="l" t="t" r="r" b="b"/>
              <a:pathLst>
                <a:path w="116549" h="36397" extrusionOk="0">
                  <a:moveTo>
                    <a:pt x="18199" y="1"/>
                  </a:moveTo>
                  <a:cubicBezTo>
                    <a:pt x="8148" y="1"/>
                    <a:pt x="1" y="8148"/>
                    <a:pt x="1" y="18198"/>
                  </a:cubicBezTo>
                  <a:cubicBezTo>
                    <a:pt x="1" y="28249"/>
                    <a:pt x="8148" y="36396"/>
                    <a:pt x="18199" y="36396"/>
                  </a:cubicBezTo>
                  <a:lnTo>
                    <a:pt x="98350" y="36396"/>
                  </a:lnTo>
                  <a:cubicBezTo>
                    <a:pt x="108401" y="36396"/>
                    <a:pt x="116548" y="28249"/>
                    <a:pt x="116548" y="18198"/>
                  </a:cubicBezTo>
                  <a:cubicBezTo>
                    <a:pt x="116548" y="8148"/>
                    <a:pt x="108401" y="1"/>
                    <a:pt x="98350"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8211;p72">
              <a:extLst>
                <a:ext uri="{FF2B5EF4-FFF2-40B4-BE49-F238E27FC236}">
                  <a16:creationId xmlns:a16="http://schemas.microsoft.com/office/drawing/2014/main" id="{1FC9172A-FCC0-FD7E-82AC-51DAA8546137}"/>
                </a:ext>
              </a:extLst>
            </p:cNvPr>
            <p:cNvSpPr/>
            <p:nvPr/>
          </p:nvSpPr>
          <p:spPr>
            <a:xfrm>
              <a:off x="2869971" y="2473844"/>
              <a:ext cx="1010275" cy="1006292"/>
            </a:xfrm>
            <a:custGeom>
              <a:avLst/>
              <a:gdLst/>
              <a:ahLst/>
              <a:cxnLst/>
              <a:rect l="l" t="t" r="r" b="b"/>
              <a:pathLst>
                <a:path w="46777" h="50467" extrusionOk="0">
                  <a:moveTo>
                    <a:pt x="1" y="1"/>
                  </a:moveTo>
                  <a:lnTo>
                    <a:pt x="1" y="1458"/>
                  </a:lnTo>
                  <a:lnTo>
                    <a:pt x="21544" y="1458"/>
                  </a:lnTo>
                  <a:cubicBezTo>
                    <a:pt x="34653" y="1458"/>
                    <a:pt x="45320" y="12123"/>
                    <a:pt x="45320" y="25233"/>
                  </a:cubicBezTo>
                  <a:cubicBezTo>
                    <a:pt x="45320" y="38344"/>
                    <a:pt x="34653" y="49009"/>
                    <a:pt x="21544" y="49009"/>
                  </a:cubicBezTo>
                  <a:lnTo>
                    <a:pt x="1" y="49009"/>
                  </a:lnTo>
                  <a:lnTo>
                    <a:pt x="1" y="50466"/>
                  </a:lnTo>
                  <a:lnTo>
                    <a:pt x="21544" y="50466"/>
                  </a:lnTo>
                  <a:cubicBezTo>
                    <a:pt x="35457" y="50466"/>
                    <a:pt x="46776" y="39146"/>
                    <a:pt x="46776" y="25233"/>
                  </a:cubicBezTo>
                  <a:cubicBezTo>
                    <a:pt x="46776" y="11322"/>
                    <a:pt x="35457" y="1"/>
                    <a:pt x="21544" y="1"/>
                  </a:cubicBezTo>
                  <a:close/>
                </a:path>
              </a:pathLst>
            </a:custGeom>
            <a:solidFill>
              <a:schemeClr val="tx1"/>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8212;p72">
              <a:extLst>
                <a:ext uri="{FF2B5EF4-FFF2-40B4-BE49-F238E27FC236}">
                  <a16:creationId xmlns:a16="http://schemas.microsoft.com/office/drawing/2014/main" id="{66B95EDA-E7C3-5E43-76DA-F8E3AC46A3FE}"/>
                </a:ext>
              </a:extLst>
            </p:cNvPr>
            <p:cNvSpPr/>
            <p:nvPr/>
          </p:nvSpPr>
          <p:spPr>
            <a:xfrm>
              <a:off x="999132" y="2473844"/>
              <a:ext cx="1010189" cy="1006292"/>
            </a:xfrm>
            <a:custGeom>
              <a:avLst/>
              <a:gdLst/>
              <a:ahLst/>
              <a:cxnLst/>
              <a:rect l="l" t="t" r="r" b="b"/>
              <a:pathLst>
                <a:path w="46773" h="50467" extrusionOk="0">
                  <a:moveTo>
                    <a:pt x="25232" y="1"/>
                  </a:moveTo>
                  <a:cubicBezTo>
                    <a:pt x="11319" y="1"/>
                    <a:pt x="0" y="11322"/>
                    <a:pt x="0" y="25233"/>
                  </a:cubicBezTo>
                  <a:cubicBezTo>
                    <a:pt x="0" y="39146"/>
                    <a:pt x="11319" y="50466"/>
                    <a:pt x="25232" y="50466"/>
                  </a:cubicBezTo>
                  <a:lnTo>
                    <a:pt x="46773" y="50466"/>
                  </a:lnTo>
                  <a:lnTo>
                    <a:pt x="46773" y="49007"/>
                  </a:lnTo>
                  <a:lnTo>
                    <a:pt x="25232" y="49007"/>
                  </a:lnTo>
                  <a:cubicBezTo>
                    <a:pt x="12124" y="49007"/>
                    <a:pt x="1456" y="38344"/>
                    <a:pt x="1456" y="25233"/>
                  </a:cubicBezTo>
                  <a:cubicBezTo>
                    <a:pt x="1456" y="12123"/>
                    <a:pt x="12124" y="1457"/>
                    <a:pt x="25232" y="1457"/>
                  </a:cubicBezTo>
                  <a:lnTo>
                    <a:pt x="46773" y="1457"/>
                  </a:lnTo>
                  <a:lnTo>
                    <a:pt x="46773" y="1"/>
                  </a:lnTo>
                  <a:close/>
                </a:path>
              </a:pathLst>
            </a:custGeom>
            <a:solidFill>
              <a:schemeClr val="tx1"/>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ZoneTexte 328">
              <a:extLst>
                <a:ext uri="{FF2B5EF4-FFF2-40B4-BE49-F238E27FC236}">
                  <a16:creationId xmlns:a16="http://schemas.microsoft.com/office/drawing/2014/main" id="{1ABBEFBE-B84B-E80F-6BFE-DC56D428ECF6}"/>
                </a:ext>
              </a:extLst>
            </p:cNvPr>
            <p:cNvSpPr txBox="1"/>
            <p:nvPr/>
          </p:nvSpPr>
          <p:spPr>
            <a:xfrm>
              <a:off x="1470172" y="2828119"/>
              <a:ext cx="1865864" cy="307777"/>
            </a:xfrm>
            <a:prstGeom prst="rect">
              <a:avLst/>
            </a:prstGeom>
            <a:noFill/>
          </p:spPr>
          <p:txBody>
            <a:bodyPr wrap="square" rtlCol="0">
              <a:spAutoFit/>
            </a:bodyPr>
            <a:lstStyle/>
            <a:p>
              <a:pPr algn="ctr"/>
              <a:r>
                <a:rPr lang="fr-FR" dirty="0">
                  <a:solidFill>
                    <a:schemeClr val="tx1"/>
                  </a:solidFill>
                  <a:latin typeface="Open Sans" panose="020B0606030504020204" pitchFamily="34" charset="0"/>
                  <a:ea typeface="Open Sans" panose="020B0606030504020204" pitchFamily="34" charset="0"/>
                  <a:cs typeface="Open Sans" panose="020B0606030504020204" pitchFamily="34" charset="0"/>
                </a:rPr>
                <a:t>GRANDS PRINCIPES</a:t>
              </a:r>
            </a:p>
          </p:txBody>
        </p:sp>
      </p:grpSp>
      <p:grpSp>
        <p:nvGrpSpPr>
          <p:cNvPr id="16" name="Groupe 15">
            <a:extLst>
              <a:ext uri="{FF2B5EF4-FFF2-40B4-BE49-F238E27FC236}">
                <a16:creationId xmlns:a16="http://schemas.microsoft.com/office/drawing/2014/main" id="{50AB9DA5-A9D1-BBF6-491D-47EB40A9FE35}"/>
              </a:ext>
            </a:extLst>
          </p:cNvPr>
          <p:cNvGrpSpPr/>
          <p:nvPr/>
        </p:nvGrpSpPr>
        <p:grpSpPr>
          <a:xfrm>
            <a:off x="1832568" y="1221957"/>
            <a:ext cx="1252393" cy="1300066"/>
            <a:chOff x="1832568" y="1221957"/>
            <a:chExt cx="1252393" cy="1300066"/>
          </a:xfrm>
        </p:grpSpPr>
        <p:grpSp>
          <p:nvGrpSpPr>
            <p:cNvPr id="56" name="Google Shape;8223;p72">
              <a:extLst>
                <a:ext uri="{FF2B5EF4-FFF2-40B4-BE49-F238E27FC236}">
                  <a16:creationId xmlns:a16="http://schemas.microsoft.com/office/drawing/2014/main" id="{B291ED48-9212-85C6-5AE4-9CDC73B53924}"/>
                </a:ext>
              </a:extLst>
            </p:cNvPr>
            <p:cNvGrpSpPr/>
            <p:nvPr/>
          </p:nvGrpSpPr>
          <p:grpSpPr>
            <a:xfrm>
              <a:off x="2403104" y="2091774"/>
              <a:ext cx="72851" cy="430249"/>
              <a:chOff x="2788083" y="2794333"/>
              <a:chExt cx="15356" cy="98232"/>
            </a:xfrm>
          </p:grpSpPr>
          <p:sp>
            <p:nvSpPr>
              <p:cNvPr id="60" name="Google Shape;8224;p72">
                <a:extLst>
                  <a:ext uri="{FF2B5EF4-FFF2-40B4-BE49-F238E27FC236}">
                    <a16:creationId xmlns:a16="http://schemas.microsoft.com/office/drawing/2014/main" id="{9398EE26-EE78-14D5-E0B6-A708481633DA}"/>
                  </a:ext>
                </a:extLst>
              </p:cNvPr>
              <p:cNvSpPr/>
              <p:nvPr/>
            </p:nvSpPr>
            <p:spPr>
              <a:xfrm>
                <a:off x="2794655" y="2800905"/>
                <a:ext cx="2213" cy="85114"/>
              </a:xfrm>
              <a:custGeom>
                <a:avLst/>
                <a:gdLst/>
                <a:ahLst/>
                <a:cxnLst/>
                <a:rect l="l" t="t" r="r" b="b"/>
                <a:pathLst>
                  <a:path w="486" h="18696" extrusionOk="0">
                    <a:moveTo>
                      <a:pt x="243" y="0"/>
                    </a:moveTo>
                    <a:cubicBezTo>
                      <a:pt x="108" y="0"/>
                      <a:pt x="1" y="109"/>
                      <a:pt x="1" y="243"/>
                    </a:cubicBezTo>
                    <a:lnTo>
                      <a:pt x="1" y="18453"/>
                    </a:lnTo>
                    <a:cubicBezTo>
                      <a:pt x="1" y="18588"/>
                      <a:pt x="108" y="18695"/>
                      <a:pt x="243" y="18695"/>
                    </a:cubicBezTo>
                    <a:cubicBezTo>
                      <a:pt x="377" y="18695"/>
                      <a:pt x="485" y="18588"/>
                      <a:pt x="485" y="18453"/>
                    </a:cubicBezTo>
                    <a:lnTo>
                      <a:pt x="485" y="243"/>
                    </a:lnTo>
                    <a:cubicBezTo>
                      <a:pt x="485" y="109"/>
                      <a:pt x="377" y="0"/>
                      <a:pt x="243" y="0"/>
                    </a:cubicBezTo>
                    <a:close/>
                  </a:path>
                </a:pathLst>
              </a:custGeom>
              <a:solidFill>
                <a:srgbClr val="9FA0A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8225;p72">
                <a:extLst>
                  <a:ext uri="{FF2B5EF4-FFF2-40B4-BE49-F238E27FC236}">
                    <a16:creationId xmlns:a16="http://schemas.microsoft.com/office/drawing/2014/main" id="{0889EE20-B8E5-A02D-791C-E75A87674A67}"/>
                  </a:ext>
                </a:extLst>
              </p:cNvPr>
              <p:cNvSpPr/>
              <p:nvPr/>
            </p:nvSpPr>
            <p:spPr>
              <a:xfrm>
                <a:off x="2788083" y="2794333"/>
                <a:ext cx="15356" cy="15356"/>
              </a:xfrm>
              <a:custGeom>
                <a:avLst/>
                <a:gdLst/>
                <a:ahLst/>
                <a:cxnLst/>
                <a:rect l="l" t="t" r="r" b="b"/>
                <a:pathLst>
                  <a:path w="3373" h="3373" extrusionOk="0">
                    <a:moveTo>
                      <a:pt x="1687" y="0"/>
                    </a:moveTo>
                    <a:cubicBezTo>
                      <a:pt x="755" y="0"/>
                      <a:pt x="1" y="754"/>
                      <a:pt x="1" y="1687"/>
                    </a:cubicBezTo>
                    <a:cubicBezTo>
                      <a:pt x="1" y="2619"/>
                      <a:pt x="755" y="3373"/>
                      <a:pt x="1687" y="3373"/>
                    </a:cubicBezTo>
                    <a:cubicBezTo>
                      <a:pt x="2618" y="3373"/>
                      <a:pt x="3372" y="2617"/>
                      <a:pt x="3372" y="1687"/>
                    </a:cubicBezTo>
                    <a:cubicBezTo>
                      <a:pt x="3372" y="754"/>
                      <a:pt x="2618" y="0"/>
                      <a:pt x="1687" y="0"/>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8226;p72">
                <a:extLst>
                  <a:ext uri="{FF2B5EF4-FFF2-40B4-BE49-F238E27FC236}">
                    <a16:creationId xmlns:a16="http://schemas.microsoft.com/office/drawing/2014/main" id="{12F96C6C-77FB-42BD-163C-F9AC15D74926}"/>
                  </a:ext>
                </a:extLst>
              </p:cNvPr>
              <p:cNvSpPr/>
              <p:nvPr/>
            </p:nvSpPr>
            <p:spPr>
              <a:xfrm>
                <a:off x="2788083" y="2877210"/>
                <a:ext cx="15356" cy="15356"/>
              </a:xfrm>
              <a:custGeom>
                <a:avLst/>
                <a:gdLst/>
                <a:ahLst/>
                <a:cxnLst/>
                <a:rect l="l" t="t" r="r" b="b"/>
                <a:pathLst>
                  <a:path w="3373" h="3373" extrusionOk="0">
                    <a:moveTo>
                      <a:pt x="1687" y="1"/>
                    </a:moveTo>
                    <a:cubicBezTo>
                      <a:pt x="755" y="1"/>
                      <a:pt x="1" y="754"/>
                      <a:pt x="1" y="1686"/>
                    </a:cubicBezTo>
                    <a:cubicBezTo>
                      <a:pt x="1" y="2618"/>
                      <a:pt x="755" y="3372"/>
                      <a:pt x="1687" y="3372"/>
                    </a:cubicBezTo>
                    <a:cubicBezTo>
                      <a:pt x="2618" y="3372"/>
                      <a:pt x="3372" y="2616"/>
                      <a:pt x="3372" y="1686"/>
                    </a:cubicBezTo>
                    <a:cubicBezTo>
                      <a:pt x="3372" y="754"/>
                      <a:pt x="2618" y="1"/>
                      <a:pt x="1687" y="1"/>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 name="Groupe 4">
              <a:extLst>
                <a:ext uri="{FF2B5EF4-FFF2-40B4-BE49-F238E27FC236}">
                  <a16:creationId xmlns:a16="http://schemas.microsoft.com/office/drawing/2014/main" id="{C3E7EC15-DFDE-37D2-E6BB-0B4C01AC613C}"/>
                </a:ext>
              </a:extLst>
            </p:cNvPr>
            <p:cNvGrpSpPr/>
            <p:nvPr/>
          </p:nvGrpSpPr>
          <p:grpSpPr>
            <a:xfrm>
              <a:off x="1832568" y="1221957"/>
              <a:ext cx="1252393" cy="797382"/>
              <a:chOff x="1832568" y="1221957"/>
              <a:chExt cx="1252393" cy="797382"/>
            </a:xfrm>
          </p:grpSpPr>
          <p:sp>
            <p:nvSpPr>
              <p:cNvPr id="58" name="Google Shape;8228;p72">
                <a:extLst>
                  <a:ext uri="{FF2B5EF4-FFF2-40B4-BE49-F238E27FC236}">
                    <a16:creationId xmlns:a16="http://schemas.microsoft.com/office/drawing/2014/main" id="{4976ECEB-F1EF-5259-05E2-D4C24A1B7510}"/>
                  </a:ext>
                </a:extLst>
              </p:cNvPr>
              <p:cNvSpPr/>
              <p:nvPr/>
            </p:nvSpPr>
            <p:spPr>
              <a:xfrm>
                <a:off x="1907564" y="1221957"/>
                <a:ext cx="1064272" cy="797382"/>
              </a:xfrm>
              <a:custGeom>
                <a:avLst/>
                <a:gdLst/>
                <a:ahLst/>
                <a:cxnLst/>
                <a:rect l="l" t="t" r="r" b="b"/>
                <a:pathLst>
                  <a:path w="49277" h="39990" extrusionOk="0">
                    <a:moveTo>
                      <a:pt x="7996" y="1"/>
                    </a:moveTo>
                    <a:cubicBezTo>
                      <a:pt x="3580" y="1"/>
                      <a:pt x="0" y="3580"/>
                      <a:pt x="0" y="7995"/>
                    </a:cubicBezTo>
                    <a:lnTo>
                      <a:pt x="0" y="31993"/>
                    </a:lnTo>
                    <a:cubicBezTo>
                      <a:pt x="0" y="36409"/>
                      <a:pt x="3580" y="39989"/>
                      <a:pt x="7996" y="39989"/>
                    </a:cubicBezTo>
                    <a:lnTo>
                      <a:pt x="41280" y="39989"/>
                    </a:lnTo>
                    <a:cubicBezTo>
                      <a:pt x="45697" y="39989"/>
                      <a:pt x="49277" y="36409"/>
                      <a:pt x="49277" y="31993"/>
                    </a:cubicBezTo>
                    <a:lnTo>
                      <a:pt x="49277" y="7995"/>
                    </a:lnTo>
                    <a:cubicBezTo>
                      <a:pt x="49277" y="3580"/>
                      <a:pt x="45697" y="1"/>
                      <a:pt x="41280"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ZoneTexte 329">
                <a:extLst>
                  <a:ext uri="{FF2B5EF4-FFF2-40B4-BE49-F238E27FC236}">
                    <a16:creationId xmlns:a16="http://schemas.microsoft.com/office/drawing/2014/main" id="{D154B925-09DE-8DB5-5719-549D1E6E21E4}"/>
                  </a:ext>
                </a:extLst>
              </p:cNvPr>
              <p:cNvSpPr txBox="1"/>
              <p:nvPr/>
            </p:nvSpPr>
            <p:spPr>
              <a:xfrm>
                <a:off x="1832568" y="1409833"/>
                <a:ext cx="1252393" cy="430887"/>
              </a:xfrm>
              <a:prstGeom prst="rect">
                <a:avLst/>
              </a:prstGeom>
              <a:noFill/>
            </p:spPr>
            <p:txBody>
              <a:bodyPr wrap="square" rtlCol="0">
                <a:spAutoFit/>
              </a:bodyPr>
              <a:lstStyle/>
              <a:p>
                <a:pPr algn="ctr"/>
                <a:r>
                  <a:rPr lang="fr-FR" sz="1100" dirty="0">
                    <a:solidFill>
                      <a:schemeClr val="tx1"/>
                    </a:solidFill>
                    <a:latin typeface="Open Sans" panose="020B0606030504020204" pitchFamily="34" charset="0"/>
                    <a:ea typeface="Open Sans" panose="020B0606030504020204" pitchFamily="34" charset="0"/>
                    <a:cs typeface="Open Sans" panose="020B0606030504020204" pitchFamily="34" charset="0"/>
                  </a:rPr>
                  <a:t>Laparotomie xyphopubienne</a:t>
                </a:r>
              </a:p>
            </p:txBody>
          </p:sp>
        </p:grpSp>
      </p:grpSp>
      <p:grpSp>
        <p:nvGrpSpPr>
          <p:cNvPr id="17" name="Groupe 16">
            <a:extLst>
              <a:ext uri="{FF2B5EF4-FFF2-40B4-BE49-F238E27FC236}">
                <a16:creationId xmlns:a16="http://schemas.microsoft.com/office/drawing/2014/main" id="{D012E39F-CA2E-08FB-CD6E-7278763DC53B}"/>
              </a:ext>
            </a:extLst>
          </p:cNvPr>
          <p:cNvGrpSpPr/>
          <p:nvPr/>
        </p:nvGrpSpPr>
        <p:grpSpPr>
          <a:xfrm>
            <a:off x="2642171" y="1221957"/>
            <a:ext cx="1776269" cy="1300066"/>
            <a:chOff x="2642171" y="1221957"/>
            <a:chExt cx="1776269" cy="1300066"/>
          </a:xfrm>
        </p:grpSpPr>
        <p:grpSp>
          <p:nvGrpSpPr>
            <p:cNvPr id="49" name="Google Shape;8231;p72">
              <a:extLst>
                <a:ext uri="{FF2B5EF4-FFF2-40B4-BE49-F238E27FC236}">
                  <a16:creationId xmlns:a16="http://schemas.microsoft.com/office/drawing/2014/main" id="{A6311BA9-AB50-9C06-7293-44E608320263}"/>
                </a:ext>
              </a:extLst>
            </p:cNvPr>
            <p:cNvGrpSpPr/>
            <p:nvPr/>
          </p:nvGrpSpPr>
          <p:grpSpPr>
            <a:xfrm>
              <a:off x="2642171" y="2091774"/>
              <a:ext cx="1229610" cy="430249"/>
              <a:chOff x="2838475" y="2794333"/>
              <a:chExt cx="259185" cy="98232"/>
            </a:xfrm>
          </p:grpSpPr>
          <p:sp>
            <p:nvSpPr>
              <p:cNvPr id="53" name="Google Shape;8232;p72">
                <a:extLst>
                  <a:ext uri="{FF2B5EF4-FFF2-40B4-BE49-F238E27FC236}">
                    <a16:creationId xmlns:a16="http://schemas.microsoft.com/office/drawing/2014/main" id="{854D1781-7BCA-3984-7AE6-108EAAA8A859}"/>
                  </a:ext>
                </a:extLst>
              </p:cNvPr>
              <p:cNvSpPr/>
              <p:nvPr/>
            </p:nvSpPr>
            <p:spPr>
              <a:xfrm>
                <a:off x="2845042" y="2800896"/>
                <a:ext cx="246122" cy="85123"/>
              </a:xfrm>
              <a:custGeom>
                <a:avLst/>
                <a:gdLst/>
                <a:ahLst/>
                <a:cxnLst/>
                <a:rect l="l" t="t" r="r" b="b"/>
                <a:pathLst>
                  <a:path w="54063" h="18698" extrusionOk="0">
                    <a:moveTo>
                      <a:pt x="53821" y="1"/>
                    </a:moveTo>
                    <a:cubicBezTo>
                      <a:pt x="53687" y="1"/>
                      <a:pt x="53579" y="108"/>
                      <a:pt x="53579" y="243"/>
                    </a:cubicBezTo>
                    <a:cubicBezTo>
                      <a:pt x="53579" y="3946"/>
                      <a:pt x="50564" y="6961"/>
                      <a:pt x="46861" y="6961"/>
                    </a:cubicBezTo>
                    <a:lnTo>
                      <a:pt x="6451" y="6961"/>
                    </a:lnTo>
                    <a:cubicBezTo>
                      <a:pt x="2895" y="6961"/>
                      <a:pt x="0" y="9857"/>
                      <a:pt x="0" y="13412"/>
                    </a:cubicBezTo>
                    <a:lnTo>
                      <a:pt x="0" y="18455"/>
                    </a:lnTo>
                    <a:cubicBezTo>
                      <a:pt x="0" y="18590"/>
                      <a:pt x="109" y="18697"/>
                      <a:pt x="242" y="18697"/>
                    </a:cubicBezTo>
                    <a:cubicBezTo>
                      <a:pt x="379" y="18697"/>
                      <a:pt x="487" y="18590"/>
                      <a:pt x="486" y="18455"/>
                    </a:cubicBezTo>
                    <a:lnTo>
                      <a:pt x="486" y="13412"/>
                    </a:lnTo>
                    <a:cubicBezTo>
                      <a:pt x="486" y="10122"/>
                      <a:pt x="3162" y="7447"/>
                      <a:pt x="6451" y="7447"/>
                    </a:cubicBezTo>
                    <a:lnTo>
                      <a:pt x="46858" y="7447"/>
                    </a:lnTo>
                    <a:cubicBezTo>
                      <a:pt x="50831" y="7447"/>
                      <a:pt x="54063" y="4215"/>
                      <a:pt x="54063" y="243"/>
                    </a:cubicBezTo>
                    <a:cubicBezTo>
                      <a:pt x="54063" y="108"/>
                      <a:pt x="53954" y="1"/>
                      <a:pt x="53821" y="1"/>
                    </a:cubicBezTo>
                    <a:close/>
                  </a:path>
                </a:pathLst>
              </a:custGeom>
              <a:solidFill>
                <a:srgbClr val="9FA0A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8233;p72">
                <a:extLst>
                  <a:ext uri="{FF2B5EF4-FFF2-40B4-BE49-F238E27FC236}">
                    <a16:creationId xmlns:a16="http://schemas.microsoft.com/office/drawing/2014/main" id="{C76ECC92-FFA9-8ED7-C68C-DBB9332C3771}"/>
                  </a:ext>
                </a:extLst>
              </p:cNvPr>
              <p:cNvSpPr/>
              <p:nvPr/>
            </p:nvSpPr>
            <p:spPr>
              <a:xfrm>
                <a:off x="3082301" y="2794333"/>
                <a:ext cx="15360" cy="15356"/>
              </a:xfrm>
              <a:custGeom>
                <a:avLst/>
                <a:gdLst/>
                <a:ahLst/>
                <a:cxnLst/>
                <a:rect l="l" t="t" r="r" b="b"/>
                <a:pathLst>
                  <a:path w="3374" h="3373" extrusionOk="0">
                    <a:moveTo>
                      <a:pt x="1687" y="0"/>
                    </a:moveTo>
                    <a:cubicBezTo>
                      <a:pt x="755" y="0"/>
                      <a:pt x="0" y="754"/>
                      <a:pt x="0" y="1687"/>
                    </a:cubicBezTo>
                    <a:cubicBezTo>
                      <a:pt x="0" y="2619"/>
                      <a:pt x="755" y="3373"/>
                      <a:pt x="1687" y="3373"/>
                    </a:cubicBezTo>
                    <a:cubicBezTo>
                      <a:pt x="2619" y="3370"/>
                      <a:pt x="3373" y="2617"/>
                      <a:pt x="3373" y="1687"/>
                    </a:cubicBezTo>
                    <a:cubicBezTo>
                      <a:pt x="3373" y="754"/>
                      <a:pt x="2619" y="0"/>
                      <a:pt x="1687" y="0"/>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8234;p72">
                <a:extLst>
                  <a:ext uri="{FF2B5EF4-FFF2-40B4-BE49-F238E27FC236}">
                    <a16:creationId xmlns:a16="http://schemas.microsoft.com/office/drawing/2014/main" id="{2ED5E17A-AE40-A53D-FA73-3F28D6145C8D}"/>
                  </a:ext>
                </a:extLst>
              </p:cNvPr>
              <p:cNvSpPr/>
              <p:nvPr/>
            </p:nvSpPr>
            <p:spPr>
              <a:xfrm>
                <a:off x="2838475" y="2877210"/>
                <a:ext cx="15351" cy="15356"/>
              </a:xfrm>
              <a:custGeom>
                <a:avLst/>
                <a:gdLst/>
                <a:ahLst/>
                <a:cxnLst/>
                <a:rect l="l" t="t" r="r" b="b"/>
                <a:pathLst>
                  <a:path w="3372" h="3373" extrusionOk="0">
                    <a:moveTo>
                      <a:pt x="1685" y="1"/>
                    </a:moveTo>
                    <a:cubicBezTo>
                      <a:pt x="753" y="1"/>
                      <a:pt x="0" y="754"/>
                      <a:pt x="0" y="1686"/>
                    </a:cubicBezTo>
                    <a:cubicBezTo>
                      <a:pt x="0" y="2618"/>
                      <a:pt x="753" y="3372"/>
                      <a:pt x="1685" y="3372"/>
                    </a:cubicBezTo>
                    <a:cubicBezTo>
                      <a:pt x="2617" y="3372"/>
                      <a:pt x="3372" y="2616"/>
                      <a:pt x="3372" y="1686"/>
                    </a:cubicBezTo>
                    <a:cubicBezTo>
                      <a:pt x="3372" y="754"/>
                      <a:pt x="2617" y="1"/>
                      <a:pt x="1685" y="1"/>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 name="Groupe 6">
              <a:extLst>
                <a:ext uri="{FF2B5EF4-FFF2-40B4-BE49-F238E27FC236}">
                  <a16:creationId xmlns:a16="http://schemas.microsoft.com/office/drawing/2014/main" id="{A94954AE-EFF0-F9B9-0747-F765C02FB641}"/>
                </a:ext>
              </a:extLst>
            </p:cNvPr>
            <p:cNvGrpSpPr/>
            <p:nvPr/>
          </p:nvGrpSpPr>
          <p:grpSpPr>
            <a:xfrm>
              <a:off x="3250741" y="1221957"/>
              <a:ext cx="1167699" cy="797382"/>
              <a:chOff x="3250741" y="1221957"/>
              <a:chExt cx="1167699" cy="797382"/>
            </a:xfrm>
          </p:grpSpPr>
          <p:sp>
            <p:nvSpPr>
              <p:cNvPr id="51" name="Google Shape;8236;p72">
                <a:extLst>
                  <a:ext uri="{FF2B5EF4-FFF2-40B4-BE49-F238E27FC236}">
                    <a16:creationId xmlns:a16="http://schemas.microsoft.com/office/drawing/2014/main" id="{0C97E1C3-7888-D26C-D3D2-F432E4A6CEF6}"/>
                  </a:ext>
                </a:extLst>
              </p:cNvPr>
              <p:cNvSpPr/>
              <p:nvPr/>
            </p:nvSpPr>
            <p:spPr>
              <a:xfrm>
                <a:off x="3303395" y="1221957"/>
                <a:ext cx="1064315" cy="797382"/>
              </a:xfrm>
              <a:custGeom>
                <a:avLst/>
                <a:gdLst/>
                <a:ahLst/>
                <a:cxnLst/>
                <a:rect l="l" t="t" r="r" b="b"/>
                <a:pathLst>
                  <a:path w="49279" h="39990" extrusionOk="0">
                    <a:moveTo>
                      <a:pt x="7995" y="1"/>
                    </a:moveTo>
                    <a:cubicBezTo>
                      <a:pt x="3580" y="1"/>
                      <a:pt x="0" y="3580"/>
                      <a:pt x="0" y="7995"/>
                    </a:cubicBezTo>
                    <a:lnTo>
                      <a:pt x="0" y="31993"/>
                    </a:lnTo>
                    <a:cubicBezTo>
                      <a:pt x="0" y="36409"/>
                      <a:pt x="3580" y="39989"/>
                      <a:pt x="7995" y="39989"/>
                    </a:cubicBezTo>
                    <a:lnTo>
                      <a:pt x="41282" y="39989"/>
                    </a:lnTo>
                    <a:cubicBezTo>
                      <a:pt x="45698" y="39989"/>
                      <a:pt x="49278" y="36409"/>
                      <a:pt x="49278" y="31993"/>
                    </a:cubicBezTo>
                    <a:lnTo>
                      <a:pt x="49278" y="7995"/>
                    </a:lnTo>
                    <a:cubicBezTo>
                      <a:pt x="49278" y="3580"/>
                      <a:pt x="45698" y="1"/>
                      <a:pt x="41282"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ZoneTexte 330">
                <a:extLst>
                  <a:ext uri="{FF2B5EF4-FFF2-40B4-BE49-F238E27FC236}">
                    <a16:creationId xmlns:a16="http://schemas.microsoft.com/office/drawing/2014/main" id="{E46C6ACD-3FC4-F78E-5DB0-FAB5A0A78C7E}"/>
                  </a:ext>
                </a:extLst>
              </p:cNvPr>
              <p:cNvSpPr txBox="1"/>
              <p:nvPr/>
            </p:nvSpPr>
            <p:spPr>
              <a:xfrm>
                <a:off x="3250741" y="1402629"/>
                <a:ext cx="1167699" cy="430887"/>
              </a:xfrm>
              <a:prstGeom prst="rect">
                <a:avLst/>
              </a:prstGeom>
              <a:noFill/>
            </p:spPr>
            <p:txBody>
              <a:bodyPr wrap="square" rtlCol="0">
                <a:spAutoFit/>
              </a:bodyPr>
              <a:lstStyle/>
              <a:p>
                <a:pPr algn="ctr"/>
                <a:r>
                  <a:rPr lang="fr-FR" sz="1100" dirty="0">
                    <a:solidFill>
                      <a:schemeClr val="tx1"/>
                    </a:solidFill>
                    <a:latin typeface="Open Sans" panose="020B0606030504020204" pitchFamily="34" charset="0"/>
                    <a:ea typeface="Open Sans" panose="020B0606030504020204" pitchFamily="34" charset="0"/>
                    <a:cs typeface="Open Sans" panose="020B0606030504020204" pitchFamily="34" charset="0"/>
                  </a:rPr>
                  <a:t>Cytoréduction complète</a:t>
                </a:r>
              </a:p>
            </p:txBody>
          </p:sp>
        </p:grpSp>
      </p:grpSp>
      <p:grpSp>
        <p:nvGrpSpPr>
          <p:cNvPr id="15" name="Groupe 14">
            <a:extLst>
              <a:ext uri="{FF2B5EF4-FFF2-40B4-BE49-F238E27FC236}">
                <a16:creationId xmlns:a16="http://schemas.microsoft.com/office/drawing/2014/main" id="{3ACB15F5-6F23-AD06-CAC2-F98787604784}"/>
              </a:ext>
            </a:extLst>
          </p:cNvPr>
          <p:cNvGrpSpPr/>
          <p:nvPr/>
        </p:nvGrpSpPr>
        <p:grpSpPr>
          <a:xfrm>
            <a:off x="453800" y="1221957"/>
            <a:ext cx="1783040" cy="1300066"/>
            <a:chOff x="453800" y="1221957"/>
            <a:chExt cx="1783040" cy="1300066"/>
          </a:xfrm>
        </p:grpSpPr>
        <p:grpSp>
          <p:nvGrpSpPr>
            <p:cNvPr id="63" name="Google Shape;8215;p72">
              <a:extLst>
                <a:ext uri="{FF2B5EF4-FFF2-40B4-BE49-F238E27FC236}">
                  <a16:creationId xmlns:a16="http://schemas.microsoft.com/office/drawing/2014/main" id="{DE7FC8D0-C3E7-8CAE-508B-54D37597B9A7}"/>
                </a:ext>
              </a:extLst>
            </p:cNvPr>
            <p:cNvGrpSpPr/>
            <p:nvPr/>
          </p:nvGrpSpPr>
          <p:grpSpPr>
            <a:xfrm>
              <a:off x="1007230" y="2091774"/>
              <a:ext cx="1229610" cy="430249"/>
              <a:chOff x="2493852" y="2794333"/>
              <a:chExt cx="259185" cy="98232"/>
            </a:xfrm>
          </p:grpSpPr>
          <p:sp>
            <p:nvSpPr>
              <p:cNvPr id="323" name="Google Shape;8216;p72">
                <a:extLst>
                  <a:ext uri="{FF2B5EF4-FFF2-40B4-BE49-F238E27FC236}">
                    <a16:creationId xmlns:a16="http://schemas.microsoft.com/office/drawing/2014/main" id="{591280C4-DF60-9352-AC2E-F512D5A86A06}"/>
                  </a:ext>
                </a:extLst>
              </p:cNvPr>
              <p:cNvSpPr/>
              <p:nvPr/>
            </p:nvSpPr>
            <p:spPr>
              <a:xfrm>
                <a:off x="2500419" y="2800896"/>
                <a:ext cx="246135" cy="85123"/>
              </a:xfrm>
              <a:custGeom>
                <a:avLst/>
                <a:gdLst/>
                <a:ahLst/>
                <a:cxnLst/>
                <a:rect l="l" t="t" r="r" b="b"/>
                <a:pathLst>
                  <a:path w="54066" h="18698" extrusionOk="0">
                    <a:moveTo>
                      <a:pt x="243" y="1"/>
                    </a:moveTo>
                    <a:cubicBezTo>
                      <a:pt x="108" y="1"/>
                      <a:pt x="1" y="108"/>
                      <a:pt x="1" y="243"/>
                    </a:cubicBezTo>
                    <a:cubicBezTo>
                      <a:pt x="1" y="4216"/>
                      <a:pt x="3233" y="7447"/>
                      <a:pt x="7204" y="7447"/>
                    </a:cubicBezTo>
                    <a:lnTo>
                      <a:pt x="47616" y="7447"/>
                    </a:lnTo>
                    <a:cubicBezTo>
                      <a:pt x="50905" y="7447"/>
                      <a:pt x="53581" y="10122"/>
                      <a:pt x="53581" y="13412"/>
                    </a:cubicBezTo>
                    <a:lnTo>
                      <a:pt x="53581" y="18455"/>
                    </a:lnTo>
                    <a:cubicBezTo>
                      <a:pt x="53581" y="18590"/>
                      <a:pt x="53688" y="18697"/>
                      <a:pt x="53823" y="18697"/>
                    </a:cubicBezTo>
                    <a:cubicBezTo>
                      <a:pt x="53957" y="18697"/>
                      <a:pt x="54065" y="18590"/>
                      <a:pt x="54062" y="18455"/>
                    </a:cubicBezTo>
                    <a:lnTo>
                      <a:pt x="54062" y="13412"/>
                    </a:lnTo>
                    <a:cubicBezTo>
                      <a:pt x="54062" y="9854"/>
                      <a:pt x="51169" y="6961"/>
                      <a:pt x="47611" y="6961"/>
                    </a:cubicBezTo>
                    <a:lnTo>
                      <a:pt x="7203" y="6961"/>
                    </a:lnTo>
                    <a:cubicBezTo>
                      <a:pt x="3498" y="6961"/>
                      <a:pt x="485" y="3946"/>
                      <a:pt x="485" y="243"/>
                    </a:cubicBezTo>
                    <a:cubicBezTo>
                      <a:pt x="485" y="108"/>
                      <a:pt x="377" y="1"/>
                      <a:pt x="243" y="1"/>
                    </a:cubicBezTo>
                    <a:close/>
                  </a:path>
                </a:pathLst>
              </a:custGeom>
              <a:solidFill>
                <a:srgbClr val="9FA0A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8217;p72">
                <a:extLst>
                  <a:ext uri="{FF2B5EF4-FFF2-40B4-BE49-F238E27FC236}">
                    <a16:creationId xmlns:a16="http://schemas.microsoft.com/office/drawing/2014/main" id="{3F8D4C22-D977-930A-C0A1-BC5FC387C002}"/>
                  </a:ext>
                </a:extLst>
              </p:cNvPr>
              <p:cNvSpPr/>
              <p:nvPr/>
            </p:nvSpPr>
            <p:spPr>
              <a:xfrm>
                <a:off x="2493852" y="2794333"/>
                <a:ext cx="15360" cy="15356"/>
              </a:xfrm>
              <a:custGeom>
                <a:avLst/>
                <a:gdLst/>
                <a:ahLst/>
                <a:cxnLst/>
                <a:rect l="l" t="t" r="r" b="b"/>
                <a:pathLst>
                  <a:path w="3374" h="3373" extrusionOk="0">
                    <a:moveTo>
                      <a:pt x="1687" y="0"/>
                    </a:moveTo>
                    <a:cubicBezTo>
                      <a:pt x="755" y="0"/>
                      <a:pt x="1" y="754"/>
                      <a:pt x="1" y="1687"/>
                    </a:cubicBezTo>
                    <a:cubicBezTo>
                      <a:pt x="1" y="2619"/>
                      <a:pt x="755" y="3373"/>
                      <a:pt x="1687" y="3373"/>
                    </a:cubicBezTo>
                    <a:cubicBezTo>
                      <a:pt x="2619" y="3370"/>
                      <a:pt x="3374" y="2617"/>
                      <a:pt x="3374" y="1687"/>
                    </a:cubicBezTo>
                    <a:cubicBezTo>
                      <a:pt x="3374" y="754"/>
                      <a:pt x="2619" y="0"/>
                      <a:pt x="1687" y="0"/>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8218;p72">
                <a:extLst>
                  <a:ext uri="{FF2B5EF4-FFF2-40B4-BE49-F238E27FC236}">
                    <a16:creationId xmlns:a16="http://schemas.microsoft.com/office/drawing/2014/main" id="{5D56EDE3-EF81-6FCB-C258-425D96B33750}"/>
                  </a:ext>
                </a:extLst>
              </p:cNvPr>
              <p:cNvSpPr/>
              <p:nvPr/>
            </p:nvSpPr>
            <p:spPr>
              <a:xfrm>
                <a:off x="2737686" y="2877210"/>
                <a:ext cx="15351" cy="15356"/>
              </a:xfrm>
              <a:custGeom>
                <a:avLst/>
                <a:gdLst/>
                <a:ahLst/>
                <a:cxnLst/>
                <a:rect l="l" t="t" r="r" b="b"/>
                <a:pathLst>
                  <a:path w="3372" h="3373" extrusionOk="0">
                    <a:moveTo>
                      <a:pt x="1687" y="1"/>
                    </a:moveTo>
                    <a:cubicBezTo>
                      <a:pt x="755" y="1"/>
                      <a:pt x="1" y="754"/>
                      <a:pt x="1" y="1686"/>
                    </a:cubicBezTo>
                    <a:cubicBezTo>
                      <a:pt x="1" y="2618"/>
                      <a:pt x="755" y="3372"/>
                      <a:pt x="1687" y="3372"/>
                    </a:cubicBezTo>
                    <a:cubicBezTo>
                      <a:pt x="2619" y="3372"/>
                      <a:pt x="3372" y="2616"/>
                      <a:pt x="3372" y="1686"/>
                    </a:cubicBezTo>
                    <a:cubicBezTo>
                      <a:pt x="3372" y="754"/>
                      <a:pt x="2619" y="1"/>
                      <a:pt x="1687" y="1"/>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 name="Groupe 3">
              <a:extLst>
                <a:ext uri="{FF2B5EF4-FFF2-40B4-BE49-F238E27FC236}">
                  <a16:creationId xmlns:a16="http://schemas.microsoft.com/office/drawing/2014/main" id="{0FEABFBC-0D6A-48F6-9C22-334E0A6DF562}"/>
                </a:ext>
              </a:extLst>
            </p:cNvPr>
            <p:cNvGrpSpPr/>
            <p:nvPr/>
          </p:nvGrpSpPr>
          <p:grpSpPr>
            <a:xfrm>
              <a:off x="453800" y="1221957"/>
              <a:ext cx="1167699" cy="797382"/>
              <a:chOff x="453800" y="1221957"/>
              <a:chExt cx="1167699" cy="797382"/>
            </a:xfrm>
          </p:grpSpPr>
          <p:sp>
            <p:nvSpPr>
              <p:cNvPr id="321" name="Google Shape;8220;p72">
                <a:extLst>
                  <a:ext uri="{FF2B5EF4-FFF2-40B4-BE49-F238E27FC236}">
                    <a16:creationId xmlns:a16="http://schemas.microsoft.com/office/drawing/2014/main" id="{814D1B73-97F8-30E9-B96B-4198D92A1111}"/>
                  </a:ext>
                </a:extLst>
              </p:cNvPr>
              <p:cNvSpPr/>
              <p:nvPr/>
            </p:nvSpPr>
            <p:spPr>
              <a:xfrm>
                <a:off x="511690" y="1221957"/>
                <a:ext cx="1064315" cy="797382"/>
              </a:xfrm>
              <a:custGeom>
                <a:avLst/>
                <a:gdLst/>
                <a:ahLst/>
                <a:cxnLst/>
                <a:rect l="l" t="t" r="r" b="b"/>
                <a:pathLst>
                  <a:path w="49279" h="39990" extrusionOk="0">
                    <a:moveTo>
                      <a:pt x="7997" y="1"/>
                    </a:moveTo>
                    <a:cubicBezTo>
                      <a:pt x="3580" y="1"/>
                      <a:pt x="0" y="3580"/>
                      <a:pt x="0" y="7995"/>
                    </a:cubicBezTo>
                    <a:lnTo>
                      <a:pt x="0" y="31993"/>
                    </a:lnTo>
                    <a:cubicBezTo>
                      <a:pt x="0" y="36409"/>
                      <a:pt x="3580" y="39989"/>
                      <a:pt x="7997" y="39989"/>
                    </a:cubicBezTo>
                    <a:lnTo>
                      <a:pt x="41282" y="39989"/>
                    </a:lnTo>
                    <a:cubicBezTo>
                      <a:pt x="45697" y="39989"/>
                      <a:pt x="49277" y="36409"/>
                      <a:pt x="49277" y="31993"/>
                    </a:cubicBezTo>
                    <a:lnTo>
                      <a:pt x="49277" y="7995"/>
                    </a:lnTo>
                    <a:cubicBezTo>
                      <a:pt x="49278" y="3580"/>
                      <a:pt x="45697" y="1"/>
                      <a:pt x="41282" y="1"/>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ZoneTexte 331">
                <a:extLst>
                  <a:ext uri="{FF2B5EF4-FFF2-40B4-BE49-F238E27FC236}">
                    <a16:creationId xmlns:a16="http://schemas.microsoft.com/office/drawing/2014/main" id="{4F65A13E-1D5E-4219-3736-9A689AE6DCF2}"/>
                  </a:ext>
                </a:extLst>
              </p:cNvPr>
              <p:cNvSpPr txBox="1"/>
              <p:nvPr/>
            </p:nvSpPr>
            <p:spPr>
              <a:xfrm>
                <a:off x="453800" y="1409833"/>
                <a:ext cx="1167699" cy="430887"/>
              </a:xfrm>
              <a:prstGeom prst="rect">
                <a:avLst/>
              </a:prstGeom>
              <a:noFill/>
            </p:spPr>
            <p:txBody>
              <a:bodyPr wrap="square" rtlCol="0">
                <a:spAutoFit/>
              </a:bodyPr>
              <a:lstStyle/>
              <a:p>
                <a:pPr algn="ctr"/>
                <a:r>
                  <a:rPr lang="fr-FR" sz="1100" dirty="0">
                    <a:solidFill>
                      <a:schemeClr val="tx1"/>
                    </a:solidFill>
                    <a:latin typeface="Open Sans" panose="020B0606030504020204" pitchFamily="34" charset="0"/>
                    <a:ea typeface="Open Sans" panose="020B0606030504020204" pitchFamily="34" charset="0"/>
                    <a:cs typeface="Open Sans" panose="020B0606030504020204" pitchFamily="34" charset="0"/>
                  </a:rPr>
                  <a:t>Viscérolyse complète</a:t>
                </a:r>
              </a:p>
            </p:txBody>
          </p:sp>
        </p:grpSp>
      </p:grpSp>
      <p:grpSp>
        <p:nvGrpSpPr>
          <p:cNvPr id="18" name="Groupe 17">
            <a:extLst>
              <a:ext uri="{FF2B5EF4-FFF2-40B4-BE49-F238E27FC236}">
                <a16:creationId xmlns:a16="http://schemas.microsoft.com/office/drawing/2014/main" id="{B3F0A6E8-0448-CC09-9748-FABA3E005698}"/>
              </a:ext>
            </a:extLst>
          </p:cNvPr>
          <p:cNvGrpSpPr/>
          <p:nvPr/>
        </p:nvGrpSpPr>
        <p:grpSpPr>
          <a:xfrm>
            <a:off x="453801" y="3431628"/>
            <a:ext cx="1783039" cy="1300263"/>
            <a:chOff x="453801" y="3431628"/>
            <a:chExt cx="1783039" cy="1300263"/>
          </a:xfrm>
        </p:grpSpPr>
        <p:grpSp>
          <p:nvGrpSpPr>
            <p:cNvPr id="32" name="Google Shape;8248;p72">
              <a:extLst>
                <a:ext uri="{FF2B5EF4-FFF2-40B4-BE49-F238E27FC236}">
                  <a16:creationId xmlns:a16="http://schemas.microsoft.com/office/drawing/2014/main" id="{DC3677F4-827A-9CF1-C20A-0F62C81BBF4E}"/>
                </a:ext>
              </a:extLst>
            </p:cNvPr>
            <p:cNvGrpSpPr/>
            <p:nvPr/>
          </p:nvGrpSpPr>
          <p:grpSpPr>
            <a:xfrm>
              <a:off x="1007230" y="3431628"/>
              <a:ext cx="1229610" cy="430270"/>
              <a:chOff x="2493852" y="3100241"/>
              <a:chExt cx="259185" cy="98237"/>
            </a:xfrm>
          </p:grpSpPr>
          <p:sp>
            <p:nvSpPr>
              <p:cNvPr id="36" name="Google Shape;8249;p72">
                <a:extLst>
                  <a:ext uri="{FF2B5EF4-FFF2-40B4-BE49-F238E27FC236}">
                    <a16:creationId xmlns:a16="http://schemas.microsoft.com/office/drawing/2014/main" id="{D1C185D2-7621-1994-FFF2-7801FBC85946}"/>
                  </a:ext>
                </a:extLst>
              </p:cNvPr>
              <p:cNvSpPr/>
              <p:nvPr/>
            </p:nvSpPr>
            <p:spPr>
              <a:xfrm>
                <a:off x="2500428" y="3106803"/>
                <a:ext cx="246126" cy="85123"/>
              </a:xfrm>
              <a:custGeom>
                <a:avLst/>
                <a:gdLst/>
                <a:ahLst/>
                <a:cxnLst/>
                <a:rect l="l" t="t" r="r" b="b"/>
                <a:pathLst>
                  <a:path w="54064" h="18698" extrusionOk="0">
                    <a:moveTo>
                      <a:pt x="53821" y="0"/>
                    </a:moveTo>
                    <a:cubicBezTo>
                      <a:pt x="53686" y="0"/>
                      <a:pt x="53579" y="109"/>
                      <a:pt x="53579" y="242"/>
                    </a:cubicBezTo>
                    <a:lnTo>
                      <a:pt x="53579" y="5286"/>
                    </a:lnTo>
                    <a:cubicBezTo>
                      <a:pt x="53579" y="8576"/>
                      <a:pt x="50903" y="11250"/>
                      <a:pt x="47614" y="11250"/>
                    </a:cubicBezTo>
                    <a:lnTo>
                      <a:pt x="7205" y="11250"/>
                    </a:lnTo>
                    <a:cubicBezTo>
                      <a:pt x="3232" y="11250"/>
                      <a:pt x="0" y="14484"/>
                      <a:pt x="0" y="18456"/>
                    </a:cubicBezTo>
                    <a:cubicBezTo>
                      <a:pt x="0" y="18589"/>
                      <a:pt x="109" y="18698"/>
                      <a:pt x="242" y="18698"/>
                    </a:cubicBezTo>
                    <a:cubicBezTo>
                      <a:pt x="376" y="18698"/>
                      <a:pt x="485" y="18589"/>
                      <a:pt x="485" y="18456"/>
                    </a:cubicBezTo>
                    <a:cubicBezTo>
                      <a:pt x="485" y="14751"/>
                      <a:pt x="3499" y="11736"/>
                      <a:pt x="7202" y="11736"/>
                    </a:cubicBezTo>
                    <a:lnTo>
                      <a:pt x="47612" y="11736"/>
                    </a:lnTo>
                    <a:cubicBezTo>
                      <a:pt x="51169" y="11736"/>
                      <a:pt x="54063" y="8843"/>
                      <a:pt x="54063" y="5286"/>
                    </a:cubicBezTo>
                    <a:lnTo>
                      <a:pt x="54063" y="242"/>
                    </a:lnTo>
                    <a:cubicBezTo>
                      <a:pt x="54063" y="109"/>
                      <a:pt x="53955" y="0"/>
                      <a:pt x="53821" y="0"/>
                    </a:cubicBezTo>
                    <a:close/>
                  </a:path>
                </a:pathLst>
              </a:custGeom>
              <a:solidFill>
                <a:srgbClr val="9FA0A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8250;p72">
                <a:extLst>
                  <a:ext uri="{FF2B5EF4-FFF2-40B4-BE49-F238E27FC236}">
                    <a16:creationId xmlns:a16="http://schemas.microsoft.com/office/drawing/2014/main" id="{E603B20E-9C16-DB56-C3C5-283728EC2C42}"/>
                  </a:ext>
                </a:extLst>
              </p:cNvPr>
              <p:cNvSpPr/>
              <p:nvPr/>
            </p:nvSpPr>
            <p:spPr>
              <a:xfrm>
                <a:off x="2493852" y="3183117"/>
                <a:ext cx="15360" cy="15360"/>
              </a:xfrm>
              <a:custGeom>
                <a:avLst/>
                <a:gdLst/>
                <a:ahLst/>
                <a:cxnLst/>
                <a:rect l="l" t="t" r="r" b="b"/>
                <a:pathLst>
                  <a:path w="3374" h="3374" extrusionOk="0">
                    <a:moveTo>
                      <a:pt x="1687" y="0"/>
                    </a:moveTo>
                    <a:cubicBezTo>
                      <a:pt x="755" y="0"/>
                      <a:pt x="1" y="755"/>
                      <a:pt x="1" y="1687"/>
                    </a:cubicBezTo>
                    <a:cubicBezTo>
                      <a:pt x="1" y="2619"/>
                      <a:pt x="755" y="3373"/>
                      <a:pt x="1687" y="3373"/>
                    </a:cubicBezTo>
                    <a:cubicBezTo>
                      <a:pt x="2619" y="3373"/>
                      <a:pt x="3374" y="2619"/>
                      <a:pt x="3374" y="1687"/>
                    </a:cubicBezTo>
                    <a:cubicBezTo>
                      <a:pt x="3374" y="755"/>
                      <a:pt x="2619" y="0"/>
                      <a:pt x="1687" y="0"/>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8251;p72">
                <a:extLst>
                  <a:ext uri="{FF2B5EF4-FFF2-40B4-BE49-F238E27FC236}">
                    <a16:creationId xmlns:a16="http://schemas.microsoft.com/office/drawing/2014/main" id="{F7273079-F098-DC3E-FE76-6A66A7DAC6F5}"/>
                  </a:ext>
                </a:extLst>
              </p:cNvPr>
              <p:cNvSpPr/>
              <p:nvPr/>
            </p:nvSpPr>
            <p:spPr>
              <a:xfrm>
                <a:off x="2737686" y="3100241"/>
                <a:ext cx="15351" cy="15356"/>
              </a:xfrm>
              <a:custGeom>
                <a:avLst/>
                <a:gdLst/>
                <a:ahLst/>
                <a:cxnLst/>
                <a:rect l="l" t="t" r="r" b="b"/>
                <a:pathLst>
                  <a:path w="3372" h="3373" extrusionOk="0">
                    <a:moveTo>
                      <a:pt x="1687" y="1"/>
                    </a:moveTo>
                    <a:cubicBezTo>
                      <a:pt x="755" y="1"/>
                      <a:pt x="1" y="754"/>
                      <a:pt x="1" y="1686"/>
                    </a:cubicBezTo>
                    <a:cubicBezTo>
                      <a:pt x="1" y="2618"/>
                      <a:pt x="755" y="3372"/>
                      <a:pt x="1687" y="3372"/>
                    </a:cubicBezTo>
                    <a:cubicBezTo>
                      <a:pt x="2619" y="3372"/>
                      <a:pt x="3372" y="2618"/>
                      <a:pt x="3372" y="1686"/>
                    </a:cubicBezTo>
                    <a:cubicBezTo>
                      <a:pt x="3372" y="754"/>
                      <a:pt x="2619" y="1"/>
                      <a:pt x="1687" y="1"/>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 name="Groupe 10">
              <a:extLst>
                <a:ext uri="{FF2B5EF4-FFF2-40B4-BE49-F238E27FC236}">
                  <a16:creationId xmlns:a16="http://schemas.microsoft.com/office/drawing/2014/main" id="{729ABBFF-548A-3056-B1D8-1ACDF67909AA}"/>
                </a:ext>
              </a:extLst>
            </p:cNvPr>
            <p:cNvGrpSpPr/>
            <p:nvPr/>
          </p:nvGrpSpPr>
          <p:grpSpPr>
            <a:xfrm>
              <a:off x="453801" y="3934548"/>
              <a:ext cx="1167699" cy="797343"/>
              <a:chOff x="453801" y="3934548"/>
              <a:chExt cx="1167699" cy="797343"/>
            </a:xfrm>
          </p:grpSpPr>
          <p:sp>
            <p:nvSpPr>
              <p:cNvPr id="34" name="Google Shape;8253;p72">
                <a:extLst>
                  <a:ext uri="{FF2B5EF4-FFF2-40B4-BE49-F238E27FC236}">
                    <a16:creationId xmlns:a16="http://schemas.microsoft.com/office/drawing/2014/main" id="{008E3460-B40D-406D-BB16-2A2E79EFD2F2}"/>
                  </a:ext>
                </a:extLst>
              </p:cNvPr>
              <p:cNvSpPr/>
              <p:nvPr/>
            </p:nvSpPr>
            <p:spPr>
              <a:xfrm>
                <a:off x="511690" y="3934548"/>
                <a:ext cx="1064315" cy="797343"/>
              </a:xfrm>
              <a:custGeom>
                <a:avLst/>
                <a:gdLst/>
                <a:ahLst/>
                <a:cxnLst/>
                <a:rect l="l" t="t" r="r" b="b"/>
                <a:pathLst>
                  <a:path w="49279" h="39988" extrusionOk="0">
                    <a:moveTo>
                      <a:pt x="7997" y="0"/>
                    </a:moveTo>
                    <a:cubicBezTo>
                      <a:pt x="3580" y="0"/>
                      <a:pt x="0" y="3579"/>
                      <a:pt x="0" y="7995"/>
                    </a:cubicBezTo>
                    <a:lnTo>
                      <a:pt x="0" y="31993"/>
                    </a:lnTo>
                    <a:cubicBezTo>
                      <a:pt x="0" y="36409"/>
                      <a:pt x="3580" y="39988"/>
                      <a:pt x="7997" y="39988"/>
                    </a:cubicBezTo>
                    <a:lnTo>
                      <a:pt x="41282" y="39988"/>
                    </a:lnTo>
                    <a:cubicBezTo>
                      <a:pt x="45697" y="39988"/>
                      <a:pt x="49277" y="36409"/>
                      <a:pt x="49277" y="31993"/>
                    </a:cubicBezTo>
                    <a:lnTo>
                      <a:pt x="49277" y="7995"/>
                    </a:lnTo>
                    <a:cubicBezTo>
                      <a:pt x="49278" y="3579"/>
                      <a:pt x="45697" y="0"/>
                      <a:pt x="41282"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33" name="ZoneTexte 332">
                <a:extLst>
                  <a:ext uri="{FF2B5EF4-FFF2-40B4-BE49-F238E27FC236}">
                    <a16:creationId xmlns:a16="http://schemas.microsoft.com/office/drawing/2014/main" id="{2356826E-5673-53C4-FBE3-191671D643C9}"/>
                  </a:ext>
                </a:extLst>
              </p:cNvPr>
              <p:cNvSpPr txBox="1"/>
              <p:nvPr/>
            </p:nvSpPr>
            <p:spPr>
              <a:xfrm>
                <a:off x="453801" y="4033137"/>
                <a:ext cx="1167699" cy="600164"/>
              </a:xfrm>
              <a:prstGeom prst="rect">
                <a:avLst/>
              </a:prstGeom>
              <a:noFill/>
            </p:spPr>
            <p:txBody>
              <a:bodyPr wrap="square" rtlCol="0">
                <a:spAutoFit/>
              </a:bodyPr>
              <a:lstStyle/>
              <a:p>
                <a:pPr algn="ctr"/>
                <a:r>
                  <a:rPr lang="fr-FR" sz="1100" dirty="0">
                    <a:solidFill>
                      <a:schemeClr val="tx1"/>
                    </a:solidFill>
                    <a:latin typeface="Open Sans" panose="020B0606030504020204" pitchFamily="34" charset="0"/>
                    <a:ea typeface="Open Sans" panose="020B0606030504020204" pitchFamily="34" charset="0"/>
                    <a:cs typeface="Open Sans" panose="020B0606030504020204" pitchFamily="34" charset="0"/>
                  </a:rPr>
                  <a:t>Exérèse primitif dans le même temps</a:t>
                </a:r>
              </a:p>
            </p:txBody>
          </p:sp>
        </p:grpSp>
      </p:grpSp>
      <p:grpSp>
        <p:nvGrpSpPr>
          <p:cNvPr id="19" name="Groupe 18">
            <a:extLst>
              <a:ext uri="{FF2B5EF4-FFF2-40B4-BE49-F238E27FC236}">
                <a16:creationId xmlns:a16="http://schemas.microsoft.com/office/drawing/2014/main" id="{71AD0B0F-4AAD-E24A-574E-B7A4B43FDA14}"/>
              </a:ext>
            </a:extLst>
          </p:cNvPr>
          <p:cNvGrpSpPr/>
          <p:nvPr/>
        </p:nvGrpSpPr>
        <p:grpSpPr>
          <a:xfrm>
            <a:off x="1860931" y="3431628"/>
            <a:ext cx="1167699" cy="1300263"/>
            <a:chOff x="1860931" y="3431628"/>
            <a:chExt cx="1167699" cy="1300263"/>
          </a:xfrm>
        </p:grpSpPr>
        <p:grpSp>
          <p:nvGrpSpPr>
            <p:cNvPr id="39" name="Google Shape;8240;p72">
              <a:extLst>
                <a:ext uri="{FF2B5EF4-FFF2-40B4-BE49-F238E27FC236}">
                  <a16:creationId xmlns:a16="http://schemas.microsoft.com/office/drawing/2014/main" id="{5A30EAD7-5AAE-C419-6073-4A700ADC36E0}"/>
                </a:ext>
              </a:extLst>
            </p:cNvPr>
            <p:cNvGrpSpPr/>
            <p:nvPr/>
          </p:nvGrpSpPr>
          <p:grpSpPr>
            <a:xfrm>
              <a:off x="2403104" y="3431628"/>
              <a:ext cx="72851" cy="430270"/>
              <a:chOff x="2788083" y="3100241"/>
              <a:chExt cx="15356" cy="98237"/>
            </a:xfrm>
          </p:grpSpPr>
          <p:sp>
            <p:nvSpPr>
              <p:cNvPr id="43" name="Google Shape;8241;p72">
                <a:extLst>
                  <a:ext uri="{FF2B5EF4-FFF2-40B4-BE49-F238E27FC236}">
                    <a16:creationId xmlns:a16="http://schemas.microsoft.com/office/drawing/2014/main" id="{7672741E-B72E-B5E8-FF2D-CE3BD27960DD}"/>
                  </a:ext>
                </a:extLst>
              </p:cNvPr>
              <p:cNvSpPr/>
              <p:nvPr/>
            </p:nvSpPr>
            <p:spPr>
              <a:xfrm>
                <a:off x="2794655" y="3106808"/>
                <a:ext cx="2213" cy="85118"/>
              </a:xfrm>
              <a:custGeom>
                <a:avLst/>
                <a:gdLst/>
                <a:ahLst/>
                <a:cxnLst/>
                <a:rect l="l" t="t" r="r" b="b"/>
                <a:pathLst>
                  <a:path w="486" h="18697" extrusionOk="0">
                    <a:moveTo>
                      <a:pt x="243" y="1"/>
                    </a:moveTo>
                    <a:cubicBezTo>
                      <a:pt x="108" y="1"/>
                      <a:pt x="1" y="109"/>
                      <a:pt x="1" y="243"/>
                    </a:cubicBezTo>
                    <a:lnTo>
                      <a:pt x="1" y="18455"/>
                    </a:lnTo>
                    <a:cubicBezTo>
                      <a:pt x="1" y="18588"/>
                      <a:pt x="108" y="18697"/>
                      <a:pt x="243" y="18697"/>
                    </a:cubicBezTo>
                    <a:cubicBezTo>
                      <a:pt x="377" y="18697"/>
                      <a:pt x="485" y="18588"/>
                      <a:pt x="485" y="18455"/>
                    </a:cubicBezTo>
                    <a:lnTo>
                      <a:pt x="485" y="243"/>
                    </a:lnTo>
                    <a:cubicBezTo>
                      <a:pt x="485" y="109"/>
                      <a:pt x="377" y="1"/>
                      <a:pt x="243" y="1"/>
                    </a:cubicBezTo>
                    <a:close/>
                  </a:path>
                </a:pathLst>
              </a:custGeom>
              <a:solidFill>
                <a:srgbClr val="9FA0A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8242;p72">
                <a:extLst>
                  <a:ext uri="{FF2B5EF4-FFF2-40B4-BE49-F238E27FC236}">
                    <a16:creationId xmlns:a16="http://schemas.microsoft.com/office/drawing/2014/main" id="{588C6ED8-04EE-401A-18A4-ED0D0299A7F2}"/>
                  </a:ext>
                </a:extLst>
              </p:cNvPr>
              <p:cNvSpPr/>
              <p:nvPr/>
            </p:nvSpPr>
            <p:spPr>
              <a:xfrm>
                <a:off x="2788083" y="3183117"/>
                <a:ext cx="15356" cy="15360"/>
              </a:xfrm>
              <a:custGeom>
                <a:avLst/>
                <a:gdLst/>
                <a:ahLst/>
                <a:cxnLst/>
                <a:rect l="l" t="t" r="r" b="b"/>
                <a:pathLst>
                  <a:path w="3373" h="3374" extrusionOk="0">
                    <a:moveTo>
                      <a:pt x="1687" y="0"/>
                    </a:moveTo>
                    <a:cubicBezTo>
                      <a:pt x="755" y="0"/>
                      <a:pt x="1" y="755"/>
                      <a:pt x="1" y="1687"/>
                    </a:cubicBezTo>
                    <a:cubicBezTo>
                      <a:pt x="1" y="2619"/>
                      <a:pt x="755" y="3373"/>
                      <a:pt x="1687" y="3373"/>
                    </a:cubicBezTo>
                    <a:cubicBezTo>
                      <a:pt x="2618" y="3373"/>
                      <a:pt x="3372" y="2619"/>
                      <a:pt x="3372" y="1687"/>
                    </a:cubicBezTo>
                    <a:cubicBezTo>
                      <a:pt x="3372" y="755"/>
                      <a:pt x="2618" y="0"/>
                      <a:pt x="1687" y="0"/>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8243;p72">
                <a:extLst>
                  <a:ext uri="{FF2B5EF4-FFF2-40B4-BE49-F238E27FC236}">
                    <a16:creationId xmlns:a16="http://schemas.microsoft.com/office/drawing/2014/main" id="{3284FD29-0CEB-1256-AD77-97263A05B7B0}"/>
                  </a:ext>
                </a:extLst>
              </p:cNvPr>
              <p:cNvSpPr/>
              <p:nvPr/>
            </p:nvSpPr>
            <p:spPr>
              <a:xfrm>
                <a:off x="2788083" y="3100241"/>
                <a:ext cx="15356" cy="15356"/>
              </a:xfrm>
              <a:custGeom>
                <a:avLst/>
                <a:gdLst/>
                <a:ahLst/>
                <a:cxnLst/>
                <a:rect l="l" t="t" r="r" b="b"/>
                <a:pathLst>
                  <a:path w="3373" h="3373" extrusionOk="0">
                    <a:moveTo>
                      <a:pt x="1687" y="1"/>
                    </a:moveTo>
                    <a:cubicBezTo>
                      <a:pt x="755" y="1"/>
                      <a:pt x="1" y="754"/>
                      <a:pt x="1" y="1686"/>
                    </a:cubicBezTo>
                    <a:cubicBezTo>
                      <a:pt x="1" y="2618"/>
                      <a:pt x="755" y="3372"/>
                      <a:pt x="1687" y="3372"/>
                    </a:cubicBezTo>
                    <a:cubicBezTo>
                      <a:pt x="2618" y="3372"/>
                      <a:pt x="3372" y="2618"/>
                      <a:pt x="3372" y="1686"/>
                    </a:cubicBezTo>
                    <a:cubicBezTo>
                      <a:pt x="3372" y="754"/>
                      <a:pt x="2618" y="1"/>
                      <a:pt x="1687" y="1"/>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 name="Groupe 11">
              <a:extLst>
                <a:ext uri="{FF2B5EF4-FFF2-40B4-BE49-F238E27FC236}">
                  <a16:creationId xmlns:a16="http://schemas.microsoft.com/office/drawing/2014/main" id="{16DAFD0D-E88B-26AB-24FC-7312B493058D}"/>
                </a:ext>
              </a:extLst>
            </p:cNvPr>
            <p:cNvGrpSpPr/>
            <p:nvPr/>
          </p:nvGrpSpPr>
          <p:grpSpPr>
            <a:xfrm>
              <a:off x="1860931" y="3934548"/>
              <a:ext cx="1167699" cy="797343"/>
              <a:chOff x="1860931" y="3934548"/>
              <a:chExt cx="1167699" cy="797343"/>
            </a:xfrm>
          </p:grpSpPr>
          <p:sp>
            <p:nvSpPr>
              <p:cNvPr id="41" name="Google Shape;8245;p72">
                <a:extLst>
                  <a:ext uri="{FF2B5EF4-FFF2-40B4-BE49-F238E27FC236}">
                    <a16:creationId xmlns:a16="http://schemas.microsoft.com/office/drawing/2014/main" id="{189908EB-6095-8E27-D7E8-61637A90ADB5}"/>
                  </a:ext>
                </a:extLst>
              </p:cNvPr>
              <p:cNvSpPr/>
              <p:nvPr/>
            </p:nvSpPr>
            <p:spPr>
              <a:xfrm>
                <a:off x="1907564" y="3934548"/>
                <a:ext cx="1064272" cy="797343"/>
              </a:xfrm>
              <a:custGeom>
                <a:avLst/>
                <a:gdLst/>
                <a:ahLst/>
                <a:cxnLst/>
                <a:rect l="l" t="t" r="r" b="b"/>
                <a:pathLst>
                  <a:path w="49277" h="39988" extrusionOk="0">
                    <a:moveTo>
                      <a:pt x="7996" y="0"/>
                    </a:moveTo>
                    <a:cubicBezTo>
                      <a:pt x="3580" y="0"/>
                      <a:pt x="0" y="3579"/>
                      <a:pt x="0" y="7995"/>
                    </a:cubicBezTo>
                    <a:lnTo>
                      <a:pt x="0" y="31993"/>
                    </a:lnTo>
                    <a:cubicBezTo>
                      <a:pt x="0" y="36409"/>
                      <a:pt x="3580" y="39988"/>
                      <a:pt x="7996" y="39988"/>
                    </a:cubicBezTo>
                    <a:lnTo>
                      <a:pt x="41280" y="39988"/>
                    </a:lnTo>
                    <a:cubicBezTo>
                      <a:pt x="45697" y="39988"/>
                      <a:pt x="49277" y="36409"/>
                      <a:pt x="49277" y="31993"/>
                    </a:cubicBezTo>
                    <a:lnTo>
                      <a:pt x="49277" y="7995"/>
                    </a:lnTo>
                    <a:cubicBezTo>
                      <a:pt x="49277" y="3579"/>
                      <a:pt x="45697" y="0"/>
                      <a:pt x="41280"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ZoneTexte 333">
                <a:extLst>
                  <a:ext uri="{FF2B5EF4-FFF2-40B4-BE49-F238E27FC236}">
                    <a16:creationId xmlns:a16="http://schemas.microsoft.com/office/drawing/2014/main" id="{A8B4B43C-59D1-8278-C7FE-1DCB35A6335A}"/>
                  </a:ext>
                </a:extLst>
              </p:cNvPr>
              <p:cNvSpPr txBox="1"/>
              <p:nvPr/>
            </p:nvSpPr>
            <p:spPr>
              <a:xfrm>
                <a:off x="1860931" y="4194758"/>
                <a:ext cx="1167699" cy="261610"/>
              </a:xfrm>
              <a:prstGeom prst="rect">
                <a:avLst/>
              </a:prstGeom>
              <a:noFill/>
            </p:spPr>
            <p:txBody>
              <a:bodyPr wrap="square" rtlCol="0">
                <a:spAutoFit/>
              </a:bodyPr>
              <a:lstStyle/>
              <a:p>
                <a:pPr algn="ctr"/>
                <a:r>
                  <a:rPr lang="fr-FR" sz="1100" dirty="0">
                    <a:solidFill>
                      <a:schemeClr val="tx1"/>
                    </a:solidFill>
                    <a:latin typeface="Open Sans" panose="020B0606030504020204" pitchFamily="34" charset="0"/>
                    <a:ea typeface="Open Sans" panose="020B0606030504020204" pitchFamily="34" charset="0"/>
                    <a:cs typeface="Open Sans" panose="020B0606030504020204" pitchFamily="34" charset="0"/>
                  </a:rPr>
                  <a:t>Omentectomie</a:t>
                </a:r>
              </a:p>
            </p:txBody>
          </p:sp>
        </p:grpSp>
      </p:grpSp>
      <p:grpSp>
        <p:nvGrpSpPr>
          <p:cNvPr id="20" name="Groupe 19">
            <a:extLst>
              <a:ext uri="{FF2B5EF4-FFF2-40B4-BE49-F238E27FC236}">
                <a16:creationId xmlns:a16="http://schemas.microsoft.com/office/drawing/2014/main" id="{397FAF95-F497-F0CD-463E-5156251D4E3D}"/>
              </a:ext>
            </a:extLst>
          </p:cNvPr>
          <p:cNvGrpSpPr/>
          <p:nvPr/>
        </p:nvGrpSpPr>
        <p:grpSpPr>
          <a:xfrm>
            <a:off x="2642171" y="3431628"/>
            <a:ext cx="1816264" cy="1300263"/>
            <a:chOff x="2642171" y="3431628"/>
            <a:chExt cx="1816264" cy="1300263"/>
          </a:xfrm>
        </p:grpSpPr>
        <p:grpSp>
          <p:nvGrpSpPr>
            <p:cNvPr id="24" name="Google Shape;8256;p72">
              <a:extLst>
                <a:ext uri="{FF2B5EF4-FFF2-40B4-BE49-F238E27FC236}">
                  <a16:creationId xmlns:a16="http://schemas.microsoft.com/office/drawing/2014/main" id="{B9ED1787-DC26-EFA2-8F0F-E00EDDD99610}"/>
                </a:ext>
              </a:extLst>
            </p:cNvPr>
            <p:cNvGrpSpPr/>
            <p:nvPr/>
          </p:nvGrpSpPr>
          <p:grpSpPr>
            <a:xfrm>
              <a:off x="2642171" y="3431628"/>
              <a:ext cx="1229610" cy="430270"/>
              <a:chOff x="2838475" y="3100241"/>
              <a:chExt cx="259185" cy="98237"/>
            </a:xfrm>
          </p:grpSpPr>
          <p:sp>
            <p:nvSpPr>
              <p:cNvPr id="29" name="Google Shape;8257;p72">
                <a:extLst>
                  <a:ext uri="{FF2B5EF4-FFF2-40B4-BE49-F238E27FC236}">
                    <a16:creationId xmlns:a16="http://schemas.microsoft.com/office/drawing/2014/main" id="{1ACC732A-29A6-0D00-69A7-7BB98781058A}"/>
                  </a:ext>
                </a:extLst>
              </p:cNvPr>
              <p:cNvSpPr/>
              <p:nvPr/>
            </p:nvSpPr>
            <p:spPr>
              <a:xfrm>
                <a:off x="2845042" y="3106803"/>
                <a:ext cx="246131" cy="85123"/>
              </a:xfrm>
              <a:custGeom>
                <a:avLst/>
                <a:gdLst/>
                <a:ahLst/>
                <a:cxnLst/>
                <a:rect l="l" t="t" r="r" b="b"/>
                <a:pathLst>
                  <a:path w="54065" h="18698" extrusionOk="0">
                    <a:moveTo>
                      <a:pt x="242" y="0"/>
                    </a:moveTo>
                    <a:cubicBezTo>
                      <a:pt x="109" y="0"/>
                      <a:pt x="0" y="109"/>
                      <a:pt x="0" y="242"/>
                    </a:cubicBezTo>
                    <a:lnTo>
                      <a:pt x="0" y="5286"/>
                    </a:lnTo>
                    <a:cubicBezTo>
                      <a:pt x="0" y="8843"/>
                      <a:pt x="2895" y="11736"/>
                      <a:pt x="6451" y="11736"/>
                    </a:cubicBezTo>
                    <a:lnTo>
                      <a:pt x="46862" y="11736"/>
                    </a:lnTo>
                    <a:cubicBezTo>
                      <a:pt x="50567" y="11736"/>
                      <a:pt x="53580" y="14751"/>
                      <a:pt x="53580" y="18456"/>
                    </a:cubicBezTo>
                    <a:cubicBezTo>
                      <a:pt x="53580" y="18589"/>
                      <a:pt x="53689" y="18698"/>
                      <a:pt x="53822" y="18698"/>
                    </a:cubicBezTo>
                    <a:cubicBezTo>
                      <a:pt x="53957" y="18698"/>
                      <a:pt x="54064" y="18589"/>
                      <a:pt x="54063" y="18456"/>
                    </a:cubicBezTo>
                    <a:cubicBezTo>
                      <a:pt x="54063" y="14484"/>
                      <a:pt x="50831" y="11250"/>
                      <a:pt x="46858" y="11250"/>
                    </a:cubicBezTo>
                    <a:lnTo>
                      <a:pt x="6449" y="11250"/>
                    </a:lnTo>
                    <a:cubicBezTo>
                      <a:pt x="3160" y="11250"/>
                      <a:pt x="484" y="8576"/>
                      <a:pt x="484" y="5286"/>
                    </a:cubicBezTo>
                    <a:lnTo>
                      <a:pt x="484" y="242"/>
                    </a:lnTo>
                    <a:cubicBezTo>
                      <a:pt x="484" y="109"/>
                      <a:pt x="376" y="0"/>
                      <a:pt x="242" y="0"/>
                    </a:cubicBezTo>
                    <a:close/>
                  </a:path>
                </a:pathLst>
              </a:custGeom>
              <a:solidFill>
                <a:srgbClr val="9FA0A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8258;p72">
                <a:extLst>
                  <a:ext uri="{FF2B5EF4-FFF2-40B4-BE49-F238E27FC236}">
                    <a16:creationId xmlns:a16="http://schemas.microsoft.com/office/drawing/2014/main" id="{523700E6-84DF-E37E-20E7-DF7FC4D7D865}"/>
                  </a:ext>
                </a:extLst>
              </p:cNvPr>
              <p:cNvSpPr/>
              <p:nvPr/>
            </p:nvSpPr>
            <p:spPr>
              <a:xfrm>
                <a:off x="3082301" y="3183117"/>
                <a:ext cx="15360" cy="15360"/>
              </a:xfrm>
              <a:custGeom>
                <a:avLst/>
                <a:gdLst/>
                <a:ahLst/>
                <a:cxnLst/>
                <a:rect l="l" t="t" r="r" b="b"/>
                <a:pathLst>
                  <a:path w="3374" h="3374" extrusionOk="0">
                    <a:moveTo>
                      <a:pt x="1687" y="0"/>
                    </a:moveTo>
                    <a:cubicBezTo>
                      <a:pt x="755" y="0"/>
                      <a:pt x="0" y="755"/>
                      <a:pt x="0" y="1687"/>
                    </a:cubicBezTo>
                    <a:cubicBezTo>
                      <a:pt x="0" y="2619"/>
                      <a:pt x="755" y="3373"/>
                      <a:pt x="1687" y="3373"/>
                    </a:cubicBezTo>
                    <a:cubicBezTo>
                      <a:pt x="2619" y="3373"/>
                      <a:pt x="3373" y="2619"/>
                      <a:pt x="3373" y="1687"/>
                    </a:cubicBezTo>
                    <a:cubicBezTo>
                      <a:pt x="3373" y="755"/>
                      <a:pt x="2619" y="0"/>
                      <a:pt x="1687" y="0"/>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8259;p72">
                <a:extLst>
                  <a:ext uri="{FF2B5EF4-FFF2-40B4-BE49-F238E27FC236}">
                    <a16:creationId xmlns:a16="http://schemas.microsoft.com/office/drawing/2014/main" id="{749CBF58-15CF-9A00-B6F0-284C6434C8CD}"/>
                  </a:ext>
                </a:extLst>
              </p:cNvPr>
              <p:cNvSpPr/>
              <p:nvPr/>
            </p:nvSpPr>
            <p:spPr>
              <a:xfrm>
                <a:off x="2838475" y="3100241"/>
                <a:ext cx="15351" cy="15356"/>
              </a:xfrm>
              <a:custGeom>
                <a:avLst/>
                <a:gdLst/>
                <a:ahLst/>
                <a:cxnLst/>
                <a:rect l="l" t="t" r="r" b="b"/>
                <a:pathLst>
                  <a:path w="3372" h="3373" extrusionOk="0">
                    <a:moveTo>
                      <a:pt x="1685" y="1"/>
                    </a:moveTo>
                    <a:cubicBezTo>
                      <a:pt x="753" y="1"/>
                      <a:pt x="0" y="754"/>
                      <a:pt x="0" y="1686"/>
                    </a:cubicBezTo>
                    <a:cubicBezTo>
                      <a:pt x="0" y="2618"/>
                      <a:pt x="753" y="3372"/>
                      <a:pt x="1685" y="3372"/>
                    </a:cubicBezTo>
                    <a:cubicBezTo>
                      <a:pt x="2617" y="3372"/>
                      <a:pt x="3372" y="2618"/>
                      <a:pt x="3372" y="1686"/>
                    </a:cubicBezTo>
                    <a:cubicBezTo>
                      <a:pt x="3372" y="754"/>
                      <a:pt x="2617" y="1"/>
                      <a:pt x="1685" y="1"/>
                    </a:cubicBezTo>
                    <a:close/>
                  </a:path>
                </a:pathLst>
              </a:custGeom>
              <a:solidFill>
                <a:srgbClr val="435D74"/>
              </a:solidFill>
              <a:ln>
                <a:solidFill>
                  <a:schemeClr val="accent1"/>
                </a:solid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roupe 12">
              <a:extLst>
                <a:ext uri="{FF2B5EF4-FFF2-40B4-BE49-F238E27FC236}">
                  <a16:creationId xmlns:a16="http://schemas.microsoft.com/office/drawing/2014/main" id="{2E03A384-1D96-CE3D-9747-68D041C51733}"/>
                </a:ext>
              </a:extLst>
            </p:cNvPr>
            <p:cNvGrpSpPr/>
            <p:nvPr/>
          </p:nvGrpSpPr>
          <p:grpSpPr>
            <a:xfrm>
              <a:off x="3223490" y="3934548"/>
              <a:ext cx="1234945" cy="797343"/>
              <a:chOff x="3223490" y="3934548"/>
              <a:chExt cx="1234945" cy="797343"/>
            </a:xfrm>
          </p:grpSpPr>
          <p:sp>
            <p:nvSpPr>
              <p:cNvPr id="26" name="Google Shape;8261;p72">
                <a:extLst>
                  <a:ext uri="{FF2B5EF4-FFF2-40B4-BE49-F238E27FC236}">
                    <a16:creationId xmlns:a16="http://schemas.microsoft.com/office/drawing/2014/main" id="{0E538A41-6AA1-583A-2BE3-36AE65EC7261}"/>
                  </a:ext>
                </a:extLst>
              </p:cNvPr>
              <p:cNvSpPr/>
              <p:nvPr/>
            </p:nvSpPr>
            <p:spPr>
              <a:xfrm>
                <a:off x="3303395" y="3934548"/>
                <a:ext cx="1064315" cy="797343"/>
              </a:xfrm>
              <a:custGeom>
                <a:avLst/>
                <a:gdLst/>
                <a:ahLst/>
                <a:cxnLst/>
                <a:rect l="l" t="t" r="r" b="b"/>
                <a:pathLst>
                  <a:path w="49279" h="39988" extrusionOk="0">
                    <a:moveTo>
                      <a:pt x="7995" y="0"/>
                    </a:moveTo>
                    <a:cubicBezTo>
                      <a:pt x="3580" y="0"/>
                      <a:pt x="0" y="3579"/>
                      <a:pt x="0" y="7995"/>
                    </a:cubicBezTo>
                    <a:lnTo>
                      <a:pt x="0" y="31993"/>
                    </a:lnTo>
                    <a:cubicBezTo>
                      <a:pt x="0" y="36409"/>
                      <a:pt x="3580" y="39988"/>
                      <a:pt x="7995" y="39988"/>
                    </a:cubicBezTo>
                    <a:lnTo>
                      <a:pt x="41282" y="39988"/>
                    </a:lnTo>
                    <a:cubicBezTo>
                      <a:pt x="45698" y="39988"/>
                      <a:pt x="49278" y="36409"/>
                      <a:pt x="49278" y="31993"/>
                    </a:cubicBezTo>
                    <a:lnTo>
                      <a:pt x="49278" y="7995"/>
                    </a:lnTo>
                    <a:cubicBezTo>
                      <a:pt x="49278" y="3579"/>
                      <a:pt x="45698" y="0"/>
                      <a:pt x="41282" y="0"/>
                    </a:cubicBezTo>
                    <a:close/>
                  </a:path>
                </a:pathLst>
              </a:custGeom>
              <a:no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ZoneTexte 334">
                <a:extLst>
                  <a:ext uri="{FF2B5EF4-FFF2-40B4-BE49-F238E27FC236}">
                    <a16:creationId xmlns:a16="http://schemas.microsoft.com/office/drawing/2014/main" id="{ADE073C9-6CAB-14D5-5721-A14A97CBAE69}"/>
                  </a:ext>
                </a:extLst>
              </p:cNvPr>
              <p:cNvSpPr txBox="1"/>
              <p:nvPr/>
            </p:nvSpPr>
            <p:spPr>
              <a:xfrm>
                <a:off x="3223490" y="4122421"/>
                <a:ext cx="1234945" cy="430887"/>
              </a:xfrm>
              <a:prstGeom prst="rect">
                <a:avLst/>
              </a:prstGeom>
              <a:noFill/>
            </p:spPr>
            <p:txBody>
              <a:bodyPr wrap="square" rtlCol="0">
                <a:spAutoFit/>
              </a:bodyPr>
              <a:lstStyle/>
              <a:p>
                <a:pPr algn="ctr"/>
                <a:r>
                  <a:rPr lang="fr-FR" sz="1100" dirty="0">
                    <a:solidFill>
                      <a:schemeClr val="tx1"/>
                    </a:solidFill>
                    <a:latin typeface="Open Sans" panose="020B0606030504020204" pitchFamily="34" charset="0"/>
                    <a:ea typeface="Open Sans" panose="020B0606030504020204" pitchFamily="34" charset="0"/>
                    <a:cs typeface="Open Sans" panose="020B0606030504020204" pitchFamily="34" charset="0"/>
                  </a:rPr>
                  <a:t>Ovariectomie bilatérale</a:t>
                </a:r>
              </a:p>
            </p:txBody>
          </p:sp>
        </p:grpSp>
      </p:grpSp>
      <p:grpSp>
        <p:nvGrpSpPr>
          <p:cNvPr id="27" name="Groupe 26">
            <a:extLst>
              <a:ext uri="{FF2B5EF4-FFF2-40B4-BE49-F238E27FC236}">
                <a16:creationId xmlns:a16="http://schemas.microsoft.com/office/drawing/2014/main" id="{90068583-22A0-CB07-1E55-CF22C73A912F}"/>
              </a:ext>
            </a:extLst>
          </p:cNvPr>
          <p:cNvGrpSpPr/>
          <p:nvPr/>
        </p:nvGrpSpPr>
        <p:grpSpPr>
          <a:xfrm>
            <a:off x="4822444" y="2506006"/>
            <a:ext cx="5258198" cy="2054951"/>
            <a:chOff x="4822444" y="2506006"/>
            <a:chExt cx="5258198" cy="2054951"/>
          </a:xfrm>
        </p:grpSpPr>
        <p:sp>
          <p:nvSpPr>
            <p:cNvPr id="343" name="Google Shape;325;p43">
              <a:extLst>
                <a:ext uri="{FF2B5EF4-FFF2-40B4-BE49-F238E27FC236}">
                  <a16:creationId xmlns:a16="http://schemas.microsoft.com/office/drawing/2014/main" id="{9BE45FBA-9C9D-E795-FD56-ED0562C6D05D}"/>
                </a:ext>
              </a:extLst>
            </p:cNvPr>
            <p:cNvSpPr txBox="1">
              <a:spLocks/>
            </p:cNvSpPr>
            <p:nvPr/>
          </p:nvSpPr>
          <p:spPr>
            <a:xfrm flipH="1">
              <a:off x="4822444" y="2506006"/>
              <a:ext cx="3788027"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Résection du primitif sans CCRS</a:t>
              </a:r>
            </a:p>
          </p:txBody>
        </p:sp>
        <p:sp>
          <p:nvSpPr>
            <p:cNvPr id="344" name="Google Shape;323;p43">
              <a:extLst>
                <a:ext uri="{FF2B5EF4-FFF2-40B4-BE49-F238E27FC236}">
                  <a16:creationId xmlns:a16="http://schemas.microsoft.com/office/drawing/2014/main" id="{99A43151-FAAC-4DC8-C31A-67A387A5354B}"/>
                </a:ext>
              </a:extLst>
            </p:cNvPr>
            <p:cNvSpPr txBox="1">
              <a:spLocks/>
            </p:cNvSpPr>
            <p:nvPr/>
          </p:nvSpPr>
          <p:spPr>
            <a:xfrm flipH="1">
              <a:off x="5091041" y="2852553"/>
              <a:ext cx="4989601"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600"/>
                </a:spcAft>
                <a:buFont typeface="Open Sans"/>
                <a:buNone/>
              </a:pPr>
              <a:r>
                <a:rPr lang="en" sz="1400" dirty="0"/>
                <a:t>Facteur indépendant mauvais pronostic</a:t>
              </a:r>
            </a:p>
            <a:p>
              <a:pPr marL="0" indent="0">
                <a:spcAft>
                  <a:spcPts val="1600"/>
                </a:spcAft>
                <a:buFont typeface="Open Sans"/>
                <a:buNone/>
              </a:pPr>
              <a:endParaRPr lang="en" sz="1400" dirty="0"/>
            </a:p>
            <a:p>
              <a:pPr marL="0" indent="0">
                <a:spcBef>
                  <a:spcPts val="1200"/>
                </a:spcBef>
                <a:spcAft>
                  <a:spcPts val="1600"/>
                </a:spcAft>
                <a:buFont typeface="Open Sans"/>
                <a:buNone/>
              </a:pPr>
              <a:r>
                <a:rPr lang="en" sz="1400" dirty="0"/>
                <a:t>Augmentation risque résection instestinale </a:t>
              </a:r>
              <a:br>
                <a:rPr lang="en" sz="1400" dirty="0"/>
              </a:br>
              <a:r>
                <a:rPr lang="en" sz="1400" dirty="0"/>
                <a:t>et complications lors de la PeC ultérieure</a:t>
              </a:r>
            </a:p>
          </p:txBody>
        </p:sp>
        <p:sp>
          <p:nvSpPr>
            <p:cNvPr id="345" name="ZoneTexte 344">
              <a:extLst>
                <a:ext uri="{FF2B5EF4-FFF2-40B4-BE49-F238E27FC236}">
                  <a16:creationId xmlns:a16="http://schemas.microsoft.com/office/drawing/2014/main" id="{6E063801-8B43-A78B-28AA-2EB5DDF5B3CD}"/>
                </a:ext>
              </a:extLst>
            </p:cNvPr>
            <p:cNvSpPr txBox="1"/>
            <p:nvPr/>
          </p:nvSpPr>
          <p:spPr>
            <a:xfrm>
              <a:off x="5746891" y="3244034"/>
              <a:ext cx="1579241" cy="200055"/>
            </a:xfrm>
            <a:prstGeom prst="rect">
              <a:avLst/>
            </a:prstGeom>
            <a:solidFill>
              <a:schemeClr val="accent6"/>
            </a:solidFill>
          </p:spPr>
          <p:txBody>
            <a:bodyPr wrap="square">
              <a:spAutoFit/>
            </a:bodyPr>
            <a:lstStyle/>
            <a:p>
              <a:pPr algn="just"/>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Glehen</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O et al. J Clin </a:t>
              </a:r>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Oncol</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2004</a:t>
              </a:r>
            </a:p>
          </p:txBody>
        </p:sp>
        <p:sp>
          <p:nvSpPr>
            <p:cNvPr id="349" name="ZoneTexte 348">
              <a:extLst>
                <a:ext uri="{FF2B5EF4-FFF2-40B4-BE49-F238E27FC236}">
                  <a16:creationId xmlns:a16="http://schemas.microsoft.com/office/drawing/2014/main" id="{4BCFACAE-643A-C176-2E76-54DAB946DA50}"/>
                </a:ext>
              </a:extLst>
            </p:cNvPr>
            <p:cNvSpPr txBox="1"/>
            <p:nvPr/>
          </p:nvSpPr>
          <p:spPr>
            <a:xfrm>
              <a:off x="5746891" y="4360902"/>
              <a:ext cx="1729514" cy="200055"/>
            </a:xfrm>
            <a:prstGeom prst="rect">
              <a:avLst/>
            </a:prstGeom>
            <a:solidFill>
              <a:schemeClr val="accent6"/>
            </a:solidFill>
          </p:spPr>
          <p:txBody>
            <a:bodyPr wrap="square">
              <a:spAutoFit/>
            </a:bodyPr>
            <a:lstStyle/>
            <a:p>
              <a:pPr algn="just"/>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Braam</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HJ et al. </a:t>
              </a:r>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Eur</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J </a:t>
              </a:r>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Surg</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Oncol</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2013</a:t>
              </a:r>
            </a:p>
          </p:txBody>
        </p:sp>
        <p:sp>
          <p:nvSpPr>
            <p:cNvPr id="353" name="ZoneTexte 352">
              <a:extLst>
                <a:ext uri="{FF2B5EF4-FFF2-40B4-BE49-F238E27FC236}">
                  <a16:creationId xmlns:a16="http://schemas.microsoft.com/office/drawing/2014/main" id="{D2F225C8-3B0D-3F0F-DA44-733A7C5C4A34}"/>
                </a:ext>
              </a:extLst>
            </p:cNvPr>
            <p:cNvSpPr txBox="1"/>
            <p:nvPr/>
          </p:nvSpPr>
          <p:spPr>
            <a:xfrm>
              <a:off x="5746891" y="3533020"/>
              <a:ext cx="2377514" cy="200055"/>
            </a:xfrm>
            <a:prstGeom prst="rect">
              <a:avLst/>
            </a:prstGeom>
            <a:solidFill>
              <a:schemeClr val="accent6"/>
            </a:solidFill>
          </p:spPr>
          <p:txBody>
            <a:bodyPr wrap="square">
              <a:spAutoFit/>
            </a:bodyPr>
            <a:lstStyle/>
            <a:p>
              <a:pPr algn="just"/>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Pestieau</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SR, Sugarbaker PH. Dis Colon Rectum 2000</a:t>
              </a:r>
            </a:p>
          </p:txBody>
        </p:sp>
        <p:grpSp>
          <p:nvGrpSpPr>
            <p:cNvPr id="360" name="Google Shape;11102;p82">
              <a:extLst>
                <a:ext uri="{FF2B5EF4-FFF2-40B4-BE49-F238E27FC236}">
                  <a16:creationId xmlns:a16="http://schemas.microsoft.com/office/drawing/2014/main" id="{3C4A9208-4B25-AB7A-5075-534A0632CA69}"/>
                </a:ext>
              </a:extLst>
            </p:cNvPr>
            <p:cNvGrpSpPr/>
            <p:nvPr/>
          </p:nvGrpSpPr>
          <p:grpSpPr>
            <a:xfrm>
              <a:off x="5511086" y="3262131"/>
              <a:ext cx="150521" cy="163859"/>
              <a:chOff x="-6713450" y="2397900"/>
              <a:chExt cx="295375" cy="291450"/>
            </a:xfrm>
            <a:solidFill>
              <a:schemeClr val="tx1"/>
            </a:solidFill>
          </p:grpSpPr>
          <p:sp>
            <p:nvSpPr>
              <p:cNvPr id="361" name="Google Shape;11103;p82">
                <a:extLst>
                  <a:ext uri="{FF2B5EF4-FFF2-40B4-BE49-F238E27FC236}">
                    <a16:creationId xmlns:a16="http://schemas.microsoft.com/office/drawing/2014/main" id="{78B5B086-49E3-5AF0-D78C-7C0A1F04BEB9}"/>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11104;p82">
                <a:extLst>
                  <a:ext uri="{FF2B5EF4-FFF2-40B4-BE49-F238E27FC236}">
                    <a16:creationId xmlns:a16="http://schemas.microsoft.com/office/drawing/2014/main" id="{DF31EB05-BACD-A030-79AE-694095F90D62}"/>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3" name="Google Shape;11102;p82">
              <a:extLst>
                <a:ext uri="{FF2B5EF4-FFF2-40B4-BE49-F238E27FC236}">
                  <a16:creationId xmlns:a16="http://schemas.microsoft.com/office/drawing/2014/main" id="{A67B5A74-FA7C-B40B-B0C9-7DF77EBED675}"/>
                </a:ext>
              </a:extLst>
            </p:cNvPr>
            <p:cNvGrpSpPr/>
            <p:nvPr/>
          </p:nvGrpSpPr>
          <p:grpSpPr>
            <a:xfrm>
              <a:off x="5514506" y="3563357"/>
              <a:ext cx="150521" cy="163859"/>
              <a:chOff x="-6713450" y="2397900"/>
              <a:chExt cx="295375" cy="291450"/>
            </a:xfrm>
            <a:solidFill>
              <a:schemeClr val="tx1"/>
            </a:solidFill>
          </p:grpSpPr>
          <p:sp>
            <p:nvSpPr>
              <p:cNvPr id="364" name="Google Shape;11103;p82">
                <a:extLst>
                  <a:ext uri="{FF2B5EF4-FFF2-40B4-BE49-F238E27FC236}">
                    <a16:creationId xmlns:a16="http://schemas.microsoft.com/office/drawing/2014/main" id="{4BDC1DDA-EFFA-68AC-E9F9-0DEAA5629B59}"/>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11104;p82">
                <a:extLst>
                  <a:ext uri="{FF2B5EF4-FFF2-40B4-BE49-F238E27FC236}">
                    <a16:creationId xmlns:a16="http://schemas.microsoft.com/office/drawing/2014/main" id="{96E96C80-F005-78AD-C637-98527F2532F6}"/>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 name="Google Shape;11102;p82">
              <a:extLst>
                <a:ext uri="{FF2B5EF4-FFF2-40B4-BE49-F238E27FC236}">
                  <a16:creationId xmlns:a16="http://schemas.microsoft.com/office/drawing/2014/main" id="{C3DB1128-FC1F-14C4-7C45-E3ADBBF0B1A9}"/>
                </a:ext>
              </a:extLst>
            </p:cNvPr>
            <p:cNvGrpSpPr/>
            <p:nvPr/>
          </p:nvGrpSpPr>
          <p:grpSpPr>
            <a:xfrm>
              <a:off x="5519030" y="4378999"/>
              <a:ext cx="150521" cy="163859"/>
              <a:chOff x="-6713450" y="2397900"/>
              <a:chExt cx="295375" cy="291450"/>
            </a:xfrm>
            <a:solidFill>
              <a:schemeClr val="tx1"/>
            </a:solidFill>
          </p:grpSpPr>
          <p:sp>
            <p:nvSpPr>
              <p:cNvPr id="367" name="Google Shape;11103;p82">
                <a:extLst>
                  <a:ext uri="{FF2B5EF4-FFF2-40B4-BE49-F238E27FC236}">
                    <a16:creationId xmlns:a16="http://schemas.microsoft.com/office/drawing/2014/main" id="{A4BB785D-D40F-C6FC-7648-4C719EDAB457}"/>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11104;p82">
                <a:extLst>
                  <a:ext uri="{FF2B5EF4-FFF2-40B4-BE49-F238E27FC236}">
                    <a16:creationId xmlns:a16="http://schemas.microsoft.com/office/drawing/2014/main" id="{1C1522B9-A7E1-578C-7D55-736157583C1A}"/>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21" name="Groupe 20">
            <a:extLst>
              <a:ext uri="{FF2B5EF4-FFF2-40B4-BE49-F238E27FC236}">
                <a16:creationId xmlns:a16="http://schemas.microsoft.com/office/drawing/2014/main" id="{65A0AF08-58B8-FD6F-E38B-12AF88E61FEB}"/>
              </a:ext>
            </a:extLst>
          </p:cNvPr>
          <p:cNvGrpSpPr/>
          <p:nvPr/>
        </p:nvGrpSpPr>
        <p:grpSpPr>
          <a:xfrm>
            <a:off x="4822443" y="1361735"/>
            <a:ext cx="5258200" cy="901176"/>
            <a:chOff x="4822443" y="1361735"/>
            <a:chExt cx="5258200" cy="901176"/>
          </a:xfrm>
        </p:grpSpPr>
        <p:sp>
          <p:nvSpPr>
            <p:cNvPr id="336" name="Google Shape;325;p43">
              <a:extLst>
                <a:ext uri="{FF2B5EF4-FFF2-40B4-BE49-F238E27FC236}">
                  <a16:creationId xmlns:a16="http://schemas.microsoft.com/office/drawing/2014/main" id="{07186B32-7D27-D83E-C1E1-EACA0A888B0A}"/>
                </a:ext>
              </a:extLst>
            </p:cNvPr>
            <p:cNvSpPr txBox="1">
              <a:spLocks/>
            </p:cNvSpPr>
            <p:nvPr/>
          </p:nvSpPr>
          <p:spPr>
            <a:xfrm flipH="1">
              <a:off x="4822443" y="1361735"/>
              <a:ext cx="3184241"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Laparotomie xyphopubienne</a:t>
              </a:r>
            </a:p>
          </p:txBody>
        </p:sp>
        <p:sp>
          <p:nvSpPr>
            <p:cNvPr id="337" name="Google Shape;323;p43">
              <a:extLst>
                <a:ext uri="{FF2B5EF4-FFF2-40B4-BE49-F238E27FC236}">
                  <a16:creationId xmlns:a16="http://schemas.microsoft.com/office/drawing/2014/main" id="{754923FD-26F4-5D1D-0FF4-6239D584E648}"/>
                </a:ext>
              </a:extLst>
            </p:cNvPr>
            <p:cNvSpPr txBox="1">
              <a:spLocks/>
            </p:cNvSpPr>
            <p:nvPr/>
          </p:nvSpPr>
          <p:spPr>
            <a:xfrm flipH="1">
              <a:off x="5091042" y="1624040"/>
              <a:ext cx="4989601"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Coelio : Sous estimation de la CP dans 50%</a:t>
              </a:r>
            </a:p>
          </p:txBody>
        </p:sp>
        <p:grpSp>
          <p:nvGrpSpPr>
            <p:cNvPr id="339" name="Google Shape;11102;p82">
              <a:extLst>
                <a:ext uri="{FF2B5EF4-FFF2-40B4-BE49-F238E27FC236}">
                  <a16:creationId xmlns:a16="http://schemas.microsoft.com/office/drawing/2014/main" id="{37B8BBC7-13EA-8B5E-A06A-415783CCB82D}"/>
                </a:ext>
              </a:extLst>
            </p:cNvPr>
            <p:cNvGrpSpPr/>
            <p:nvPr/>
          </p:nvGrpSpPr>
          <p:grpSpPr>
            <a:xfrm>
              <a:off x="5506347" y="2079687"/>
              <a:ext cx="150521" cy="163859"/>
              <a:chOff x="-6713450" y="2397900"/>
              <a:chExt cx="295375" cy="291450"/>
            </a:xfrm>
            <a:solidFill>
              <a:schemeClr val="tx1"/>
            </a:solidFill>
          </p:grpSpPr>
          <p:sp>
            <p:nvSpPr>
              <p:cNvPr id="340" name="Google Shape;11103;p82">
                <a:extLst>
                  <a:ext uri="{FF2B5EF4-FFF2-40B4-BE49-F238E27FC236}">
                    <a16:creationId xmlns:a16="http://schemas.microsoft.com/office/drawing/2014/main" id="{13BF2B1C-FBAE-14A3-19D5-76CD07EF5829}"/>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11104;p82">
                <a:extLst>
                  <a:ext uri="{FF2B5EF4-FFF2-40B4-BE49-F238E27FC236}">
                    <a16:creationId xmlns:a16="http://schemas.microsoft.com/office/drawing/2014/main" id="{B0DFC607-6F9F-E1BC-A041-CBF2CF3442FD}"/>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 name="ZoneTexte 2">
              <a:extLst>
                <a:ext uri="{FF2B5EF4-FFF2-40B4-BE49-F238E27FC236}">
                  <a16:creationId xmlns:a16="http://schemas.microsoft.com/office/drawing/2014/main" id="{2F55D169-44C6-4838-8AE9-8D35CEC9B201}"/>
                </a:ext>
              </a:extLst>
            </p:cNvPr>
            <p:cNvSpPr txBox="1"/>
            <p:nvPr/>
          </p:nvSpPr>
          <p:spPr>
            <a:xfrm>
              <a:off x="5746891" y="2062856"/>
              <a:ext cx="2259793" cy="200055"/>
            </a:xfrm>
            <a:prstGeom prst="rect">
              <a:avLst/>
            </a:prstGeom>
            <a:solidFill>
              <a:schemeClr val="accent6"/>
            </a:solidFill>
          </p:spPr>
          <p:txBody>
            <a:bodyPr wrap="square">
              <a:spAutoFit/>
            </a:bodyPr>
            <a:lstStyle/>
            <a:p>
              <a:pPr algn="just"/>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Passot</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G, Dumont F, </a:t>
              </a:r>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Goéré</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D et al. Br J </a:t>
              </a:r>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Surg</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2018</a:t>
              </a:r>
            </a:p>
          </p:txBody>
        </p:sp>
      </p:grpSp>
      <p:sp>
        <p:nvSpPr>
          <p:cNvPr id="28" name="Google Shape;284;p42">
            <a:extLst>
              <a:ext uri="{FF2B5EF4-FFF2-40B4-BE49-F238E27FC236}">
                <a16:creationId xmlns:a16="http://schemas.microsoft.com/office/drawing/2014/main" id="{4DB40C5C-AB23-CB36-5247-7BCBB6076716}"/>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14/20</a:t>
            </a:r>
          </a:p>
        </p:txBody>
      </p:sp>
    </p:spTree>
    <p:extLst>
      <p:ext uri="{BB962C8B-B14F-4D97-AF65-F5344CB8AC3E}">
        <p14:creationId xmlns:p14="http://schemas.microsoft.com/office/powerpoint/2010/main" val="426045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La chimio-hyperthermie intrapéritonéale - CHIP</a:t>
            </a:r>
            <a:endParaRPr dirty="0"/>
          </a:p>
        </p:txBody>
      </p:sp>
      <p:grpSp>
        <p:nvGrpSpPr>
          <p:cNvPr id="8" name="Groupe 7">
            <a:extLst>
              <a:ext uri="{FF2B5EF4-FFF2-40B4-BE49-F238E27FC236}">
                <a16:creationId xmlns:a16="http://schemas.microsoft.com/office/drawing/2014/main" id="{05260477-B71C-6A1D-3B5B-FFF49389D748}"/>
              </a:ext>
            </a:extLst>
          </p:cNvPr>
          <p:cNvGrpSpPr/>
          <p:nvPr/>
        </p:nvGrpSpPr>
        <p:grpSpPr>
          <a:xfrm>
            <a:off x="406039" y="1101654"/>
            <a:ext cx="6145960" cy="637095"/>
            <a:chOff x="406039" y="1101654"/>
            <a:chExt cx="6145960" cy="637095"/>
          </a:xfrm>
        </p:grpSpPr>
        <p:sp>
          <p:nvSpPr>
            <p:cNvPr id="336" name="Google Shape;325;p43">
              <a:extLst>
                <a:ext uri="{FF2B5EF4-FFF2-40B4-BE49-F238E27FC236}">
                  <a16:creationId xmlns:a16="http://schemas.microsoft.com/office/drawing/2014/main" id="{07186B32-7D27-D83E-C1E1-EACA0A888B0A}"/>
                </a:ext>
              </a:extLst>
            </p:cNvPr>
            <p:cNvSpPr txBox="1">
              <a:spLocks/>
            </p:cNvSpPr>
            <p:nvPr/>
          </p:nvSpPr>
          <p:spPr>
            <a:xfrm flipH="1">
              <a:off x="406039" y="1101654"/>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Association</a:t>
              </a:r>
            </a:p>
          </p:txBody>
        </p:sp>
        <p:sp>
          <p:nvSpPr>
            <p:cNvPr id="337" name="Google Shape;323;p43">
              <a:extLst>
                <a:ext uri="{FF2B5EF4-FFF2-40B4-BE49-F238E27FC236}">
                  <a16:creationId xmlns:a16="http://schemas.microsoft.com/office/drawing/2014/main" id="{754923FD-26F4-5D1D-0FF4-6239D584E648}"/>
                </a:ext>
              </a:extLst>
            </p:cNvPr>
            <p:cNvSpPr txBox="1">
              <a:spLocks/>
            </p:cNvSpPr>
            <p:nvPr/>
          </p:nvSpPr>
          <p:spPr>
            <a:xfrm flipH="1">
              <a:off x="645836" y="1368248"/>
              <a:ext cx="5906163"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Chimiothérapie et hyperthermie (41-43°C) pendant 30-90 minutes</a:t>
              </a:r>
            </a:p>
          </p:txBody>
        </p:sp>
      </p:grpSp>
      <p:grpSp>
        <p:nvGrpSpPr>
          <p:cNvPr id="9" name="Groupe 8">
            <a:extLst>
              <a:ext uri="{FF2B5EF4-FFF2-40B4-BE49-F238E27FC236}">
                <a16:creationId xmlns:a16="http://schemas.microsoft.com/office/drawing/2014/main" id="{798C2AB5-BB4D-E799-B4F4-6E65128E6521}"/>
              </a:ext>
            </a:extLst>
          </p:cNvPr>
          <p:cNvGrpSpPr/>
          <p:nvPr/>
        </p:nvGrpSpPr>
        <p:grpSpPr>
          <a:xfrm>
            <a:off x="6898762" y="1517168"/>
            <a:ext cx="1674761" cy="1998549"/>
            <a:chOff x="6898762" y="1517168"/>
            <a:chExt cx="1674761" cy="1998549"/>
          </a:xfrm>
        </p:grpSpPr>
        <p:pic>
          <p:nvPicPr>
            <p:cNvPr id="4" name="Image 3">
              <a:extLst>
                <a:ext uri="{FF2B5EF4-FFF2-40B4-BE49-F238E27FC236}">
                  <a16:creationId xmlns:a16="http://schemas.microsoft.com/office/drawing/2014/main" id="{E4B4A45C-ABAA-4B69-69FA-580D375F7230}"/>
                </a:ext>
              </a:extLst>
            </p:cNvPr>
            <p:cNvPicPr>
              <a:picLocks noChangeAspect="1"/>
            </p:cNvPicPr>
            <p:nvPr/>
          </p:nvPicPr>
          <p:blipFill rotWithShape="1">
            <a:blip r:embed="rId3"/>
            <a:srcRect l="1226" t="2380" r="2377" b="2152"/>
            <a:stretch/>
          </p:blipFill>
          <p:spPr>
            <a:xfrm>
              <a:off x="6936442" y="1517168"/>
              <a:ext cx="1599402" cy="1628048"/>
            </a:xfrm>
            <a:prstGeom prst="rect">
              <a:avLst/>
            </a:prstGeom>
            <a:ln w="38100">
              <a:solidFill>
                <a:schemeClr val="tx1"/>
              </a:solidFill>
            </a:ln>
          </p:spPr>
        </p:pic>
        <p:sp>
          <p:nvSpPr>
            <p:cNvPr id="5" name="Google Shape;323;p43">
              <a:extLst>
                <a:ext uri="{FF2B5EF4-FFF2-40B4-BE49-F238E27FC236}">
                  <a16:creationId xmlns:a16="http://schemas.microsoft.com/office/drawing/2014/main" id="{04CFAD35-43E7-283A-DA1F-BD27CFBC4A7F}"/>
                </a:ext>
              </a:extLst>
            </p:cNvPr>
            <p:cNvSpPr txBox="1">
              <a:spLocks/>
            </p:cNvSpPr>
            <p:nvPr/>
          </p:nvSpPr>
          <p:spPr>
            <a:xfrm flipH="1">
              <a:off x="6898762" y="3145216"/>
              <a:ext cx="1674761"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lgn="ctr">
                <a:spcAft>
                  <a:spcPts val="1600"/>
                </a:spcAft>
                <a:buFont typeface="Open Sans"/>
                <a:buNone/>
              </a:pPr>
              <a:r>
                <a:rPr lang="en" sz="1050" i="1" dirty="0"/>
                <a:t>Colisée à ventre ouvert</a:t>
              </a:r>
            </a:p>
          </p:txBody>
        </p:sp>
      </p:grpSp>
      <p:pic>
        <p:nvPicPr>
          <p:cNvPr id="11" name="Image 10">
            <a:extLst>
              <a:ext uri="{FF2B5EF4-FFF2-40B4-BE49-F238E27FC236}">
                <a16:creationId xmlns:a16="http://schemas.microsoft.com/office/drawing/2014/main" id="{1531D653-4120-938F-534C-BD7B46EC1D51}"/>
              </a:ext>
            </a:extLst>
          </p:cNvPr>
          <p:cNvPicPr>
            <a:picLocks noChangeAspect="1"/>
          </p:cNvPicPr>
          <p:nvPr/>
        </p:nvPicPr>
        <p:blipFill>
          <a:blip r:embed="rId4"/>
          <a:stretch>
            <a:fillRect/>
          </a:stretch>
        </p:blipFill>
        <p:spPr>
          <a:xfrm>
            <a:off x="78221" y="2313557"/>
            <a:ext cx="3890809" cy="2571750"/>
          </a:xfrm>
          <a:prstGeom prst="rect">
            <a:avLst/>
          </a:prstGeom>
        </p:spPr>
      </p:pic>
      <p:sp>
        <p:nvSpPr>
          <p:cNvPr id="13" name="ZoneTexte 12">
            <a:extLst>
              <a:ext uri="{FF2B5EF4-FFF2-40B4-BE49-F238E27FC236}">
                <a16:creationId xmlns:a16="http://schemas.microsoft.com/office/drawing/2014/main" id="{E5CF1AA6-9B28-B842-D06D-5EC654307E03}"/>
              </a:ext>
            </a:extLst>
          </p:cNvPr>
          <p:cNvSpPr txBox="1"/>
          <p:nvPr/>
        </p:nvSpPr>
        <p:spPr>
          <a:xfrm>
            <a:off x="4315793" y="2086688"/>
            <a:ext cx="2273400" cy="1785104"/>
          </a:xfrm>
          <a:prstGeom prst="rect">
            <a:avLst/>
          </a:prstGeom>
          <a:noFill/>
        </p:spPr>
        <p:txBody>
          <a:bodyPr wrap="square">
            <a:spAutoFit/>
          </a:bodyPr>
          <a:lstStyle/>
          <a:p>
            <a:pPr algn="just"/>
            <a:r>
              <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rPr>
              <a:t>Mitomycine C </a:t>
            </a:r>
          </a:p>
          <a:p>
            <a:pPr algn="just"/>
            <a:r>
              <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rPr>
              <a:t>Oxaliplatine</a:t>
            </a:r>
          </a:p>
          <a:p>
            <a:pPr algn="just"/>
            <a:r>
              <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rPr>
              <a:t>Cisplatine</a:t>
            </a:r>
          </a:p>
          <a:p>
            <a:pPr algn="just"/>
            <a:endPar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rPr>
              <a:t>30, 60, 90, 120 minutes…</a:t>
            </a:r>
          </a:p>
          <a:p>
            <a:pPr algn="just"/>
            <a:endPar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rPr>
              <a:t>Ventre ouvert, ventre fermé</a:t>
            </a:r>
          </a:p>
          <a:p>
            <a:pPr algn="just"/>
            <a:endPar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1100" b="1" dirty="0">
                <a:solidFill>
                  <a:schemeClr val="tx1"/>
                </a:solidFill>
                <a:latin typeface="Open Sans" panose="020B0606030504020204" pitchFamily="34" charset="0"/>
                <a:ea typeface="Open Sans" panose="020B0606030504020204" pitchFamily="34" charset="0"/>
                <a:cs typeface="Open Sans" panose="020B0606030504020204" pitchFamily="34" charset="0"/>
              </a:rPr>
              <a:t>Immédiatement après la chirurgie</a:t>
            </a:r>
            <a:endParaRPr lang="fr-FR" sz="11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0" name="Groupe 9">
            <a:extLst>
              <a:ext uri="{FF2B5EF4-FFF2-40B4-BE49-F238E27FC236}">
                <a16:creationId xmlns:a16="http://schemas.microsoft.com/office/drawing/2014/main" id="{234CA87D-E829-D0F8-2B3F-1980BC889E07}"/>
              </a:ext>
            </a:extLst>
          </p:cNvPr>
          <p:cNvGrpSpPr/>
          <p:nvPr/>
        </p:nvGrpSpPr>
        <p:grpSpPr>
          <a:xfrm>
            <a:off x="3845750" y="4002107"/>
            <a:ext cx="4066642" cy="720275"/>
            <a:chOff x="3845750" y="4002107"/>
            <a:chExt cx="4066642" cy="720275"/>
          </a:xfrm>
        </p:grpSpPr>
        <p:sp>
          <p:nvSpPr>
            <p:cNvPr id="15" name="Rectangle 14">
              <a:extLst>
                <a:ext uri="{FF2B5EF4-FFF2-40B4-BE49-F238E27FC236}">
                  <a16:creationId xmlns:a16="http://schemas.microsoft.com/office/drawing/2014/main" id="{8829231D-7C2A-56DC-C4E5-C9A1FCDDDB18}"/>
                </a:ext>
              </a:extLst>
            </p:cNvPr>
            <p:cNvSpPr/>
            <p:nvPr/>
          </p:nvSpPr>
          <p:spPr>
            <a:xfrm>
              <a:off x="4128972" y="4195476"/>
              <a:ext cx="3783420" cy="5269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algn="just">
                <a:lnSpc>
                  <a:spcPct val="150000"/>
                </a:lnSpc>
              </a:pPr>
              <a:r>
                <a:rPr lang="fr-FR" sz="1100" dirty="0">
                  <a:solidFill>
                    <a:schemeClr val="tx1"/>
                  </a:solidFill>
                </a:rPr>
                <a:t>Consensus international PSOGI-RENAPE : Mitomycine C 35mg/m² en 3 fractions 90 minutes</a:t>
              </a:r>
            </a:p>
          </p:txBody>
        </p:sp>
        <p:grpSp>
          <p:nvGrpSpPr>
            <p:cNvPr id="7" name="Groupe 6">
              <a:extLst>
                <a:ext uri="{FF2B5EF4-FFF2-40B4-BE49-F238E27FC236}">
                  <a16:creationId xmlns:a16="http://schemas.microsoft.com/office/drawing/2014/main" id="{4D92A76D-C7C5-E304-33E1-F2BDC7607585}"/>
                </a:ext>
              </a:extLst>
            </p:cNvPr>
            <p:cNvGrpSpPr/>
            <p:nvPr/>
          </p:nvGrpSpPr>
          <p:grpSpPr>
            <a:xfrm>
              <a:off x="3845750" y="4002107"/>
              <a:ext cx="453600" cy="460800"/>
              <a:chOff x="3801694" y="3541996"/>
              <a:chExt cx="453600" cy="460800"/>
            </a:xfrm>
          </p:grpSpPr>
          <p:sp>
            <p:nvSpPr>
              <p:cNvPr id="19" name="Ellipse 18">
                <a:extLst>
                  <a:ext uri="{FF2B5EF4-FFF2-40B4-BE49-F238E27FC236}">
                    <a16:creationId xmlns:a16="http://schemas.microsoft.com/office/drawing/2014/main" id="{76F2F0F3-E68A-08E8-C251-4622185A22D4}"/>
                  </a:ext>
                </a:extLst>
              </p:cNvPr>
              <p:cNvSpPr/>
              <p:nvPr/>
            </p:nvSpPr>
            <p:spPr>
              <a:xfrm>
                <a:off x="3801694" y="3541996"/>
                <a:ext cx="453600" cy="460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0" name="Google Shape;9255;p76">
                <a:extLst>
                  <a:ext uri="{FF2B5EF4-FFF2-40B4-BE49-F238E27FC236}">
                    <a16:creationId xmlns:a16="http://schemas.microsoft.com/office/drawing/2014/main" id="{E29B8D21-FE7A-AF34-B9AE-34FCD3283670}"/>
                  </a:ext>
                </a:extLst>
              </p:cNvPr>
              <p:cNvGrpSpPr/>
              <p:nvPr/>
            </p:nvGrpSpPr>
            <p:grpSpPr>
              <a:xfrm>
                <a:off x="3856711" y="3633393"/>
                <a:ext cx="343566" cy="298943"/>
                <a:chOff x="889275" y="861850"/>
                <a:chExt cx="487950" cy="424575"/>
              </a:xfrm>
              <a:solidFill>
                <a:schemeClr val="tx1"/>
              </a:solidFill>
            </p:grpSpPr>
            <p:sp>
              <p:nvSpPr>
                <p:cNvPr id="21" name="Google Shape;9256;p76">
                  <a:extLst>
                    <a:ext uri="{FF2B5EF4-FFF2-40B4-BE49-F238E27FC236}">
                      <a16:creationId xmlns:a16="http://schemas.microsoft.com/office/drawing/2014/main" id="{FDD1A8D2-6141-0799-D93C-7828E32442A3}"/>
                    </a:ext>
                  </a:extLst>
                </p:cNvPr>
                <p:cNvSpPr/>
                <p:nvPr/>
              </p:nvSpPr>
              <p:spPr>
                <a:xfrm>
                  <a:off x="1319225" y="1031700"/>
                  <a:ext cx="56650" cy="28325"/>
                </a:xfrm>
                <a:custGeom>
                  <a:avLst/>
                  <a:gdLst/>
                  <a:ahLst/>
                  <a:cxnLst/>
                  <a:rect l="l" t="t" r="r" b="b"/>
                  <a:pathLst>
                    <a:path w="2266" h="1133" extrusionOk="0">
                      <a:moveTo>
                        <a:pt x="569" y="1"/>
                      </a:moveTo>
                      <a:cubicBezTo>
                        <a:pt x="255" y="1"/>
                        <a:pt x="1" y="251"/>
                        <a:pt x="1" y="565"/>
                      </a:cubicBezTo>
                      <a:cubicBezTo>
                        <a:pt x="1" y="879"/>
                        <a:pt x="255" y="1133"/>
                        <a:pt x="569" y="1133"/>
                      </a:cubicBezTo>
                      <a:lnTo>
                        <a:pt x="1701" y="1133"/>
                      </a:lnTo>
                      <a:cubicBezTo>
                        <a:pt x="2012" y="1133"/>
                        <a:pt x="2265" y="879"/>
                        <a:pt x="2265" y="565"/>
                      </a:cubicBezTo>
                      <a:cubicBezTo>
                        <a:pt x="2265" y="251"/>
                        <a:pt x="2012" y="1"/>
                        <a:pt x="170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5" name="Google Shape;9257;p76">
                  <a:extLst>
                    <a:ext uri="{FF2B5EF4-FFF2-40B4-BE49-F238E27FC236}">
                      <a16:creationId xmlns:a16="http://schemas.microsoft.com/office/drawing/2014/main" id="{ABB729C1-4A90-860B-134C-6506CD260436}"/>
                    </a:ext>
                  </a:extLst>
                </p:cNvPr>
                <p:cNvSpPr/>
                <p:nvPr/>
              </p:nvSpPr>
              <p:spPr>
                <a:xfrm>
                  <a:off x="1314475" y="946725"/>
                  <a:ext cx="62750" cy="56700"/>
                </a:xfrm>
                <a:custGeom>
                  <a:avLst/>
                  <a:gdLst/>
                  <a:ahLst/>
                  <a:cxnLst/>
                  <a:rect l="l" t="t" r="r" b="b"/>
                  <a:pathLst>
                    <a:path w="2510" h="2268" extrusionOk="0">
                      <a:moveTo>
                        <a:pt x="1889" y="0"/>
                      </a:moveTo>
                      <a:cubicBezTo>
                        <a:pt x="1744" y="0"/>
                        <a:pt x="1599" y="55"/>
                        <a:pt x="1489" y="166"/>
                      </a:cubicBezTo>
                      <a:lnTo>
                        <a:pt x="357" y="1298"/>
                      </a:lnTo>
                      <a:cubicBezTo>
                        <a:pt x="1" y="1657"/>
                        <a:pt x="251" y="2267"/>
                        <a:pt x="759" y="2267"/>
                      </a:cubicBezTo>
                      <a:cubicBezTo>
                        <a:pt x="906" y="2267"/>
                        <a:pt x="1051" y="2207"/>
                        <a:pt x="1157" y="2101"/>
                      </a:cubicBezTo>
                      <a:lnTo>
                        <a:pt x="2289" y="969"/>
                      </a:lnTo>
                      <a:cubicBezTo>
                        <a:pt x="2510" y="745"/>
                        <a:pt x="2510" y="389"/>
                        <a:pt x="2289" y="166"/>
                      </a:cubicBezTo>
                      <a:cubicBezTo>
                        <a:pt x="2179" y="55"/>
                        <a:pt x="2034" y="0"/>
                        <a:pt x="1889"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7" name="Google Shape;9258;p76">
                  <a:extLst>
                    <a:ext uri="{FF2B5EF4-FFF2-40B4-BE49-F238E27FC236}">
                      <a16:creationId xmlns:a16="http://schemas.microsoft.com/office/drawing/2014/main" id="{621AFD96-29B6-35F4-599E-411D1B5F3271}"/>
                    </a:ext>
                  </a:extLst>
                </p:cNvPr>
                <p:cNvSpPr/>
                <p:nvPr/>
              </p:nvSpPr>
              <p:spPr>
                <a:xfrm>
                  <a:off x="1317875" y="1088250"/>
                  <a:ext cx="59350" cy="56675"/>
                </a:xfrm>
                <a:custGeom>
                  <a:avLst/>
                  <a:gdLst/>
                  <a:ahLst/>
                  <a:cxnLst/>
                  <a:rect l="l" t="t" r="r" b="b"/>
                  <a:pathLst>
                    <a:path w="2374" h="2267" extrusionOk="0">
                      <a:moveTo>
                        <a:pt x="621" y="1"/>
                      </a:moveTo>
                      <a:cubicBezTo>
                        <a:pt x="476" y="1"/>
                        <a:pt x="331" y="56"/>
                        <a:pt x="221" y="166"/>
                      </a:cubicBezTo>
                      <a:cubicBezTo>
                        <a:pt x="1" y="390"/>
                        <a:pt x="1" y="746"/>
                        <a:pt x="221" y="969"/>
                      </a:cubicBezTo>
                      <a:lnTo>
                        <a:pt x="1353" y="2102"/>
                      </a:lnTo>
                      <a:cubicBezTo>
                        <a:pt x="1463" y="2212"/>
                        <a:pt x="1608" y="2267"/>
                        <a:pt x="1753" y="2267"/>
                      </a:cubicBezTo>
                      <a:cubicBezTo>
                        <a:pt x="1898" y="2267"/>
                        <a:pt x="2043" y="2212"/>
                        <a:pt x="2153" y="2102"/>
                      </a:cubicBezTo>
                      <a:cubicBezTo>
                        <a:pt x="2374" y="1878"/>
                        <a:pt x="2374" y="1522"/>
                        <a:pt x="2153" y="1298"/>
                      </a:cubicBezTo>
                      <a:lnTo>
                        <a:pt x="1021" y="166"/>
                      </a:lnTo>
                      <a:cubicBezTo>
                        <a:pt x="911" y="56"/>
                        <a:pt x="766" y="1"/>
                        <a:pt x="621"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sp>
              <p:nvSpPr>
                <p:cNvPr id="28" name="Google Shape;9259;p76">
                  <a:extLst>
                    <a:ext uri="{FF2B5EF4-FFF2-40B4-BE49-F238E27FC236}">
                      <a16:creationId xmlns:a16="http://schemas.microsoft.com/office/drawing/2014/main" id="{9885DC90-AE3C-71B4-D13D-8884693EA8E1}"/>
                    </a:ext>
                  </a:extLst>
                </p:cNvPr>
                <p:cNvSpPr/>
                <p:nvPr/>
              </p:nvSpPr>
              <p:spPr>
                <a:xfrm>
                  <a:off x="889275" y="861850"/>
                  <a:ext cx="400700" cy="424575"/>
                </a:xfrm>
                <a:custGeom>
                  <a:avLst/>
                  <a:gdLst/>
                  <a:ahLst/>
                  <a:cxnLst/>
                  <a:rect l="l" t="t" r="r" b="b"/>
                  <a:pathLst>
                    <a:path w="16028" h="16983" extrusionOk="0">
                      <a:moveTo>
                        <a:pt x="4668" y="4530"/>
                      </a:moveTo>
                      <a:lnTo>
                        <a:pt x="4668" y="10191"/>
                      </a:lnTo>
                      <a:lnTo>
                        <a:pt x="4104" y="10191"/>
                      </a:lnTo>
                      <a:cubicBezTo>
                        <a:pt x="2539" y="10191"/>
                        <a:pt x="1271" y="8923"/>
                        <a:pt x="1271" y="7359"/>
                      </a:cubicBezTo>
                      <a:cubicBezTo>
                        <a:pt x="1271" y="5795"/>
                        <a:pt x="2539" y="4530"/>
                        <a:pt x="4104" y="4530"/>
                      </a:cubicBezTo>
                      <a:close/>
                      <a:moveTo>
                        <a:pt x="6972" y="4530"/>
                      </a:moveTo>
                      <a:lnTo>
                        <a:pt x="6972" y="10191"/>
                      </a:lnTo>
                      <a:lnTo>
                        <a:pt x="5800" y="10191"/>
                      </a:lnTo>
                      <a:lnTo>
                        <a:pt x="5800" y="4530"/>
                      </a:lnTo>
                      <a:close/>
                      <a:moveTo>
                        <a:pt x="12633" y="1565"/>
                      </a:moveTo>
                      <a:lnTo>
                        <a:pt x="12633" y="13153"/>
                      </a:lnTo>
                      <a:lnTo>
                        <a:pt x="8104" y="10436"/>
                      </a:lnTo>
                      <a:lnTo>
                        <a:pt x="8104" y="4282"/>
                      </a:lnTo>
                      <a:lnTo>
                        <a:pt x="12633" y="1565"/>
                      </a:lnTo>
                      <a:close/>
                      <a:moveTo>
                        <a:pt x="14330" y="1133"/>
                      </a:moveTo>
                      <a:cubicBezTo>
                        <a:pt x="14644" y="1133"/>
                        <a:pt x="14898" y="1384"/>
                        <a:pt x="14898" y="1698"/>
                      </a:cubicBezTo>
                      <a:lnTo>
                        <a:pt x="14898" y="13021"/>
                      </a:lnTo>
                      <a:cubicBezTo>
                        <a:pt x="14898" y="13335"/>
                        <a:pt x="14644" y="13588"/>
                        <a:pt x="14330" y="13588"/>
                      </a:cubicBezTo>
                      <a:lnTo>
                        <a:pt x="13766" y="13588"/>
                      </a:lnTo>
                      <a:lnTo>
                        <a:pt x="13766" y="1133"/>
                      </a:lnTo>
                      <a:close/>
                      <a:moveTo>
                        <a:pt x="5800" y="11324"/>
                      </a:moveTo>
                      <a:lnTo>
                        <a:pt x="5800" y="15285"/>
                      </a:lnTo>
                      <a:cubicBezTo>
                        <a:pt x="5800" y="15599"/>
                        <a:pt x="5547" y="15850"/>
                        <a:pt x="5236" y="15850"/>
                      </a:cubicBezTo>
                      <a:cubicBezTo>
                        <a:pt x="4922" y="15850"/>
                        <a:pt x="4668" y="15599"/>
                        <a:pt x="4668" y="15285"/>
                      </a:cubicBezTo>
                      <a:lnTo>
                        <a:pt x="4668" y="11324"/>
                      </a:lnTo>
                      <a:close/>
                      <a:moveTo>
                        <a:pt x="13132" y="1"/>
                      </a:moveTo>
                      <a:lnTo>
                        <a:pt x="13098" y="7"/>
                      </a:lnTo>
                      <a:lnTo>
                        <a:pt x="13074" y="10"/>
                      </a:lnTo>
                      <a:cubicBezTo>
                        <a:pt x="13065" y="10"/>
                        <a:pt x="13056" y="16"/>
                        <a:pt x="13047" y="19"/>
                      </a:cubicBezTo>
                      <a:cubicBezTo>
                        <a:pt x="13038" y="22"/>
                        <a:pt x="13029" y="22"/>
                        <a:pt x="13020" y="25"/>
                      </a:cubicBezTo>
                      <a:lnTo>
                        <a:pt x="12996" y="34"/>
                      </a:lnTo>
                      <a:lnTo>
                        <a:pt x="12966" y="46"/>
                      </a:lnTo>
                      <a:lnTo>
                        <a:pt x="12947" y="58"/>
                      </a:lnTo>
                      <a:cubicBezTo>
                        <a:pt x="12935" y="61"/>
                        <a:pt x="12926" y="67"/>
                        <a:pt x="12917" y="73"/>
                      </a:cubicBezTo>
                      <a:lnTo>
                        <a:pt x="12908" y="79"/>
                      </a:lnTo>
                      <a:lnTo>
                        <a:pt x="7380" y="3398"/>
                      </a:lnTo>
                      <a:lnTo>
                        <a:pt x="4104" y="3398"/>
                      </a:lnTo>
                      <a:cubicBezTo>
                        <a:pt x="2023" y="3398"/>
                        <a:pt x="299" y="5001"/>
                        <a:pt x="151" y="7075"/>
                      </a:cubicBezTo>
                      <a:cubicBezTo>
                        <a:pt x="0" y="9150"/>
                        <a:pt x="1480" y="10986"/>
                        <a:pt x="3536" y="11281"/>
                      </a:cubicBezTo>
                      <a:lnTo>
                        <a:pt x="3536" y="15285"/>
                      </a:lnTo>
                      <a:cubicBezTo>
                        <a:pt x="3536" y="16224"/>
                        <a:pt x="4297" y="16982"/>
                        <a:pt x="5236" y="16982"/>
                      </a:cubicBezTo>
                      <a:cubicBezTo>
                        <a:pt x="6172" y="16982"/>
                        <a:pt x="6933" y="16224"/>
                        <a:pt x="6933" y="15285"/>
                      </a:cubicBezTo>
                      <a:lnTo>
                        <a:pt x="6933" y="11324"/>
                      </a:lnTo>
                      <a:lnTo>
                        <a:pt x="7380" y="11324"/>
                      </a:lnTo>
                      <a:lnTo>
                        <a:pt x="12908" y="14639"/>
                      </a:lnTo>
                      <a:cubicBezTo>
                        <a:pt x="12911" y="14642"/>
                        <a:pt x="12914" y="14642"/>
                        <a:pt x="12920" y="14645"/>
                      </a:cubicBezTo>
                      <a:lnTo>
                        <a:pt x="12935" y="14654"/>
                      </a:lnTo>
                      <a:cubicBezTo>
                        <a:pt x="12947" y="14660"/>
                        <a:pt x="12963" y="14666"/>
                        <a:pt x="12975" y="14672"/>
                      </a:cubicBezTo>
                      <a:lnTo>
                        <a:pt x="12984" y="14675"/>
                      </a:lnTo>
                      <a:cubicBezTo>
                        <a:pt x="12996" y="14681"/>
                        <a:pt x="13011" y="14687"/>
                        <a:pt x="13023" y="14690"/>
                      </a:cubicBezTo>
                      <a:lnTo>
                        <a:pt x="13038" y="14696"/>
                      </a:lnTo>
                      <a:cubicBezTo>
                        <a:pt x="13053" y="14699"/>
                        <a:pt x="13068" y="14702"/>
                        <a:pt x="13083" y="14708"/>
                      </a:cubicBezTo>
                      <a:cubicBezTo>
                        <a:pt x="13101" y="14712"/>
                        <a:pt x="13117" y="14715"/>
                        <a:pt x="13135" y="14715"/>
                      </a:cubicBezTo>
                      <a:lnTo>
                        <a:pt x="13144" y="14715"/>
                      </a:lnTo>
                      <a:cubicBezTo>
                        <a:pt x="13162" y="14715"/>
                        <a:pt x="13180" y="14718"/>
                        <a:pt x="13198" y="14718"/>
                      </a:cubicBezTo>
                      <a:lnTo>
                        <a:pt x="14330" y="14718"/>
                      </a:lnTo>
                      <a:cubicBezTo>
                        <a:pt x="15266" y="14718"/>
                        <a:pt x="16027" y="13957"/>
                        <a:pt x="16027" y="13021"/>
                      </a:cubicBezTo>
                      <a:lnTo>
                        <a:pt x="16027" y="1698"/>
                      </a:lnTo>
                      <a:cubicBezTo>
                        <a:pt x="16027" y="759"/>
                        <a:pt x="15266" y="1"/>
                        <a:pt x="14330"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435D74"/>
                    </a:solidFill>
                  </a:endParaRPr>
                </a:p>
              </p:txBody>
            </p:sp>
          </p:grpSp>
        </p:grpSp>
      </p:grpSp>
      <p:sp>
        <p:nvSpPr>
          <p:cNvPr id="12" name="Google Shape;284;p42">
            <a:extLst>
              <a:ext uri="{FF2B5EF4-FFF2-40B4-BE49-F238E27FC236}">
                <a16:creationId xmlns:a16="http://schemas.microsoft.com/office/drawing/2014/main" id="{0D57DC8D-438F-C84D-2D6F-2667256AB84F}"/>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15/20</a:t>
            </a:r>
          </a:p>
        </p:txBody>
      </p:sp>
    </p:spTree>
    <p:extLst>
      <p:ext uri="{BB962C8B-B14F-4D97-AF65-F5344CB8AC3E}">
        <p14:creationId xmlns:p14="http://schemas.microsoft.com/office/powerpoint/2010/main" val="3201516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Cytoréduction + CHIP ?</a:t>
            </a:r>
            <a:endParaRPr dirty="0"/>
          </a:p>
        </p:txBody>
      </p:sp>
      <p:grpSp>
        <p:nvGrpSpPr>
          <p:cNvPr id="3" name="Groupe 2">
            <a:extLst>
              <a:ext uri="{FF2B5EF4-FFF2-40B4-BE49-F238E27FC236}">
                <a16:creationId xmlns:a16="http://schemas.microsoft.com/office/drawing/2014/main" id="{9BB786E6-C937-D5CB-8D47-DBBE68B5223A}"/>
              </a:ext>
            </a:extLst>
          </p:cNvPr>
          <p:cNvGrpSpPr/>
          <p:nvPr/>
        </p:nvGrpSpPr>
        <p:grpSpPr>
          <a:xfrm>
            <a:off x="406039" y="1101654"/>
            <a:ext cx="7816360" cy="637095"/>
            <a:chOff x="406039" y="1101654"/>
            <a:chExt cx="7816360" cy="637095"/>
          </a:xfrm>
        </p:grpSpPr>
        <p:sp>
          <p:nvSpPr>
            <p:cNvPr id="336" name="Google Shape;325;p43">
              <a:extLst>
                <a:ext uri="{FF2B5EF4-FFF2-40B4-BE49-F238E27FC236}">
                  <a16:creationId xmlns:a16="http://schemas.microsoft.com/office/drawing/2014/main" id="{07186B32-7D27-D83E-C1E1-EACA0A888B0A}"/>
                </a:ext>
              </a:extLst>
            </p:cNvPr>
            <p:cNvSpPr txBox="1">
              <a:spLocks/>
            </p:cNvSpPr>
            <p:nvPr/>
          </p:nvSpPr>
          <p:spPr>
            <a:xfrm flipH="1">
              <a:off x="406039" y="1101654"/>
              <a:ext cx="232570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Standard…</a:t>
              </a:r>
            </a:p>
          </p:txBody>
        </p:sp>
        <p:sp>
          <p:nvSpPr>
            <p:cNvPr id="337" name="Google Shape;323;p43">
              <a:extLst>
                <a:ext uri="{FF2B5EF4-FFF2-40B4-BE49-F238E27FC236}">
                  <a16:creationId xmlns:a16="http://schemas.microsoft.com/office/drawing/2014/main" id="{754923FD-26F4-5D1D-0FF4-6239D584E648}"/>
                </a:ext>
              </a:extLst>
            </p:cNvPr>
            <p:cNvSpPr txBox="1">
              <a:spLocks/>
            </p:cNvSpPr>
            <p:nvPr/>
          </p:nvSpPr>
          <p:spPr>
            <a:xfrm flipH="1">
              <a:off x="645834" y="1368248"/>
              <a:ext cx="7576565"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CCRS + CHIP ont fait passer la survie à plus de 40 mois contre 16 mois sous chimio seule </a:t>
              </a:r>
            </a:p>
          </p:txBody>
        </p:sp>
      </p:grpSp>
      <p:sp>
        <p:nvSpPr>
          <p:cNvPr id="33" name="Google Shape;325;p43">
            <a:extLst>
              <a:ext uri="{FF2B5EF4-FFF2-40B4-BE49-F238E27FC236}">
                <a16:creationId xmlns:a16="http://schemas.microsoft.com/office/drawing/2014/main" id="{3C71B6CD-B18E-FBCE-15B9-194FA564D5E9}"/>
              </a:ext>
            </a:extLst>
          </p:cNvPr>
          <p:cNvSpPr txBox="1">
            <a:spLocks/>
          </p:cNvSpPr>
          <p:nvPr/>
        </p:nvSpPr>
        <p:spPr>
          <a:xfrm flipH="1">
            <a:off x="645834" y="2022954"/>
            <a:ext cx="3791561"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r"/>
            <a:r>
              <a:rPr lang="fr-FR" sz="2000" dirty="0">
                <a:solidFill>
                  <a:schemeClr val="lt2"/>
                </a:solidFill>
              </a:rPr>
              <a:t>… récemment remis en cause …</a:t>
            </a:r>
          </a:p>
        </p:txBody>
      </p:sp>
      <p:grpSp>
        <p:nvGrpSpPr>
          <p:cNvPr id="6" name="Groupe 5">
            <a:extLst>
              <a:ext uri="{FF2B5EF4-FFF2-40B4-BE49-F238E27FC236}">
                <a16:creationId xmlns:a16="http://schemas.microsoft.com/office/drawing/2014/main" id="{5EDD8CB2-3ED9-4414-603F-BA2C21B86B9F}"/>
              </a:ext>
            </a:extLst>
          </p:cNvPr>
          <p:cNvGrpSpPr/>
          <p:nvPr/>
        </p:nvGrpSpPr>
        <p:grpSpPr>
          <a:xfrm>
            <a:off x="5314722" y="2838844"/>
            <a:ext cx="3527605" cy="1068959"/>
            <a:chOff x="5314722" y="2838844"/>
            <a:chExt cx="3527605" cy="1068959"/>
          </a:xfrm>
        </p:grpSpPr>
        <p:sp>
          <p:nvSpPr>
            <p:cNvPr id="14" name="Google Shape;323;p43">
              <a:extLst>
                <a:ext uri="{FF2B5EF4-FFF2-40B4-BE49-F238E27FC236}">
                  <a16:creationId xmlns:a16="http://schemas.microsoft.com/office/drawing/2014/main" id="{40B11B93-AAE5-FFCD-6669-39623ABB864F}"/>
                </a:ext>
              </a:extLst>
            </p:cNvPr>
            <p:cNvSpPr txBox="1">
              <a:spLocks/>
            </p:cNvSpPr>
            <p:nvPr/>
          </p:nvSpPr>
          <p:spPr>
            <a:xfrm flipH="1">
              <a:off x="5578682" y="3095523"/>
              <a:ext cx="3263645" cy="81228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buFont typeface="Open Sans"/>
                <a:buNone/>
              </a:pPr>
              <a:r>
                <a:rPr lang="en" sz="1100" dirty="0"/>
                <a:t>Cytoréduction + CHIP	</a:t>
              </a:r>
              <a:r>
                <a:rPr lang="en" sz="1100" b="1" dirty="0"/>
                <a:t>41,7 mois</a:t>
              </a:r>
              <a:br>
                <a:rPr lang="en" sz="1100" b="1" dirty="0"/>
              </a:br>
              <a:r>
                <a:rPr lang="en" sz="1100" dirty="0"/>
                <a:t>Cytoréduction seule	</a:t>
              </a:r>
              <a:r>
                <a:rPr lang="en" sz="1100" b="1" dirty="0"/>
                <a:t>41,2 mois</a:t>
              </a:r>
              <a:r>
                <a:rPr lang="en" sz="1600" b="1" dirty="0"/>
                <a:t>   </a:t>
              </a:r>
              <a:r>
                <a:rPr lang="en" sz="900" i="1" dirty="0"/>
                <a:t>p = 0,99</a:t>
              </a:r>
              <a:endParaRPr lang="en" sz="1100" b="1" dirty="0"/>
            </a:p>
          </p:txBody>
        </p:sp>
        <p:sp>
          <p:nvSpPr>
            <p:cNvPr id="37" name="Google Shape;325;p43">
              <a:extLst>
                <a:ext uri="{FF2B5EF4-FFF2-40B4-BE49-F238E27FC236}">
                  <a16:creationId xmlns:a16="http://schemas.microsoft.com/office/drawing/2014/main" id="{57E66420-8CCB-12DE-A33B-A6562E129D10}"/>
                </a:ext>
              </a:extLst>
            </p:cNvPr>
            <p:cNvSpPr txBox="1">
              <a:spLocks/>
            </p:cNvSpPr>
            <p:nvPr/>
          </p:nvSpPr>
          <p:spPr>
            <a:xfrm flipH="1">
              <a:off x="5314722" y="2838844"/>
              <a:ext cx="1743456"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1400" dirty="0">
                  <a:solidFill>
                    <a:schemeClr val="lt2"/>
                  </a:solidFill>
                </a:rPr>
                <a:t>Survie globale</a:t>
              </a:r>
            </a:p>
          </p:txBody>
        </p:sp>
      </p:grpSp>
      <p:grpSp>
        <p:nvGrpSpPr>
          <p:cNvPr id="5" name="Groupe 4">
            <a:extLst>
              <a:ext uri="{FF2B5EF4-FFF2-40B4-BE49-F238E27FC236}">
                <a16:creationId xmlns:a16="http://schemas.microsoft.com/office/drawing/2014/main" id="{53B12DD0-A6CC-D826-733E-74BE7E3DEE38}"/>
              </a:ext>
            </a:extLst>
          </p:cNvPr>
          <p:cNvGrpSpPr/>
          <p:nvPr/>
        </p:nvGrpSpPr>
        <p:grpSpPr>
          <a:xfrm>
            <a:off x="406039" y="2005343"/>
            <a:ext cx="12388360" cy="2980095"/>
            <a:chOff x="406039" y="2005343"/>
            <a:chExt cx="12388360" cy="2980095"/>
          </a:xfrm>
        </p:grpSpPr>
        <p:sp>
          <p:nvSpPr>
            <p:cNvPr id="320" name="Google Shape;341;p44">
              <a:extLst>
                <a:ext uri="{FF2B5EF4-FFF2-40B4-BE49-F238E27FC236}">
                  <a16:creationId xmlns:a16="http://schemas.microsoft.com/office/drawing/2014/main" id="{0BF2FB94-A85A-2A08-F652-23CB328A4B63}"/>
                </a:ext>
              </a:extLst>
            </p:cNvPr>
            <p:cNvSpPr txBox="1">
              <a:spLocks/>
            </p:cNvSpPr>
            <p:nvPr/>
          </p:nvSpPr>
          <p:spPr>
            <a:xfrm>
              <a:off x="3020049" y="2796052"/>
              <a:ext cx="1628400" cy="6087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chemeClr val="dk1"/>
                  </a:solidFill>
                  <a:latin typeface="Fjalla One"/>
                  <a:ea typeface="Fjalla One"/>
                  <a:cs typeface="Fjalla One"/>
                  <a:sym typeface="Fjalla One"/>
                </a:defRPr>
              </a:lvl1pPr>
              <a:lvl2pPr marR="0" lvl="1"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2pPr>
              <a:lvl3pPr marR="0" lvl="2"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3pPr>
              <a:lvl4pPr marR="0" lvl="3"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4pPr>
              <a:lvl5pPr marR="0" lvl="4"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5pPr>
              <a:lvl6pPr marR="0" lvl="5"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6pPr>
              <a:lvl7pPr marR="0" lvl="6"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7pPr>
              <a:lvl8pPr marR="0" lvl="7"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8pPr>
              <a:lvl9pPr marR="0" lvl="8" algn="ctr" rtl="0">
                <a:lnSpc>
                  <a:spcPct val="100000"/>
                </a:lnSpc>
                <a:spcBef>
                  <a:spcPts val="0"/>
                </a:spcBef>
                <a:spcAft>
                  <a:spcPts val="0"/>
                </a:spcAft>
                <a:buClr>
                  <a:srgbClr val="152946"/>
                </a:buClr>
                <a:buSzPts val="2400"/>
                <a:buFont typeface="Marvel"/>
                <a:buNone/>
                <a:defRPr sz="3000" b="1" i="0" u="none" strike="noStrike" cap="none">
                  <a:solidFill>
                    <a:schemeClr val="dk1"/>
                  </a:solidFill>
                  <a:latin typeface="Marvel"/>
                  <a:ea typeface="Marvel"/>
                  <a:cs typeface="Marvel"/>
                  <a:sym typeface="Marvel"/>
                </a:defRPr>
              </a:lvl9pPr>
            </a:lstStyle>
            <a:p>
              <a:r>
                <a:rPr lang="fr-FR" sz="2000" dirty="0">
                  <a:solidFill>
                    <a:srgbClr val="EF4139"/>
                  </a:solidFill>
                </a:rPr>
                <a:t>PRODIGE 7</a:t>
              </a:r>
            </a:p>
          </p:txBody>
        </p:sp>
        <p:pic>
          <p:nvPicPr>
            <p:cNvPr id="4" name="Image 3">
              <a:extLst>
                <a:ext uri="{FF2B5EF4-FFF2-40B4-BE49-F238E27FC236}">
                  <a16:creationId xmlns:a16="http://schemas.microsoft.com/office/drawing/2014/main" id="{A466E033-CB6D-D79F-62F9-233A2A92023C}"/>
                </a:ext>
              </a:extLst>
            </p:cNvPr>
            <p:cNvPicPr>
              <a:picLocks noChangeAspect="1"/>
            </p:cNvPicPr>
            <p:nvPr/>
          </p:nvPicPr>
          <p:blipFill>
            <a:blip r:embed="rId3"/>
            <a:stretch>
              <a:fillRect/>
            </a:stretch>
          </p:blipFill>
          <p:spPr>
            <a:xfrm>
              <a:off x="406039" y="2506458"/>
              <a:ext cx="1846324" cy="2478980"/>
            </a:xfrm>
            <a:prstGeom prst="rect">
              <a:avLst/>
            </a:prstGeom>
          </p:spPr>
        </p:pic>
        <p:sp>
          <p:nvSpPr>
            <p:cNvPr id="7" name="Google Shape;323;p43">
              <a:extLst>
                <a:ext uri="{FF2B5EF4-FFF2-40B4-BE49-F238E27FC236}">
                  <a16:creationId xmlns:a16="http://schemas.microsoft.com/office/drawing/2014/main" id="{70CF59FB-A9EC-2F49-293A-75AA1A51E362}"/>
                </a:ext>
              </a:extLst>
            </p:cNvPr>
            <p:cNvSpPr txBox="1">
              <a:spLocks/>
            </p:cNvSpPr>
            <p:nvPr/>
          </p:nvSpPr>
          <p:spPr>
            <a:xfrm flipH="1">
              <a:off x="5217834" y="2005343"/>
              <a:ext cx="7576565"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Etude randomisée multicentrique française</a:t>
              </a:r>
            </a:p>
          </p:txBody>
        </p:sp>
        <p:sp>
          <p:nvSpPr>
            <p:cNvPr id="36" name="Google Shape;323;p43">
              <a:extLst>
                <a:ext uri="{FF2B5EF4-FFF2-40B4-BE49-F238E27FC236}">
                  <a16:creationId xmlns:a16="http://schemas.microsoft.com/office/drawing/2014/main" id="{7F7E5413-AAB4-E474-BA0D-4609EF84D6EC}"/>
                </a:ext>
              </a:extLst>
            </p:cNvPr>
            <p:cNvSpPr txBox="1">
              <a:spLocks/>
            </p:cNvSpPr>
            <p:nvPr/>
          </p:nvSpPr>
          <p:spPr>
            <a:xfrm flipH="1">
              <a:off x="2316097" y="4549851"/>
              <a:ext cx="4219993" cy="26197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900" dirty="0"/>
                <a:t>Quénet F, Elias D, Roca L, Goéré D, Ghouti L, Pocard M et al. </a:t>
              </a:r>
              <a:r>
                <a:rPr lang="en" sz="900" b="1" dirty="0"/>
                <a:t>Janvier 2021</a:t>
              </a:r>
            </a:p>
          </p:txBody>
        </p:sp>
        <p:sp>
          <p:nvSpPr>
            <p:cNvPr id="2" name="Google Shape;323;p43">
              <a:extLst>
                <a:ext uri="{FF2B5EF4-FFF2-40B4-BE49-F238E27FC236}">
                  <a16:creationId xmlns:a16="http://schemas.microsoft.com/office/drawing/2014/main" id="{506F8592-A8A2-80A7-19F9-71E1800F6CEE}"/>
                </a:ext>
              </a:extLst>
            </p:cNvPr>
            <p:cNvSpPr txBox="1">
              <a:spLocks/>
            </p:cNvSpPr>
            <p:nvPr/>
          </p:nvSpPr>
          <p:spPr>
            <a:xfrm flipH="1">
              <a:off x="2462141" y="3384434"/>
              <a:ext cx="2852581"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lgn="ctr">
                <a:spcAft>
                  <a:spcPts val="1600"/>
                </a:spcAft>
                <a:buFont typeface="Open Sans"/>
                <a:buNone/>
              </a:pPr>
              <a:r>
                <a:rPr lang="en" sz="1400" dirty="0"/>
                <a:t>Cytoréduction + CHIP </a:t>
              </a:r>
              <a:r>
                <a:rPr lang="en" sz="1400" i="1" dirty="0"/>
                <a:t>vs.</a:t>
              </a:r>
              <a:r>
                <a:rPr lang="en" sz="1400" dirty="0"/>
                <a:t> Cytoréduction seule dans la carcinose péritonéale d’origine colorectale</a:t>
              </a:r>
            </a:p>
          </p:txBody>
        </p:sp>
      </p:grpSp>
      <p:sp>
        <p:nvSpPr>
          <p:cNvPr id="8" name="Google Shape;284;p42">
            <a:extLst>
              <a:ext uri="{FF2B5EF4-FFF2-40B4-BE49-F238E27FC236}">
                <a16:creationId xmlns:a16="http://schemas.microsoft.com/office/drawing/2014/main" id="{E7C1D75F-023A-87A2-EBE8-E0E4AC888B28}"/>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16/20</a:t>
            </a:r>
          </a:p>
        </p:txBody>
      </p:sp>
    </p:spTree>
    <p:extLst>
      <p:ext uri="{BB962C8B-B14F-4D97-AF65-F5344CB8AC3E}">
        <p14:creationId xmlns:p14="http://schemas.microsoft.com/office/powerpoint/2010/main" val="362361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44"/>
          <p:cNvSpPr txBox="1">
            <a:spLocks noGrp="1"/>
          </p:cNvSpPr>
          <p:nvPr>
            <p:ph type="title" idx="16"/>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Cytoréduction + CHIP ?</a:t>
            </a:r>
            <a:endParaRPr dirty="0"/>
          </a:p>
        </p:txBody>
      </p:sp>
      <p:sp>
        <p:nvSpPr>
          <p:cNvPr id="336" name="Google Shape;325;p43">
            <a:extLst>
              <a:ext uri="{FF2B5EF4-FFF2-40B4-BE49-F238E27FC236}">
                <a16:creationId xmlns:a16="http://schemas.microsoft.com/office/drawing/2014/main" id="{07186B32-7D27-D83E-C1E1-EACA0A888B0A}"/>
              </a:ext>
            </a:extLst>
          </p:cNvPr>
          <p:cNvSpPr txBox="1">
            <a:spLocks/>
          </p:cNvSpPr>
          <p:nvPr/>
        </p:nvSpPr>
        <p:spPr>
          <a:xfrm flipH="1">
            <a:off x="406037" y="1101654"/>
            <a:ext cx="6535782"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 mais bénéfice possible de la CHIP prophylactique</a:t>
            </a:r>
          </a:p>
        </p:txBody>
      </p:sp>
      <p:grpSp>
        <p:nvGrpSpPr>
          <p:cNvPr id="2" name="Groupe 1">
            <a:extLst>
              <a:ext uri="{FF2B5EF4-FFF2-40B4-BE49-F238E27FC236}">
                <a16:creationId xmlns:a16="http://schemas.microsoft.com/office/drawing/2014/main" id="{8C552FFB-1178-20D3-5182-7400D8DB74A4}"/>
              </a:ext>
            </a:extLst>
          </p:cNvPr>
          <p:cNvGrpSpPr/>
          <p:nvPr/>
        </p:nvGrpSpPr>
        <p:grpSpPr>
          <a:xfrm>
            <a:off x="645834" y="1180666"/>
            <a:ext cx="7707119" cy="3396427"/>
            <a:chOff x="645834" y="1180666"/>
            <a:chExt cx="7707119" cy="3396427"/>
          </a:xfrm>
        </p:grpSpPr>
        <p:sp>
          <p:nvSpPr>
            <p:cNvPr id="337" name="Google Shape;323;p43">
              <a:extLst>
                <a:ext uri="{FF2B5EF4-FFF2-40B4-BE49-F238E27FC236}">
                  <a16:creationId xmlns:a16="http://schemas.microsoft.com/office/drawing/2014/main" id="{754923FD-26F4-5D1D-0FF4-6239D584E648}"/>
                </a:ext>
              </a:extLst>
            </p:cNvPr>
            <p:cNvSpPr txBox="1">
              <a:spLocks/>
            </p:cNvSpPr>
            <p:nvPr/>
          </p:nvSpPr>
          <p:spPr>
            <a:xfrm flipH="1">
              <a:off x="645834" y="1368248"/>
              <a:ext cx="7576565"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Etude espagnole présentée à l’ESMO 2022</a:t>
              </a:r>
            </a:p>
          </p:txBody>
        </p:sp>
        <p:pic>
          <p:nvPicPr>
            <p:cNvPr id="3" name="Graphique 2">
              <a:extLst>
                <a:ext uri="{FF2B5EF4-FFF2-40B4-BE49-F238E27FC236}">
                  <a16:creationId xmlns:a16="http://schemas.microsoft.com/office/drawing/2014/main" id="{46D2DCB2-EF69-89D2-5FF4-73439319D0C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31046" y="1180666"/>
              <a:ext cx="1621907" cy="424785"/>
            </a:xfrm>
            <a:prstGeom prst="rect">
              <a:avLst/>
            </a:prstGeom>
          </p:spPr>
        </p:pic>
        <p:pic>
          <p:nvPicPr>
            <p:cNvPr id="6" name="Image 5" descr="Une image contenant texte&#10;&#10;Description générée automatiquement">
              <a:extLst>
                <a:ext uri="{FF2B5EF4-FFF2-40B4-BE49-F238E27FC236}">
                  <a16:creationId xmlns:a16="http://schemas.microsoft.com/office/drawing/2014/main" id="{F0A77222-09CF-9F1C-6CA9-BB4A08EF3ADD}"/>
                </a:ext>
              </a:extLst>
            </p:cNvPr>
            <p:cNvPicPr>
              <a:picLocks noChangeAspect="1"/>
            </p:cNvPicPr>
            <p:nvPr/>
          </p:nvPicPr>
          <p:blipFill>
            <a:blip r:embed="rId5"/>
            <a:stretch>
              <a:fillRect/>
            </a:stretch>
          </p:blipFill>
          <p:spPr>
            <a:xfrm>
              <a:off x="720000" y="2005343"/>
              <a:ext cx="4211520" cy="2571750"/>
            </a:xfrm>
            <a:prstGeom prst="rect">
              <a:avLst/>
            </a:prstGeom>
          </p:spPr>
        </p:pic>
      </p:grpSp>
      <p:sp>
        <p:nvSpPr>
          <p:cNvPr id="8" name="Google Shape;323;p43">
            <a:extLst>
              <a:ext uri="{FF2B5EF4-FFF2-40B4-BE49-F238E27FC236}">
                <a16:creationId xmlns:a16="http://schemas.microsoft.com/office/drawing/2014/main" id="{85C1991B-7223-AB14-187C-38B5BF008FE4}"/>
              </a:ext>
            </a:extLst>
          </p:cNvPr>
          <p:cNvSpPr txBox="1">
            <a:spLocks/>
          </p:cNvSpPr>
          <p:nvPr/>
        </p:nvSpPr>
        <p:spPr>
          <a:xfrm flipH="1">
            <a:off x="5309274" y="2446920"/>
            <a:ext cx="3114726" cy="11835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Etude randomisée espagnole sur le bénéfice de la CHIP pour tumeur localement avancée</a:t>
            </a:r>
          </a:p>
          <a:p>
            <a:pPr marL="0" indent="0">
              <a:spcAft>
                <a:spcPts val="1600"/>
              </a:spcAft>
              <a:buFont typeface="Open Sans"/>
              <a:buNone/>
            </a:pPr>
            <a:r>
              <a:rPr lang="en" sz="1400" dirty="0"/>
              <a:t>Publication prochaine</a:t>
            </a:r>
          </a:p>
        </p:txBody>
      </p:sp>
      <p:sp>
        <p:nvSpPr>
          <p:cNvPr id="4" name="Google Shape;284;p42">
            <a:extLst>
              <a:ext uri="{FF2B5EF4-FFF2-40B4-BE49-F238E27FC236}">
                <a16:creationId xmlns:a16="http://schemas.microsoft.com/office/drawing/2014/main" id="{6434715C-C990-7F2F-43E4-D11CC05498C0}"/>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17/20</a:t>
            </a:r>
          </a:p>
        </p:txBody>
      </p:sp>
    </p:spTree>
    <p:extLst>
      <p:ext uri="{BB962C8B-B14F-4D97-AF65-F5344CB8AC3E}">
        <p14:creationId xmlns:p14="http://schemas.microsoft.com/office/powerpoint/2010/main" val="2147566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grpSp>
        <p:nvGrpSpPr>
          <p:cNvPr id="1025" name="Groupe 1024">
            <a:extLst>
              <a:ext uri="{FF2B5EF4-FFF2-40B4-BE49-F238E27FC236}">
                <a16:creationId xmlns:a16="http://schemas.microsoft.com/office/drawing/2014/main" id="{42DB51A1-4FA3-7070-04E7-A3AD19828889}"/>
              </a:ext>
            </a:extLst>
          </p:cNvPr>
          <p:cNvGrpSpPr/>
          <p:nvPr/>
        </p:nvGrpSpPr>
        <p:grpSpPr>
          <a:xfrm>
            <a:off x="4185805" y="2248724"/>
            <a:ext cx="4394232" cy="2571750"/>
            <a:chOff x="3870587" y="2068966"/>
            <a:chExt cx="4394232" cy="2571750"/>
          </a:xfrm>
        </p:grpSpPr>
        <p:pic>
          <p:nvPicPr>
            <p:cNvPr id="16" name="Image 15">
              <a:extLst>
                <a:ext uri="{FF2B5EF4-FFF2-40B4-BE49-F238E27FC236}">
                  <a16:creationId xmlns:a16="http://schemas.microsoft.com/office/drawing/2014/main" id="{9B08440F-38E2-5B68-FB4C-DE12F55653D7}"/>
                </a:ext>
              </a:extLst>
            </p:cNvPr>
            <p:cNvPicPr>
              <a:picLocks noChangeAspect="1"/>
            </p:cNvPicPr>
            <p:nvPr/>
          </p:nvPicPr>
          <p:blipFill>
            <a:blip r:embed="rId3"/>
            <a:stretch>
              <a:fillRect/>
            </a:stretch>
          </p:blipFill>
          <p:spPr>
            <a:xfrm>
              <a:off x="3870587" y="2068966"/>
              <a:ext cx="3637375" cy="2571750"/>
            </a:xfrm>
            <a:prstGeom prst="rect">
              <a:avLst/>
            </a:prstGeom>
          </p:spPr>
        </p:pic>
        <p:grpSp>
          <p:nvGrpSpPr>
            <p:cNvPr id="1024" name="Groupe 1023">
              <a:extLst>
                <a:ext uri="{FF2B5EF4-FFF2-40B4-BE49-F238E27FC236}">
                  <a16:creationId xmlns:a16="http://schemas.microsoft.com/office/drawing/2014/main" id="{F2BB0A6E-BE50-AFB5-C3C8-316C73B7321A}"/>
                </a:ext>
              </a:extLst>
            </p:cNvPr>
            <p:cNvGrpSpPr/>
            <p:nvPr/>
          </p:nvGrpSpPr>
          <p:grpSpPr>
            <a:xfrm>
              <a:off x="4433750" y="2161659"/>
              <a:ext cx="3831069" cy="2168736"/>
              <a:chOff x="4433750" y="2161659"/>
              <a:chExt cx="3831069" cy="2168736"/>
            </a:xfrm>
          </p:grpSpPr>
          <p:sp>
            <p:nvSpPr>
              <p:cNvPr id="39" name="Google Shape;331;p43">
                <a:extLst>
                  <a:ext uri="{FF2B5EF4-FFF2-40B4-BE49-F238E27FC236}">
                    <a16:creationId xmlns:a16="http://schemas.microsoft.com/office/drawing/2014/main" id="{523526A8-12EF-B411-183C-3CB7D9D9812C}"/>
                  </a:ext>
                </a:extLst>
              </p:cNvPr>
              <p:cNvSpPr txBox="1"/>
              <p:nvPr/>
            </p:nvSpPr>
            <p:spPr>
              <a:xfrm flipH="1">
                <a:off x="4433750" y="3798795"/>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03</a:t>
                </a:r>
                <a:endParaRPr sz="2200" b="1">
                  <a:solidFill>
                    <a:srgbClr val="FFFFFF"/>
                  </a:solidFill>
                  <a:latin typeface="Fjalla One"/>
                  <a:ea typeface="Fjalla One"/>
                  <a:cs typeface="Fjalla One"/>
                  <a:sym typeface="Fjalla One"/>
                </a:endParaRPr>
              </a:p>
            </p:txBody>
          </p:sp>
          <p:pic>
            <p:nvPicPr>
              <p:cNvPr id="18" name="Image 17" descr="Une image contenant pièce&#10;&#10;Description générée automatiquement">
                <a:extLst>
                  <a:ext uri="{FF2B5EF4-FFF2-40B4-BE49-F238E27FC236}">
                    <a16:creationId xmlns:a16="http://schemas.microsoft.com/office/drawing/2014/main" id="{EC5CB10C-1102-D6D7-9E56-24161F5BF62E}"/>
                  </a:ext>
                </a:extLst>
              </p:cNvPr>
              <p:cNvPicPr>
                <a:picLocks noChangeAspect="1"/>
              </p:cNvPicPr>
              <p:nvPr/>
            </p:nvPicPr>
            <p:blipFill rotWithShape="1">
              <a:blip r:embed="rId4"/>
              <a:srcRect r="75965"/>
              <a:stretch/>
            </p:blipFill>
            <p:spPr>
              <a:xfrm>
                <a:off x="7299435" y="2550763"/>
                <a:ext cx="965384" cy="1176568"/>
              </a:xfrm>
              <a:prstGeom prst="rect">
                <a:avLst/>
              </a:prstGeom>
            </p:spPr>
          </p:pic>
          <p:sp>
            <p:nvSpPr>
              <p:cNvPr id="19" name="Ellipse 18">
                <a:extLst>
                  <a:ext uri="{FF2B5EF4-FFF2-40B4-BE49-F238E27FC236}">
                    <a16:creationId xmlns:a16="http://schemas.microsoft.com/office/drawing/2014/main" id="{F57AA490-4CF4-9EF0-14A0-CBDD34E2E780}"/>
                  </a:ext>
                </a:extLst>
              </p:cNvPr>
              <p:cNvSpPr/>
              <p:nvPr/>
            </p:nvSpPr>
            <p:spPr>
              <a:xfrm>
                <a:off x="4605015" y="2665972"/>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Ellipse 19">
                <a:extLst>
                  <a:ext uri="{FF2B5EF4-FFF2-40B4-BE49-F238E27FC236}">
                    <a16:creationId xmlns:a16="http://schemas.microsoft.com/office/drawing/2014/main" id="{110436F7-AF9C-C869-B0DE-DC879EC0AA20}"/>
                  </a:ext>
                </a:extLst>
              </p:cNvPr>
              <p:cNvSpPr/>
              <p:nvPr/>
            </p:nvSpPr>
            <p:spPr>
              <a:xfrm>
                <a:off x="5040333" y="3073574"/>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llipse 21">
                <a:extLst>
                  <a:ext uri="{FF2B5EF4-FFF2-40B4-BE49-F238E27FC236}">
                    <a16:creationId xmlns:a16="http://schemas.microsoft.com/office/drawing/2014/main" id="{A4BA76DF-B548-5662-B8C7-A5249BDB253D}"/>
                  </a:ext>
                </a:extLst>
              </p:cNvPr>
              <p:cNvSpPr/>
              <p:nvPr/>
            </p:nvSpPr>
            <p:spPr>
              <a:xfrm>
                <a:off x="5173683" y="2997374"/>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Ellipse 23">
                <a:extLst>
                  <a:ext uri="{FF2B5EF4-FFF2-40B4-BE49-F238E27FC236}">
                    <a16:creationId xmlns:a16="http://schemas.microsoft.com/office/drawing/2014/main" id="{21841B75-EA13-6BE3-2060-84E4866DD720}"/>
                  </a:ext>
                </a:extLst>
              </p:cNvPr>
              <p:cNvSpPr/>
              <p:nvPr/>
            </p:nvSpPr>
            <p:spPr>
              <a:xfrm>
                <a:off x="5380851" y="2582051"/>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Ellipse 24">
                <a:extLst>
                  <a:ext uri="{FF2B5EF4-FFF2-40B4-BE49-F238E27FC236}">
                    <a16:creationId xmlns:a16="http://schemas.microsoft.com/office/drawing/2014/main" id="{B4AE7C19-307C-43D5-B116-F05CB38835B2}"/>
                  </a:ext>
                </a:extLst>
              </p:cNvPr>
              <p:cNvSpPr/>
              <p:nvPr/>
            </p:nvSpPr>
            <p:spPr>
              <a:xfrm>
                <a:off x="5792146" y="2886876"/>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a:extLst>
                  <a:ext uri="{FF2B5EF4-FFF2-40B4-BE49-F238E27FC236}">
                    <a16:creationId xmlns:a16="http://schemas.microsoft.com/office/drawing/2014/main" id="{478BAD22-CC07-A6C0-407C-7CEDB9CC0D5A}"/>
                  </a:ext>
                </a:extLst>
              </p:cNvPr>
              <p:cNvSpPr/>
              <p:nvPr/>
            </p:nvSpPr>
            <p:spPr>
              <a:xfrm>
                <a:off x="5736559" y="2859935"/>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a:extLst>
                  <a:ext uri="{FF2B5EF4-FFF2-40B4-BE49-F238E27FC236}">
                    <a16:creationId xmlns:a16="http://schemas.microsoft.com/office/drawing/2014/main" id="{5A8B4AC7-ED88-36B7-BC04-7E7650A064A9}"/>
                  </a:ext>
                </a:extLst>
              </p:cNvPr>
              <p:cNvSpPr/>
              <p:nvPr/>
            </p:nvSpPr>
            <p:spPr>
              <a:xfrm>
                <a:off x="5551877" y="2523822"/>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a:extLst>
                  <a:ext uri="{FF2B5EF4-FFF2-40B4-BE49-F238E27FC236}">
                    <a16:creationId xmlns:a16="http://schemas.microsoft.com/office/drawing/2014/main" id="{45143EB9-4D0E-6AF3-78CC-7C449ADA5DEB}"/>
                  </a:ext>
                </a:extLst>
              </p:cNvPr>
              <p:cNvSpPr/>
              <p:nvPr/>
            </p:nvSpPr>
            <p:spPr>
              <a:xfrm>
                <a:off x="6664332" y="2813197"/>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a:extLst>
                  <a:ext uri="{FF2B5EF4-FFF2-40B4-BE49-F238E27FC236}">
                    <a16:creationId xmlns:a16="http://schemas.microsoft.com/office/drawing/2014/main" id="{A19188A4-CF57-7DD5-87C7-CC4DD13F99DC}"/>
                  </a:ext>
                </a:extLst>
              </p:cNvPr>
              <p:cNvSpPr/>
              <p:nvPr/>
            </p:nvSpPr>
            <p:spPr>
              <a:xfrm>
                <a:off x="6404084" y="2786256"/>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a:extLst>
                  <a:ext uri="{FF2B5EF4-FFF2-40B4-BE49-F238E27FC236}">
                    <a16:creationId xmlns:a16="http://schemas.microsoft.com/office/drawing/2014/main" id="{E6FAB642-095B-B1BB-1A8F-95B0382CA9A4}"/>
                  </a:ext>
                </a:extLst>
              </p:cNvPr>
              <p:cNvSpPr/>
              <p:nvPr/>
            </p:nvSpPr>
            <p:spPr>
              <a:xfrm>
                <a:off x="6480433" y="3083724"/>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a:extLst>
                  <a:ext uri="{FF2B5EF4-FFF2-40B4-BE49-F238E27FC236}">
                    <a16:creationId xmlns:a16="http://schemas.microsoft.com/office/drawing/2014/main" id="{E7CCDDA7-89B8-9380-0DD9-B9769D30408E}"/>
                  </a:ext>
                </a:extLst>
              </p:cNvPr>
              <p:cNvSpPr/>
              <p:nvPr/>
            </p:nvSpPr>
            <p:spPr>
              <a:xfrm>
                <a:off x="6157370" y="3127456"/>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a:extLst>
                  <a:ext uri="{FF2B5EF4-FFF2-40B4-BE49-F238E27FC236}">
                    <a16:creationId xmlns:a16="http://schemas.microsoft.com/office/drawing/2014/main" id="{65711F35-63A9-3015-9CF2-3258F0F17B6F}"/>
                  </a:ext>
                </a:extLst>
              </p:cNvPr>
              <p:cNvSpPr/>
              <p:nvPr/>
            </p:nvSpPr>
            <p:spPr>
              <a:xfrm>
                <a:off x="5797890" y="3387717"/>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llipse 37">
                <a:extLst>
                  <a:ext uri="{FF2B5EF4-FFF2-40B4-BE49-F238E27FC236}">
                    <a16:creationId xmlns:a16="http://schemas.microsoft.com/office/drawing/2014/main" id="{4F183EBA-5BB2-3678-CB81-B1D90C5E4F86}"/>
                  </a:ext>
                </a:extLst>
              </p:cNvPr>
              <p:cNvSpPr/>
              <p:nvPr/>
            </p:nvSpPr>
            <p:spPr>
              <a:xfrm>
                <a:off x="5826510" y="3441076"/>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a:extLst>
                  <a:ext uri="{FF2B5EF4-FFF2-40B4-BE49-F238E27FC236}">
                    <a16:creationId xmlns:a16="http://schemas.microsoft.com/office/drawing/2014/main" id="{67FFE2E2-2EE9-E6F0-2DD3-E2CA5D855CF9}"/>
                  </a:ext>
                </a:extLst>
              </p:cNvPr>
              <p:cNvSpPr/>
              <p:nvPr/>
            </p:nvSpPr>
            <p:spPr>
              <a:xfrm>
                <a:off x="6224997" y="3494147"/>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a:extLst>
                  <a:ext uri="{FF2B5EF4-FFF2-40B4-BE49-F238E27FC236}">
                    <a16:creationId xmlns:a16="http://schemas.microsoft.com/office/drawing/2014/main" id="{EF3E651A-45B4-8A86-1676-27891F9440FA}"/>
                  </a:ext>
                </a:extLst>
              </p:cNvPr>
              <p:cNvSpPr/>
              <p:nvPr/>
            </p:nvSpPr>
            <p:spPr>
              <a:xfrm>
                <a:off x="6190273" y="3441076"/>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a:extLst>
                  <a:ext uri="{FF2B5EF4-FFF2-40B4-BE49-F238E27FC236}">
                    <a16:creationId xmlns:a16="http://schemas.microsoft.com/office/drawing/2014/main" id="{2E93A329-2A1F-0CC1-019B-28575BAF2BEC}"/>
                  </a:ext>
                </a:extLst>
              </p:cNvPr>
              <p:cNvSpPr/>
              <p:nvPr/>
            </p:nvSpPr>
            <p:spPr>
              <a:xfrm>
                <a:off x="6342701" y="3565166"/>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4" name="Ellipse 43">
                <a:extLst>
                  <a:ext uri="{FF2B5EF4-FFF2-40B4-BE49-F238E27FC236}">
                    <a16:creationId xmlns:a16="http://schemas.microsoft.com/office/drawing/2014/main" id="{145B7003-1554-0A7C-8B4F-9D7DF0468FB8}"/>
                  </a:ext>
                </a:extLst>
              </p:cNvPr>
              <p:cNvSpPr/>
              <p:nvPr/>
            </p:nvSpPr>
            <p:spPr>
              <a:xfrm>
                <a:off x="6633826" y="3984953"/>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Ellipse 44">
                <a:extLst>
                  <a:ext uri="{FF2B5EF4-FFF2-40B4-BE49-F238E27FC236}">
                    <a16:creationId xmlns:a16="http://schemas.microsoft.com/office/drawing/2014/main" id="{CBB24537-EBBE-598C-030A-202DBAE530BA}"/>
                  </a:ext>
                </a:extLst>
              </p:cNvPr>
              <p:cNvSpPr/>
              <p:nvPr/>
            </p:nvSpPr>
            <p:spPr>
              <a:xfrm>
                <a:off x="6187876" y="4069850"/>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a:extLst>
                  <a:ext uri="{FF2B5EF4-FFF2-40B4-BE49-F238E27FC236}">
                    <a16:creationId xmlns:a16="http://schemas.microsoft.com/office/drawing/2014/main" id="{22CE53F8-761D-6890-36DB-21D9C9AA1002}"/>
                  </a:ext>
                </a:extLst>
              </p:cNvPr>
              <p:cNvSpPr/>
              <p:nvPr/>
            </p:nvSpPr>
            <p:spPr>
              <a:xfrm>
                <a:off x="6009283" y="4045448"/>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a:extLst>
                  <a:ext uri="{FF2B5EF4-FFF2-40B4-BE49-F238E27FC236}">
                    <a16:creationId xmlns:a16="http://schemas.microsoft.com/office/drawing/2014/main" id="{E879DE4D-18AC-C9F5-66E1-403EEA482A7B}"/>
                  </a:ext>
                </a:extLst>
              </p:cNvPr>
              <p:cNvSpPr/>
              <p:nvPr/>
            </p:nvSpPr>
            <p:spPr>
              <a:xfrm>
                <a:off x="5447976" y="3958012"/>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a:extLst>
                  <a:ext uri="{FF2B5EF4-FFF2-40B4-BE49-F238E27FC236}">
                    <a16:creationId xmlns:a16="http://schemas.microsoft.com/office/drawing/2014/main" id="{90F46471-115A-D36F-3F1C-0032535A4E5C}"/>
                  </a:ext>
                </a:extLst>
              </p:cNvPr>
              <p:cNvSpPr/>
              <p:nvPr/>
            </p:nvSpPr>
            <p:spPr>
              <a:xfrm>
                <a:off x="5144608" y="3700390"/>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a:extLst>
                  <a:ext uri="{FF2B5EF4-FFF2-40B4-BE49-F238E27FC236}">
                    <a16:creationId xmlns:a16="http://schemas.microsoft.com/office/drawing/2014/main" id="{637C6554-4D24-D860-CBA6-52A61ADCB7DD}"/>
                  </a:ext>
                </a:extLst>
              </p:cNvPr>
              <p:cNvSpPr/>
              <p:nvPr/>
            </p:nvSpPr>
            <p:spPr>
              <a:xfrm>
                <a:off x="5817081" y="2161659"/>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2" name="Ellipse 51">
                <a:extLst>
                  <a:ext uri="{FF2B5EF4-FFF2-40B4-BE49-F238E27FC236}">
                    <a16:creationId xmlns:a16="http://schemas.microsoft.com/office/drawing/2014/main" id="{9664D9F3-4BCD-F6D2-1380-4EC6A74588F0}"/>
                  </a:ext>
                </a:extLst>
              </p:cNvPr>
              <p:cNvSpPr/>
              <p:nvPr/>
            </p:nvSpPr>
            <p:spPr>
              <a:xfrm>
                <a:off x="5792146" y="2831414"/>
                <a:ext cx="61012" cy="5388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grpSp>
      <p:cxnSp>
        <p:nvCxnSpPr>
          <p:cNvPr id="21" name="Google Shape;334;p43">
            <a:extLst>
              <a:ext uri="{FF2B5EF4-FFF2-40B4-BE49-F238E27FC236}">
                <a16:creationId xmlns:a16="http://schemas.microsoft.com/office/drawing/2014/main" id="{C63D93CC-DD67-BFAB-E15B-06C5DC0937BB}"/>
              </a:ext>
            </a:extLst>
          </p:cNvPr>
          <p:cNvCxnSpPr>
            <a:cxnSpLocks/>
          </p:cNvCxnSpPr>
          <p:nvPr/>
        </p:nvCxnSpPr>
        <p:spPr>
          <a:xfrm>
            <a:off x="2434406" y="2522146"/>
            <a:ext cx="1375169" cy="300"/>
          </a:xfrm>
          <a:prstGeom prst="straightConnector1">
            <a:avLst/>
          </a:prstGeom>
          <a:noFill/>
          <a:ln w="28575" cap="flat" cmpd="sng">
            <a:solidFill>
              <a:schemeClr val="accent3"/>
            </a:solidFill>
            <a:prstDash val="solid"/>
            <a:round/>
            <a:headEnd type="none" w="med" len="med"/>
            <a:tailEnd type="none" w="med" len="med"/>
          </a:ln>
        </p:spPr>
      </p:cxnSp>
      <p:sp>
        <p:nvSpPr>
          <p:cNvPr id="648" name="Google Shape;648;p53"/>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Que faire en cas de découverte de carcinose ?</a:t>
            </a:r>
            <a:endParaRPr dirty="0"/>
          </a:p>
        </p:txBody>
      </p:sp>
      <p:sp>
        <p:nvSpPr>
          <p:cNvPr id="13" name="Google Shape;649;p53">
            <a:extLst>
              <a:ext uri="{FF2B5EF4-FFF2-40B4-BE49-F238E27FC236}">
                <a16:creationId xmlns:a16="http://schemas.microsoft.com/office/drawing/2014/main" id="{F6E00A98-899A-D608-BBB7-F08FEE1A5B0D}"/>
              </a:ext>
            </a:extLst>
          </p:cNvPr>
          <p:cNvSpPr/>
          <p:nvPr/>
        </p:nvSpPr>
        <p:spPr>
          <a:xfrm>
            <a:off x="1136627" y="2635027"/>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649;p53">
            <a:extLst>
              <a:ext uri="{FF2B5EF4-FFF2-40B4-BE49-F238E27FC236}">
                <a16:creationId xmlns:a16="http://schemas.microsoft.com/office/drawing/2014/main" id="{66CC4313-39DA-F741-B8C0-1E27BC1C7CB7}"/>
              </a:ext>
            </a:extLst>
          </p:cNvPr>
          <p:cNvSpPr/>
          <p:nvPr/>
        </p:nvSpPr>
        <p:spPr>
          <a:xfrm>
            <a:off x="2515214" y="2920961"/>
            <a:ext cx="0" cy="29"/>
          </a:xfrm>
          <a:custGeom>
            <a:avLst/>
            <a:gdLst/>
            <a:ahLst/>
            <a:cxnLst/>
            <a:rect l="l" t="t" r="r" b="b"/>
            <a:pathLst>
              <a:path h="1" extrusionOk="0">
                <a:moveTo>
                  <a:pt x="0" y="0"/>
                </a:moveTo>
                <a:close/>
              </a:path>
            </a:pathLst>
          </a:custGeom>
          <a:solidFill>
            <a:srgbClr val="FFFFFF"/>
          </a:solidFill>
          <a:ln w="121150" cap="rnd"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8" name="Google Shape;316;p43">
            <a:extLst>
              <a:ext uri="{FF2B5EF4-FFF2-40B4-BE49-F238E27FC236}">
                <a16:creationId xmlns:a16="http://schemas.microsoft.com/office/drawing/2014/main" id="{4FAD8C0F-FAA8-A24A-9FA0-31EBED8E387F}"/>
              </a:ext>
            </a:extLst>
          </p:cNvPr>
          <p:cNvCxnSpPr/>
          <p:nvPr/>
        </p:nvCxnSpPr>
        <p:spPr>
          <a:xfrm rot="10800000">
            <a:off x="3748563" y="1488646"/>
            <a:ext cx="585600" cy="300"/>
          </a:xfrm>
          <a:prstGeom prst="straightConnector1">
            <a:avLst/>
          </a:prstGeom>
          <a:noFill/>
          <a:ln w="28575" cap="flat" cmpd="sng">
            <a:solidFill>
              <a:schemeClr val="accent3"/>
            </a:solidFill>
            <a:prstDash val="solid"/>
            <a:round/>
            <a:headEnd type="none" w="med" len="med"/>
            <a:tailEnd type="oval" w="med" len="med"/>
          </a:ln>
        </p:spPr>
      </p:cxnSp>
      <p:grpSp>
        <p:nvGrpSpPr>
          <p:cNvPr id="1027" name="Groupe 1026">
            <a:extLst>
              <a:ext uri="{FF2B5EF4-FFF2-40B4-BE49-F238E27FC236}">
                <a16:creationId xmlns:a16="http://schemas.microsoft.com/office/drawing/2014/main" id="{2C7DED88-BF77-8520-44C8-C0EF477CB338}"/>
              </a:ext>
            </a:extLst>
          </p:cNvPr>
          <p:cNvGrpSpPr/>
          <p:nvPr/>
        </p:nvGrpSpPr>
        <p:grpSpPr>
          <a:xfrm>
            <a:off x="4334150" y="1128208"/>
            <a:ext cx="4204739" cy="971517"/>
            <a:chOff x="4334150" y="1128208"/>
            <a:chExt cx="4204739" cy="971517"/>
          </a:xfrm>
        </p:grpSpPr>
        <p:sp>
          <p:nvSpPr>
            <p:cNvPr id="32" name="Google Shape;324;p43">
              <a:extLst>
                <a:ext uri="{FF2B5EF4-FFF2-40B4-BE49-F238E27FC236}">
                  <a16:creationId xmlns:a16="http://schemas.microsoft.com/office/drawing/2014/main" id="{0587E18B-1552-898F-1E94-7C186E337F4F}"/>
                </a:ext>
              </a:extLst>
            </p:cNvPr>
            <p:cNvSpPr txBox="1">
              <a:spLocks/>
            </p:cNvSpPr>
            <p:nvPr/>
          </p:nvSpPr>
          <p:spPr>
            <a:xfrm flipH="1">
              <a:off x="5292284" y="1419325"/>
              <a:ext cx="3246605" cy="6804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fr-FR" sz="1400" dirty="0"/>
                <a:t>Réseau National de prise en charge des Tumeurs Rares du Péritoine</a:t>
              </a:r>
            </a:p>
          </p:txBody>
        </p:sp>
        <p:sp>
          <p:nvSpPr>
            <p:cNvPr id="33" name="Google Shape;325;p43">
              <a:extLst>
                <a:ext uri="{FF2B5EF4-FFF2-40B4-BE49-F238E27FC236}">
                  <a16:creationId xmlns:a16="http://schemas.microsoft.com/office/drawing/2014/main" id="{531FA57E-5C51-64E2-E9E2-F88DC64EC6F9}"/>
                </a:ext>
              </a:extLst>
            </p:cNvPr>
            <p:cNvSpPr txBox="1">
              <a:spLocks/>
            </p:cNvSpPr>
            <p:nvPr/>
          </p:nvSpPr>
          <p:spPr>
            <a:xfrm flipH="1">
              <a:off x="5292214" y="1131606"/>
              <a:ext cx="2376439" cy="37050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152946"/>
                </a:buClr>
                <a:buSzPts val="3000"/>
                <a:buFont typeface="Fjalla One"/>
                <a:buNone/>
                <a:defRPr sz="3000" b="1" i="0" u="none" strike="noStrike" cap="none">
                  <a:solidFill>
                    <a:srgbClr val="152946"/>
                  </a:solidFill>
                  <a:latin typeface="Fjalla One"/>
                  <a:ea typeface="Fjalla One"/>
                  <a:cs typeface="Fjalla One"/>
                  <a:sym typeface="Fjalla One"/>
                </a:defRPr>
              </a:lvl1pPr>
              <a:lvl2pPr marR="0" lvl="1"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2pPr>
              <a:lvl3pPr marR="0" lvl="2"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3pPr>
              <a:lvl4pPr marR="0" lvl="3"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4pPr>
              <a:lvl5pPr marR="0" lvl="4"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5pPr>
              <a:lvl6pPr marR="0" lvl="5"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6pPr>
              <a:lvl7pPr marR="0" lvl="6"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7pPr>
              <a:lvl8pPr marR="0" lvl="7"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8pPr>
              <a:lvl9pPr marR="0" lvl="8" algn="l" rtl="0">
                <a:lnSpc>
                  <a:spcPct val="100000"/>
                </a:lnSpc>
                <a:spcBef>
                  <a:spcPts val="0"/>
                </a:spcBef>
                <a:spcAft>
                  <a:spcPts val="0"/>
                </a:spcAft>
                <a:buClr>
                  <a:srgbClr val="152946"/>
                </a:buClr>
                <a:buSzPts val="2400"/>
                <a:buFont typeface="Marvel"/>
                <a:buNone/>
                <a:defRPr sz="2400" b="1" i="0" u="none" strike="noStrike" cap="none">
                  <a:solidFill>
                    <a:srgbClr val="152946"/>
                  </a:solidFill>
                  <a:latin typeface="Marvel"/>
                  <a:ea typeface="Marvel"/>
                  <a:cs typeface="Marvel"/>
                  <a:sym typeface="Marvel"/>
                </a:defRPr>
              </a:lvl9pPr>
            </a:lstStyle>
            <a:p>
              <a:pPr algn="l"/>
              <a:r>
                <a:rPr lang="fr-FR" sz="2000" dirty="0">
                  <a:solidFill>
                    <a:schemeClr val="lt2"/>
                  </a:solidFill>
                </a:rPr>
                <a:t>Contact centre RENAPE</a:t>
              </a:r>
            </a:p>
          </p:txBody>
        </p:sp>
        <p:sp>
          <p:nvSpPr>
            <p:cNvPr id="36" name="Google Shape;328;p43">
              <a:extLst>
                <a:ext uri="{FF2B5EF4-FFF2-40B4-BE49-F238E27FC236}">
                  <a16:creationId xmlns:a16="http://schemas.microsoft.com/office/drawing/2014/main" id="{BC608E23-FD8C-E55C-D571-71CD3BE660A0}"/>
                </a:ext>
              </a:extLst>
            </p:cNvPr>
            <p:cNvSpPr/>
            <p:nvPr/>
          </p:nvSpPr>
          <p:spPr>
            <a:xfrm>
              <a:off x="4334150" y="1128208"/>
              <a:ext cx="721500" cy="721500"/>
            </a:xfrm>
            <a:prstGeom prst="diamond">
              <a:avLst/>
            </a:prstGeom>
            <a:solidFill>
              <a:schemeClr val="accent3"/>
            </a:solidFill>
            <a:ln w="28575" cap="flat" cmpd="sng">
              <a:solidFill>
                <a:schemeClr val="l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29;p43">
              <a:extLst>
                <a:ext uri="{FF2B5EF4-FFF2-40B4-BE49-F238E27FC236}">
                  <a16:creationId xmlns:a16="http://schemas.microsoft.com/office/drawing/2014/main" id="{AE997941-68BC-B210-3E23-3A9FFED1DEB6}"/>
                </a:ext>
              </a:extLst>
            </p:cNvPr>
            <p:cNvSpPr txBox="1"/>
            <p:nvPr/>
          </p:nvSpPr>
          <p:spPr>
            <a:xfrm>
              <a:off x="4433750" y="1223158"/>
              <a:ext cx="522300" cy="5316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200" b="1">
                  <a:solidFill>
                    <a:srgbClr val="FFFFFF"/>
                  </a:solidFill>
                  <a:latin typeface="Fjalla One"/>
                  <a:ea typeface="Fjalla One"/>
                  <a:cs typeface="Fjalla One"/>
                  <a:sym typeface="Fjalla One"/>
                </a:rPr>
                <a:t>01</a:t>
              </a:r>
              <a:endParaRPr sz="2200" b="1">
                <a:solidFill>
                  <a:srgbClr val="FFFFFF"/>
                </a:solidFill>
                <a:latin typeface="Fjalla One"/>
                <a:ea typeface="Fjalla One"/>
                <a:cs typeface="Fjalla One"/>
                <a:sym typeface="Fjalla One"/>
              </a:endParaRPr>
            </a:p>
          </p:txBody>
        </p:sp>
      </p:grpSp>
      <p:cxnSp>
        <p:nvCxnSpPr>
          <p:cNvPr id="42" name="Google Shape;335;p43">
            <a:extLst>
              <a:ext uri="{FF2B5EF4-FFF2-40B4-BE49-F238E27FC236}">
                <a16:creationId xmlns:a16="http://schemas.microsoft.com/office/drawing/2014/main" id="{452E2163-0652-BC73-9BB8-3AB5B089614A}"/>
              </a:ext>
            </a:extLst>
          </p:cNvPr>
          <p:cNvCxnSpPr>
            <a:cxnSpLocks/>
          </p:cNvCxnSpPr>
          <p:nvPr/>
        </p:nvCxnSpPr>
        <p:spPr>
          <a:xfrm>
            <a:off x="3809575" y="1488421"/>
            <a:ext cx="425" cy="1047610"/>
          </a:xfrm>
          <a:prstGeom prst="straightConnector1">
            <a:avLst/>
          </a:prstGeom>
          <a:noFill/>
          <a:ln w="28575" cap="flat" cmpd="sng">
            <a:solidFill>
              <a:schemeClr val="accent3"/>
            </a:solidFill>
            <a:prstDash val="solid"/>
            <a:round/>
            <a:headEnd type="none" w="med" len="med"/>
            <a:tailEnd type="none" w="med" len="med"/>
          </a:ln>
        </p:spPr>
      </p:cxnSp>
      <p:sp>
        <p:nvSpPr>
          <p:cNvPr id="8" name="Google Shape;324;p43">
            <a:extLst>
              <a:ext uri="{FF2B5EF4-FFF2-40B4-BE49-F238E27FC236}">
                <a16:creationId xmlns:a16="http://schemas.microsoft.com/office/drawing/2014/main" id="{33591FF2-599E-C8B7-11B4-CF32CAC4F143}"/>
              </a:ext>
            </a:extLst>
          </p:cNvPr>
          <p:cNvSpPr txBox="1">
            <a:spLocks/>
          </p:cNvSpPr>
          <p:nvPr/>
        </p:nvSpPr>
        <p:spPr>
          <a:xfrm flipH="1">
            <a:off x="2995171" y="3231755"/>
            <a:ext cx="1846219" cy="481022"/>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lgn="ctr">
              <a:spcAft>
                <a:spcPts val="1600"/>
              </a:spcAft>
              <a:buFont typeface="Open Sans"/>
              <a:buNone/>
            </a:pPr>
            <a:r>
              <a:rPr lang="fr-FR" sz="1200" b="1" dirty="0"/>
              <a:t>RCP Péritoine </a:t>
            </a:r>
            <a:br>
              <a:rPr lang="fr-FR" sz="1200" b="1" dirty="0"/>
            </a:br>
            <a:r>
              <a:rPr lang="fr-FR" sz="1200" b="1" dirty="0"/>
              <a:t>Nantes </a:t>
            </a:r>
            <a:br>
              <a:rPr lang="fr-FR" sz="1200" b="1" dirty="0"/>
            </a:br>
            <a:r>
              <a:rPr lang="fr-FR" sz="1200" b="1" dirty="0"/>
              <a:t>Vendredi 12h</a:t>
            </a:r>
          </a:p>
        </p:txBody>
      </p:sp>
      <p:grpSp>
        <p:nvGrpSpPr>
          <p:cNvPr id="1028" name="Groupe 1027">
            <a:extLst>
              <a:ext uri="{FF2B5EF4-FFF2-40B4-BE49-F238E27FC236}">
                <a16:creationId xmlns:a16="http://schemas.microsoft.com/office/drawing/2014/main" id="{293D0A95-6D6B-A8A2-0E7B-0DC1EA5AFACB}"/>
              </a:ext>
            </a:extLst>
          </p:cNvPr>
          <p:cNvGrpSpPr/>
          <p:nvPr/>
        </p:nvGrpSpPr>
        <p:grpSpPr>
          <a:xfrm>
            <a:off x="7016636" y="2046282"/>
            <a:ext cx="1641806" cy="200055"/>
            <a:chOff x="7016636" y="2046282"/>
            <a:chExt cx="1641806" cy="200055"/>
          </a:xfrm>
        </p:grpSpPr>
        <p:sp>
          <p:nvSpPr>
            <p:cNvPr id="9" name="ZoneTexte 8">
              <a:extLst>
                <a:ext uri="{FF2B5EF4-FFF2-40B4-BE49-F238E27FC236}">
                  <a16:creationId xmlns:a16="http://schemas.microsoft.com/office/drawing/2014/main" id="{FB28A80D-0F1C-934F-9381-6B16A82AB60A}"/>
                </a:ext>
              </a:extLst>
            </p:cNvPr>
            <p:cNvSpPr txBox="1"/>
            <p:nvPr/>
          </p:nvSpPr>
          <p:spPr>
            <a:xfrm>
              <a:off x="7257180" y="2046282"/>
              <a:ext cx="1401262" cy="200055"/>
            </a:xfrm>
            <a:prstGeom prst="rect">
              <a:avLst/>
            </a:prstGeom>
            <a:solidFill>
              <a:schemeClr val="accent6"/>
            </a:solidFill>
          </p:spPr>
          <p:txBody>
            <a:bodyPr wrap="square">
              <a:spAutoFit/>
            </a:bodyPr>
            <a:lstStyle/>
            <a:p>
              <a:pPr algn="just"/>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Noiret B et al. Ann </a:t>
              </a:r>
              <a:r>
                <a:rPr lang="fr-FR" sz="700" dirty="0" err="1">
                  <a:solidFill>
                    <a:schemeClr val="tx1"/>
                  </a:solidFill>
                  <a:latin typeface="Open Sans" panose="020B0606030504020204" pitchFamily="34" charset="0"/>
                  <a:ea typeface="Open Sans" panose="020B0606030504020204" pitchFamily="34" charset="0"/>
                  <a:cs typeface="Open Sans" panose="020B0606030504020204" pitchFamily="34" charset="0"/>
                </a:rPr>
                <a:t>Surg</a:t>
              </a:r>
              <a:r>
                <a:rPr lang="fr-FR" sz="700" dirty="0">
                  <a:solidFill>
                    <a:schemeClr val="tx1"/>
                  </a:solidFill>
                  <a:latin typeface="Open Sans" panose="020B0606030504020204" pitchFamily="34" charset="0"/>
                  <a:ea typeface="Open Sans" panose="020B0606030504020204" pitchFamily="34" charset="0"/>
                  <a:cs typeface="Open Sans" panose="020B0606030504020204" pitchFamily="34" charset="0"/>
                </a:rPr>
                <a:t>. 2020</a:t>
              </a:r>
            </a:p>
          </p:txBody>
        </p:sp>
        <p:grpSp>
          <p:nvGrpSpPr>
            <p:cNvPr id="14" name="Google Shape;11102;p82">
              <a:extLst>
                <a:ext uri="{FF2B5EF4-FFF2-40B4-BE49-F238E27FC236}">
                  <a16:creationId xmlns:a16="http://schemas.microsoft.com/office/drawing/2014/main" id="{21880C51-ECD9-1895-5572-827AFBF70501}"/>
                </a:ext>
              </a:extLst>
            </p:cNvPr>
            <p:cNvGrpSpPr/>
            <p:nvPr/>
          </p:nvGrpSpPr>
          <p:grpSpPr>
            <a:xfrm>
              <a:off x="7016636" y="2064089"/>
              <a:ext cx="150521" cy="163859"/>
              <a:chOff x="-6713450" y="2397900"/>
              <a:chExt cx="295375" cy="291450"/>
            </a:xfrm>
            <a:solidFill>
              <a:schemeClr val="tx1"/>
            </a:solidFill>
          </p:grpSpPr>
          <p:sp>
            <p:nvSpPr>
              <p:cNvPr id="15" name="Google Shape;11103;p82">
                <a:extLst>
                  <a:ext uri="{FF2B5EF4-FFF2-40B4-BE49-F238E27FC236}">
                    <a16:creationId xmlns:a16="http://schemas.microsoft.com/office/drawing/2014/main" id="{30342ACD-101C-11F2-45A0-7E3BD6481DBF}"/>
                  </a:ext>
                </a:extLst>
              </p:cNvPr>
              <p:cNvSpPr/>
              <p:nvPr/>
            </p:nvSpPr>
            <p:spPr>
              <a:xfrm>
                <a:off x="-6628400" y="2465650"/>
                <a:ext cx="69350" cy="17350"/>
              </a:xfrm>
              <a:custGeom>
                <a:avLst/>
                <a:gdLst/>
                <a:ahLst/>
                <a:cxnLst/>
                <a:rect l="l" t="t" r="r" b="b"/>
                <a:pathLst>
                  <a:path w="2774" h="694" extrusionOk="0">
                    <a:moveTo>
                      <a:pt x="379" y="0"/>
                    </a:moveTo>
                    <a:cubicBezTo>
                      <a:pt x="158" y="0"/>
                      <a:pt x="1" y="158"/>
                      <a:pt x="1" y="347"/>
                    </a:cubicBezTo>
                    <a:cubicBezTo>
                      <a:pt x="1" y="536"/>
                      <a:pt x="158" y="693"/>
                      <a:pt x="379" y="693"/>
                    </a:cubicBezTo>
                    <a:lnTo>
                      <a:pt x="2427" y="693"/>
                    </a:lnTo>
                    <a:cubicBezTo>
                      <a:pt x="2616" y="693"/>
                      <a:pt x="2773" y="536"/>
                      <a:pt x="2773" y="347"/>
                    </a:cubicBezTo>
                    <a:cubicBezTo>
                      <a:pt x="2773" y="158"/>
                      <a:pt x="2616" y="0"/>
                      <a:pt x="2427" y="0"/>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1104;p82">
                <a:extLst>
                  <a:ext uri="{FF2B5EF4-FFF2-40B4-BE49-F238E27FC236}">
                    <a16:creationId xmlns:a16="http://schemas.microsoft.com/office/drawing/2014/main" id="{B8391206-747A-F374-36A3-E8233167955D}"/>
                  </a:ext>
                </a:extLst>
              </p:cNvPr>
              <p:cNvSpPr/>
              <p:nvPr/>
            </p:nvSpPr>
            <p:spPr>
              <a:xfrm>
                <a:off x="-6713450" y="2397900"/>
                <a:ext cx="295375" cy="291450"/>
              </a:xfrm>
              <a:custGeom>
                <a:avLst/>
                <a:gdLst/>
                <a:ahLst/>
                <a:cxnLst/>
                <a:rect l="l" t="t" r="r" b="b"/>
                <a:pathLst>
                  <a:path w="11815" h="11658" extrusionOk="0">
                    <a:moveTo>
                      <a:pt x="2048" y="1167"/>
                    </a:moveTo>
                    <a:lnTo>
                      <a:pt x="2048" y="2017"/>
                    </a:lnTo>
                    <a:lnTo>
                      <a:pt x="1166" y="2017"/>
                    </a:lnTo>
                    <a:lnTo>
                      <a:pt x="2048" y="1167"/>
                    </a:lnTo>
                    <a:close/>
                    <a:moveTo>
                      <a:pt x="10330" y="2773"/>
                    </a:moveTo>
                    <a:cubicBezTo>
                      <a:pt x="10507" y="2773"/>
                      <a:pt x="10680" y="2836"/>
                      <a:pt x="10806" y="2962"/>
                    </a:cubicBezTo>
                    <a:cubicBezTo>
                      <a:pt x="11058" y="3246"/>
                      <a:pt x="11058" y="3687"/>
                      <a:pt x="10775" y="3908"/>
                    </a:cubicBezTo>
                    <a:lnTo>
                      <a:pt x="10176" y="4506"/>
                    </a:lnTo>
                    <a:lnTo>
                      <a:pt x="9231" y="3561"/>
                    </a:lnTo>
                    <a:lnTo>
                      <a:pt x="9830" y="2962"/>
                    </a:lnTo>
                    <a:cubicBezTo>
                      <a:pt x="9972" y="2836"/>
                      <a:pt x="10153" y="2773"/>
                      <a:pt x="10330" y="2773"/>
                    </a:cubicBezTo>
                    <a:close/>
                    <a:moveTo>
                      <a:pt x="8727" y="4034"/>
                    </a:moveTo>
                    <a:lnTo>
                      <a:pt x="9672" y="4979"/>
                    </a:lnTo>
                    <a:cubicBezTo>
                      <a:pt x="8538" y="6207"/>
                      <a:pt x="7026" y="7688"/>
                      <a:pt x="5892" y="8854"/>
                    </a:cubicBezTo>
                    <a:lnTo>
                      <a:pt x="4915" y="7846"/>
                    </a:lnTo>
                    <a:lnTo>
                      <a:pt x="8727" y="4034"/>
                    </a:lnTo>
                    <a:close/>
                    <a:moveTo>
                      <a:pt x="4600" y="8539"/>
                    </a:moveTo>
                    <a:lnTo>
                      <a:pt x="5230" y="9169"/>
                    </a:lnTo>
                    <a:lnTo>
                      <a:pt x="4285" y="9421"/>
                    </a:lnTo>
                    <a:cubicBezTo>
                      <a:pt x="4348" y="9232"/>
                      <a:pt x="4505" y="8728"/>
                      <a:pt x="4600" y="8539"/>
                    </a:cubicBezTo>
                    <a:close/>
                    <a:moveTo>
                      <a:pt x="7908" y="694"/>
                    </a:moveTo>
                    <a:cubicBezTo>
                      <a:pt x="8097" y="694"/>
                      <a:pt x="8255" y="852"/>
                      <a:pt x="8255" y="1041"/>
                    </a:cubicBezTo>
                    <a:lnTo>
                      <a:pt x="8255" y="3592"/>
                    </a:lnTo>
                    <a:lnTo>
                      <a:pt x="7467" y="4380"/>
                    </a:lnTo>
                    <a:cubicBezTo>
                      <a:pt x="7435" y="4286"/>
                      <a:pt x="7309" y="4160"/>
                      <a:pt x="7152" y="4160"/>
                    </a:cubicBezTo>
                    <a:lnTo>
                      <a:pt x="1733" y="4160"/>
                    </a:lnTo>
                    <a:cubicBezTo>
                      <a:pt x="1512" y="4160"/>
                      <a:pt x="1386" y="4317"/>
                      <a:pt x="1386" y="4506"/>
                    </a:cubicBezTo>
                    <a:cubicBezTo>
                      <a:pt x="1386" y="4695"/>
                      <a:pt x="1512" y="4853"/>
                      <a:pt x="1733" y="4853"/>
                    </a:cubicBezTo>
                    <a:lnTo>
                      <a:pt x="6994" y="4853"/>
                    </a:lnTo>
                    <a:lnTo>
                      <a:pt x="6333" y="5546"/>
                    </a:lnTo>
                    <a:lnTo>
                      <a:pt x="1733" y="5546"/>
                    </a:lnTo>
                    <a:cubicBezTo>
                      <a:pt x="1512" y="5546"/>
                      <a:pt x="1355" y="5703"/>
                      <a:pt x="1355" y="5892"/>
                    </a:cubicBezTo>
                    <a:cubicBezTo>
                      <a:pt x="1355" y="6081"/>
                      <a:pt x="1512" y="6239"/>
                      <a:pt x="1733" y="6239"/>
                    </a:cubicBezTo>
                    <a:lnTo>
                      <a:pt x="5608" y="6239"/>
                    </a:lnTo>
                    <a:lnTo>
                      <a:pt x="4947" y="6901"/>
                    </a:lnTo>
                    <a:lnTo>
                      <a:pt x="1733" y="6901"/>
                    </a:lnTo>
                    <a:cubicBezTo>
                      <a:pt x="1512" y="6901"/>
                      <a:pt x="1355" y="7058"/>
                      <a:pt x="1355" y="7279"/>
                    </a:cubicBezTo>
                    <a:cubicBezTo>
                      <a:pt x="1355" y="7468"/>
                      <a:pt x="1512" y="7625"/>
                      <a:pt x="1733" y="7625"/>
                    </a:cubicBezTo>
                    <a:lnTo>
                      <a:pt x="4285" y="7625"/>
                    </a:lnTo>
                    <a:cubicBezTo>
                      <a:pt x="4190" y="7688"/>
                      <a:pt x="4159" y="7751"/>
                      <a:pt x="4127" y="7814"/>
                    </a:cubicBezTo>
                    <a:lnTo>
                      <a:pt x="3970" y="8287"/>
                    </a:lnTo>
                    <a:lnTo>
                      <a:pt x="1733" y="8287"/>
                    </a:lnTo>
                    <a:cubicBezTo>
                      <a:pt x="1512" y="8287"/>
                      <a:pt x="1355" y="8444"/>
                      <a:pt x="1355" y="8633"/>
                    </a:cubicBezTo>
                    <a:cubicBezTo>
                      <a:pt x="1355" y="8854"/>
                      <a:pt x="1512" y="9011"/>
                      <a:pt x="1733" y="9011"/>
                    </a:cubicBezTo>
                    <a:lnTo>
                      <a:pt x="3718" y="9011"/>
                    </a:lnTo>
                    <a:lnTo>
                      <a:pt x="3466" y="9893"/>
                    </a:lnTo>
                    <a:cubicBezTo>
                      <a:pt x="3385" y="10136"/>
                      <a:pt x="3557" y="10355"/>
                      <a:pt x="3766" y="10355"/>
                    </a:cubicBezTo>
                    <a:cubicBezTo>
                      <a:pt x="3802" y="10355"/>
                      <a:pt x="3839" y="10348"/>
                      <a:pt x="3875" y="10335"/>
                    </a:cubicBezTo>
                    <a:lnTo>
                      <a:pt x="6018" y="9704"/>
                    </a:lnTo>
                    <a:cubicBezTo>
                      <a:pt x="6049" y="9704"/>
                      <a:pt x="6144" y="9673"/>
                      <a:pt x="6175" y="9641"/>
                    </a:cubicBezTo>
                    <a:lnTo>
                      <a:pt x="8286" y="7499"/>
                    </a:lnTo>
                    <a:lnTo>
                      <a:pt x="8286" y="10681"/>
                    </a:lnTo>
                    <a:cubicBezTo>
                      <a:pt x="8255" y="10839"/>
                      <a:pt x="8097" y="10996"/>
                      <a:pt x="7908" y="10996"/>
                    </a:cubicBezTo>
                    <a:lnTo>
                      <a:pt x="1040" y="10996"/>
                    </a:lnTo>
                    <a:cubicBezTo>
                      <a:pt x="851" y="10996"/>
                      <a:pt x="693" y="10839"/>
                      <a:pt x="693" y="10650"/>
                    </a:cubicBezTo>
                    <a:lnTo>
                      <a:pt x="693" y="2742"/>
                    </a:lnTo>
                    <a:lnTo>
                      <a:pt x="2395" y="2742"/>
                    </a:lnTo>
                    <a:cubicBezTo>
                      <a:pt x="2584" y="2742"/>
                      <a:pt x="2741" y="2584"/>
                      <a:pt x="2741" y="2395"/>
                    </a:cubicBezTo>
                    <a:lnTo>
                      <a:pt x="2741" y="694"/>
                    </a:lnTo>
                    <a:close/>
                    <a:moveTo>
                      <a:pt x="2363" y="1"/>
                    </a:moveTo>
                    <a:cubicBezTo>
                      <a:pt x="2237" y="1"/>
                      <a:pt x="2143" y="64"/>
                      <a:pt x="2111" y="127"/>
                    </a:cubicBezTo>
                    <a:lnTo>
                      <a:pt x="158" y="2112"/>
                    </a:lnTo>
                    <a:cubicBezTo>
                      <a:pt x="63" y="2175"/>
                      <a:pt x="0" y="2269"/>
                      <a:pt x="0" y="2364"/>
                    </a:cubicBezTo>
                    <a:lnTo>
                      <a:pt x="0" y="10650"/>
                    </a:lnTo>
                    <a:cubicBezTo>
                      <a:pt x="0" y="11217"/>
                      <a:pt x="473" y="11658"/>
                      <a:pt x="1008" y="11658"/>
                    </a:cubicBezTo>
                    <a:lnTo>
                      <a:pt x="7908" y="11658"/>
                    </a:lnTo>
                    <a:cubicBezTo>
                      <a:pt x="8444" y="11658"/>
                      <a:pt x="8916" y="11217"/>
                      <a:pt x="8916" y="10650"/>
                    </a:cubicBezTo>
                    <a:lnTo>
                      <a:pt x="8916" y="6774"/>
                    </a:lnTo>
                    <a:lnTo>
                      <a:pt x="11279" y="4412"/>
                    </a:lnTo>
                    <a:cubicBezTo>
                      <a:pt x="11815" y="3876"/>
                      <a:pt x="11815" y="3025"/>
                      <a:pt x="11279" y="2490"/>
                    </a:cubicBezTo>
                    <a:cubicBezTo>
                      <a:pt x="11011" y="2222"/>
                      <a:pt x="10657" y="2088"/>
                      <a:pt x="10306" y="2088"/>
                    </a:cubicBezTo>
                    <a:cubicBezTo>
                      <a:pt x="9956" y="2088"/>
                      <a:pt x="9609" y="2222"/>
                      <a:pt x="9357" y="2490"/>
                    </a:cubicBezTo>
                    <a:lnTo>
                      <a:pt x="8916" y="2931"/>
                    </a:lnTo>
                    <a:lnTo>
                      <a:pt x="8916" y="1041"/>
                    </a:lnTo>
                    <a:cubicBezTo>
                      <a:pt x="8916" y="474"/>
                      <a:pt x="8444" y="1"/>
                      <a:pt x="7908"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pic>
        <p:nvPicPr>
          <p:cNvPr id="63" name="Image 62">
            <a:extLst>
              <a:ext uri="{FF2B5EF4-FFF2-40B4-BE49-F238E27FC236}">
                <a16:creationId xmlns:a16="http://schemas.microsoft.com/office/drawing/2014/main" id="{5F6594CA-A179-0883-7922-B7D2C411B757}"/>
              </a:ext>
            </a:extLst>
          </p:cNvPr>
          <p:cNvPicPr>
            <a:picLocks noChangeAspect="1"/>
          </p:cNvPicPr>
          <p:nvPr/>
        </p:nvPicPr>
        <p:blipFill>
          <a:blip r:embed="rId5"/>
          <a:stretch>
            <a:fillRect/>
          </a:stretch>
        </p:blipFill>
        <p:spPr>
          <a:xfrm>
            <a:off x="909470" y="1361164"/>
            <a:ext cx="1700931" cy="3048264"/>
          </a:xfrm>
          <a:prstGeom prst="rect">
            <a:avLst/>
          </a:prstGeom>
        </p:spPr>
      </p:pic>
      <p:sp>
        <p:nvSpPr>
          <p:cNvPr id="1029" name="Google Shape;284;p42">
            <a:extLst>
              <a:ext uri="{FF2B5EF4-FFF2-40B4-BE49-F238E27FC236}">
                <a16:creationId xmlns:a16="http://schemas.microsoft.com/office/drawing/2014/main" id="{F7417290-7C7F-F6D1-CCCA-C4806E46D8E1}"/>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18/20</a:t>
            </a:r>
          </a:p>
        </p:txBody>
      </p:sp>
    </p:spTree>
    <p:extLst>
      <p:ext uri="{BB962C8B-B14F-4D97-AF65-F5344CB8AC3E}">
        <p14:creationId xmlns:p14="http://schemas.microsoft.com/office/powerpoint/2010/main" val="36208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2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46"/>
        <p:cNvGrpSpPr/>
        <p:nvPr/>
      </p:nvGrpSpPr>
      <p:grpSpPr>
        <a:xfrm>
          <a:off x="0" y="0"/>
          <a:ext cx="0" cy="0"/>
          <a:chOff x="0" y="0"/>
          <a:chExt cx="0" cy="0"/>
        </a:xfrm>
      </p:grpSpPr>
      <p:sp>
        <p:nvSpPr>
          <p:cNvPr id="648" name="Google Shape;648;p53"/>
          <p:cNvSpPr txBox="1">
            <a:spLocks noGrp="1"/>
          </p:cNvSpPr>
          <p:nvPr>
            <p:ph type="title"/>
          </p:nvPr>
        </p:nvSpPr>
        <p:spPr>
          <a:xfrm>
            <a:off x="720000" y="411609"/>
            <a:ext cx="7704000" cy="60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Carcinose péritonéale de CCR – Messages clés</a:t>
            </a:r>
            <a:endParaRPr dirty="0"/>
          </a:p>
        </p:txBody>
      </p:sp>
      <p:grpSp>
        <p:nvGrpSpPr>
          <p:cNvPr id="17" name="Groupe 16">
            <a:extLst>
              <a:ext uri="{FF2B5EF4-FFF2-40B4-BE49-F238E27FC236}">
                <a16:creationId xmlns:a16="http://schemas.microsoft.com/office/drawing/2014/main" id="{D1EEEA5A-CFC5-E6A1-42DF-6616085F8F31}"/>
              </a:ext>
            </a:extLst>
          </p:cNvPr>
          <p:cNvGrpSpPr/>
          <p:nvPr/>
        </p:nvGrpSpPr>
        <p:grpSpPr>
          <a:xfrm>
            <a:off x="720002" y="1362458"/>
            <a:ext cx="8210158" cy="406809"/>
            <a:chOff x="720002" y="1362458"/>
            <a:chExt cx="8210158" cy="406809"/>
          </a:xfrm>
        </p:grpSpPr>
        <p:grpSp>
          <p:nvGrpSpPr>
            <p:cNvPr id="15" name="Groupe 14">
              <a:extLst>
                <a:ext uri="{FF2B5EF4-FFF2-40B4-BE49-F238E27FC236}">
                  <a16:creationId xmlns:a16="http://schemas.microsoft.com/office/drawing/2014/main" id="{1CFCE1CF-BD64-F90D-A2CA-DF3F7961FEE5}"/>
                </a:ext>
              </a:extLst>
            </p:cNvPr>
            <p:cNvGrpSpPr/>
            <p:nvPr/>
          </p:nvGrpSpPr>
          <p:grpSpPr>
            <a:xfrm>
              <a:off x="720002" y="1362458"/>
              <a:ext cx="603339" cy="406809"/>
              <a:chOff x="495878" y="1166399"/>
              <a:chExt cx="603339" cy="406809"/>
            </a:xfrm>
          </p:grpSpPr>
          <p:cxnSp>
            <p:nvCxnSpPr>
              <p:cNvPr id="13" name="Google Shape;724;p55">
                <a:extLst>
                  <a:ext uri="{FF2B5EF4-FFF2-40B4-BE49-F238E27FC236}">
                    <a16:creationId xmlns:a16="http://schemas.microsoft.com/office/drawing/2014/main" id="{C8778C96-425A-8301-6974-E228BA97EA47}"/>
                  </a:ext>
                </a:extLst>
              </p:cNvPr>
              <p:cNvCxnSpPr>
                <a:cxnSpLocks/>
              </p:cNvCxnSpPr>
              <p:nvPr/>
            </p:nvCxnSpPr>
            <p:spPr>
              <a:xfrm>
                <a:off x="886697" y="1372352"/>
                <a:ext cx="212520" cy="0"/>
              </a:xfrm>
              <a:prstGeom prst="straightConnector1">
                <a:avLst/>
              </a:prstGeom>
              <a:noFill/>
              <a:ln w="28575" cap="flat" cmpd="sng">
                <a:solidFill>
                  <a:schemeClr val="dk1"/>
                </a:solidFill>
                <a:prstDash val="solid"/>
                <a:round/>
                <a:headEnd type="none" w="med" len="med"/>
                <a:tailEnd type="none" w="med" len="med"/>
              </a:ln>
            </p:spPr>
          </p:cxnSp>
          <p:grpSp>
            <p:nvGrpSpPr>
              <p:cNvPr id="12" name="Groupe 11">
                <a:extLst>
                  <a:ext uri="{FF2B5EF4-FFF2-40B4-BE49-F238E27FC236}">
                    <a16:creationId xmlns:a16="http://schemas.microsoft.com/office/drawing/2014/main" id="{DD730EDC-339D-0066-3C1D-CDA3679CC85A}"/>
                  </a:ext>
                </a:extLst>
              </p:cNvPr>
              <p:cNvGrpSpPr/>
              <p:nvPr/>
            </p:nvGrpSpPr>
            <p:grpSpPr>
              <a:xfrm>
                <a:off x="495878" y="1166399"/>
                <a:ext cx="448243" cy="406809"/>
                <a:chOff x="495878" y="1166399"/>
                <a:chExt cx="448243" cy="406809"/>
              </a:xfrm>
            </p:grpSpPr>
            <p:sp>
              <p:nvSpPr>
                <p:cNvPr id="10" name="Google Shape;726;p55">
                  <a:extLst>
                    <a:ext uri="{FF2B5EF4-FFF2-40B4-BE49-F238E27FC236}">
                      <a16:creationId xmlns:a16="http://schemas.microsoft.com/office/drawing/2014/main" id="{CCAA44FE-3444-33AB-6BA2-E76B81CB576B}"/>
                    </a:ext>
                  </a:extLst>
                </p:cNvPr>
                <p:cNvSpPr/>
                <p:nvPr/>
              </p:nvSpPr>
              <p:spPr>
                <a:xfrm>
                  <a:off x="495878" y="1166399"/>
                  <a:ext cx="448243" cy="406809"/>
                </a:xfrm>
                <a:custGeom>
                  <a:avLst/>
                  <a:gdLst/>
                  <a:ahLst/>
                  <a:cxnLst/>
                  <a:rect l="l" t="t" r="r" b="b"/>
                  <a:pathLst>
                    <a:path w="89543" h="83086" extrusionOk="0">
                      <a:moveTo>
                        <a:pt x="44771" y="1"/>
                      </a:moveTo>
                      <a:cubicBezTo>
                        <a:pt x="43726" y="1"/>
                        <a:pt x="42681" y="375"/>
                        <a:pt x="41884" y="1123"/>
                      </a:cubicBezTo>
                      <a:lnTo>
                        <a:pt x="1596" y="38838"/>
                      </a:lnTo>
                      <a:cubicBezTo>
                        <a:pt x="1" y="40330"/>
                        <a:pt x="1" y="42756"/>
                        <a:pt x="1596" y="44248"/>
                      </a:cubicBezTo>
                      <a:lnTo>
                        <a:pt x="41884" y="81967"/>
                      </a:lnTo>
                      <a:cubicBezTo>
                        <a:pt x="42679" y="82713"/>
                        <a:pt x="43724" y="83086"/>
                        <a:pt x="44770" y="83086"/>
                      </a:cubicBezTo>
                      <a:cubicBezTo>
                        <a:pt x="45816" y="83086"/>
                        <a:pt x="46862" y="82713"/>
                        <a:pt x="47659" y="81967"/>
                      </a:cubicBezTo>
                      <a:lnTo>
                        <a:pt x="87947" y="44248"/>
                      </a:lnTo>
                      <a:cubicBezTo>
                        <a:pt x="89542" y="42756"/>
                        <a:pt x="89542" y="40330"/>
                        <a:pt x="87947" y="38838"/>
                      </a:cubicBezTo>
                      <a:lnTo>
                        <a:pt x="47659" y="1123"/>
                      </a:lnTo>
                      <a:cubicBezTo>
                        <a:pt x="46862" y="375"/>
                        <a:pt x="45817" y="1"/>
                        <a:pt x="44771" y="1"/>
                      </a:cubicBezTo>
                      <a:close/>
                    </a:path>
                  </a:pathLst>
                </a:custGeom>
                <a:solidFill>
                  <a:schemeClr val="dk1"/>
                </a:solidFill>
                <a:ln w="38100" cap="flat" cmpd="sng">
                  <a:solidFill>
                    <a:srgbClr val="77D9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727;p55">
                  <a:extLst>
                    <a:ext uri="{FF2B5EF4-FFF2-40B4-BE49-F238E27FC236}">
                      <a16:creationId xmlns:a16="http://schemas.microsoft.com/office/drawing/2014/main" id="{AC7FBAC6-7A1C-AEE6-2F41-0BCBE004A523}"/>
                    </a:ext>
                  </a:extLst>
                </p:cNvPr>
                <p:cNvSpPr txBox="1"/>
                <p:nvPr/>
              </p:nvSpPr>
              <p:spPr>
                <a:xfrm>
                  <a:off x="564392" y="1249952"/>
                  <a:ext cx="292051" cy="2304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lt1"/>
                      </a:solidFill>
                      <a:latin typeface="Fjalla One"/>
                      <a:ea typeface="Fjalla One"/>
                      <a:cs typeface="Fjalla One"/>
                      <a:sym typeface="Fjalla One"/>
                    </a:rPr>
                    <a:t>1</a:t>
                  </a:r>
                  <a:endParaRPr sz="1600" b="1" dirty="0">
                    <a:solidFill>
                      <a:schemeClr val="lt1"/>
                    </a:solidFill>
                    <a:latin typeface="Fjalla One"/>
                    <a:ea typeface="Fjalla One"/>
                    <a:cs typeface="Fjalla One"/>
                    <a:sym typeface="Fjalla One"/>
                  </a:endParaRPr>
                </a:p>
              </p:txBody>
            </p:sp>
          </p:grpSp>
        </p:grpSp>
        <p:sp>
          <p:nvSpPr>
            <p:cNvPr id="16" name="Google Shape;323;p43">
              <a:extLst>
                <a:ext uri="{FF2B5EF4-FFF2-40B4-BE49-F238E27FC236}">
                  <a16:creationId xmlns:a16="http://schemas.microsoft.com/office/drawing/2014/main" id="{65238BFA-744C-2002-813E-14AD303BF6F4}"/>
                </a:ext>
              </a:extLst>
            </p:cNvPr>
            <p:cNvSpPr txBox="1">
              <a:spLocks/>
            </p:cNvSpPr>
            <p:nvPr/>
          </p:nvSpPr>
          <p:spPr>
            <a:xfrm flipH="1">
              <a:off x="1353595" y="1383160"/>
              <a:ext cx="7576565"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Objectif : Cytoréduction complète</a:t>
              </a:r>
            </a:p>
          </p:txBody>
        </p:sp>
      </p:grpSp>
      <p:grpSp>
        <p:nvGrpSpPr>
          <p:cNvPr id="19" name="Groupe 18">
            <a:extLst>
              <a:ext uri="{FF2B5EF4-FFF2-40B4-BE49-F238E27FC236}">
                <a16:creationId xmlns:a16="http://schemas.microsoft.com/office/drawing/2014/main" id="{866E7D5E-D2B1-28C4-E2C5-1D8DA44553E4}"/>
              </a:ext>
            </a:extLst>
          </p:cNvPr>
          <p:cNvGrpSpPr/>
          <p:nvPr/>
        </p:nvGrpSpPr>
        <p:grpSpPr>
          <a:xfrm>
            <a:off x="720000" y="2705874"/>
            <a:ext cx="8179904" cy="406809"/>
            <a:chOff x="720000" y="2705874"/>
            <a:chExt cx="8179904" cy="406809"/>
          </a:xfrm>
        </p:grpSpPr>
        <p:grpSp>
          <p:nvGrpSpPr>
            <p:cNvPr id="23" name="Groupe 22">
              <a:extLst>
                <a:ext uri="{FF2B5EF4-FFF2-40B4-BE49-F238E27FC236}">
                  <a16:creationId xmlns:a16="http://schemas.microsoft.com/office/drawing/2014/main" id="{1F675AD3-10BC-A2B1-7021-73B979F99EB0}"/>
                </a:ext>
              </a:extLst>
            </p:cNvPr>
            <p:cNvGrpSpPr/>
            <p:nvPr/>
          </p:nvGrpSpPr>
          <p:grpSpPr>
            <a:xfrm>
              <a:off x="720000" y="2705874"/>
              <a:ext cx="603339" cy="406809"/>
              <a:chOff x="495878" y="1166399"/>
              <a:chExt cx="603339" cy="406809"/>
            </a:xfrm>
          </p:grpSpPr>
          <p:cxnSp>
            <p:nvCxnSpPr>
              <p:cNvPr id="24" name="Google Shape;724;p55">
                <a:extLst>
                  <a:ext uri="{FF2B5EF4-FFF2-40B4-BE49-F238E27FC236}">
                    <a16:creationId xmlns:a16="http://schemas.microsoft.com/office/drawing/2014/main" id="{430DCCD7-9C34-1E34-94CC-B066C2952691}"/>
                  </a:ext>
                </a:extLst>
              </p:cNvPr>
              <p:cNvCxnSpPr>
                <a:cxnSpLocks/>
              </p:cNvCxnSpPr>
              <p:nvPr/>
            </p:nvCxnSpPr>
            <p:spPr>
              <a:xfrm>
                <a:off x="886697" y="1372352"/>
                <a:ext cx="212520" cy="0"/>
              </a:xfrm>
              <a:prstGeom prst="straightConnector1">
                <a:avLst/>
              </a:prstGeom>
              <a:noFill/>
              <a:ln w="28575" cap="flat" cmpd="sng">
                <a:solidFill>
                  <a:schemeClr val="dk1"/>
                </a:solidFill>
                <a:prstDash val="solid"/>
                <a:round/>
                <a:headEnd type="none" w="med" len="med"/>
                <a:tailEnd type="none" w="med" len="med"/>
              </a:ln>
            </p:spPr>
          </p:cxnSp>
          <p:grpSp>
            <p:nvGrpSpPr>
              <p:cNvPr id="25" name="Groupe 24">
                <a:extLst>
                  <a:ext uri="{FF2B5EF4-FFF2-40B4-BE49-F238E27FC236}">
                    <a16:creationId xmlns:a16="http://schemas.microsoft.com/office/drawing/2014/main" id="{F989763F-401B-F38F-8767-98D35615C1B2}"/>
                  </a:ext>
                </a:extLst>
              </p:cNvPr>
              <p:cNvGrpSpPr/>
              <p:nvPr/>
            </p:nvGrpSpPr>
            <p:grpSpPr>
              <a:xfrm>
                <a:off x="495878" y="1166399"/>
                <a:ext cx="448243" cy="406809"/>
                <a:chOff x="495878" y="1166399"/>
                <a:chExt cx="448243" cy="406809"/>
              </a:xfrm>
            </p:grpSpPr>
            <p:sp>
              <p:nvSpPr>
                <p:cNvPr id="26" name="Google Shape;726;p55">
                  <a:extLst>
                    <a:ext uri="{FF2B5EF4-FFF2-40B4-BE49-F238E27FC236}">
                      <a16:creationId xmlns:a16="http://schemas.microsoft.com/office/drawing/2014/main" id="{1AD35DAD-7100-EFA8-DEE1-C8B6E34A2A70}"/>
                    </a:ext>
                  </a:extLst>
                </p:cNvPr>
                <p:cNvSpPr/>
                <p:nvPr/>
              </p:nvSpPr>
              <p:spPr>
                <a:xfrm>
                  <a:off x="495878" y="1166399"/>
                  <a:ext cx="448243" cy="406809"/>
                </a:xfrm>
                <a:custGeom>
                  <a:avLst/>
                  <a:gdLst/>
                  <a:ahLst/>
                  <a:cxnLst/>
                  <a:rect l="l" t="t" r="r" b="b"/>
                  <a:pathLst>
                    <a:path w="89543" h="83086" extrusionOk="0">
                      <a:moveTo>
                        <a:pt x="44771" y="1"/>
                      </a:moveTo>
                      <a:cubicBezTo>
                        <a:pt x="43726" y="1"/>
                        <a:pt x="42681" y="375"/>
                        <a:pt x="41884" y="1123"/>
                      </a:cubicBezTo>
                      <a:lnTo>
                        <a:pt x="1596" y="38838"/>
                      </a:lnTo>
                      <a:cubicBezTo>
                        <a:pt x="1" y="40330"/>
                        <a:pt x="1" y="42756"/>
                        <a:pt x="1596" y="44248"/>
                      </a:cubicBezTo>
                      <a:lnTo>
                        <a:pt x="41884" y="81967"/>
                      </a:lnTo>
                      <a:cubicBezTo>
                        <a:pt x="42679" y="82713"/>
                        <a:pt x="43724" y="83086"/>
                        <a:pt x="44770" y="83086"/>
                      </a:cubicBezTo>
                      <a:cubicBezTo>
                        <a:pt x="45816" y="83086"/>
                        <a:pt x="46862" y="82713"/>
                        <a:pt x="47659" y="81967"/>
                      </a:cubicBezTo>
                      <a:lnTo>
                        <a:pt x="87947" y="44248"/>
                      </a:lnTo>
                      <a:cubicBezTo>
                        <a:pt x="89542" y="42756"/>
                        <a:pt x="89542" y="40330"/>
                        <a:pt x="87947" y="38838"/>
                      </a:cubicBezTo>
                      <a:lnTo>
                        <a:pt x="47659" y="1123"/>
                      </a:lnTo>
                      <a:cubicBezTo>
                        <a:pt x="46862" y="375"/>
                        <a:pt x="45817" y="1"/>
                        <a:pt x="44771" y="1"/>
                      </a:cubicBezTo>
                      <a:close/>
                    </a:path>
                  </a:pathLst>
                </a:custGeom>
                <a:solidFill>
                  <a:schemeClr val="dk1"/>
                </a:solidFill>
                <a:ln w="38100" cap="flat" cmpd="sng">
                  <a:solidFill>
                    <a:srgbClr val="77D9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727;p55">
                  <a:extLst>
                    <a:ext uri="{FF2B5EF4-FFF2-40B4-BE49-F238E27FC236}">
                      <a16:creationId xmlns:a16="http://schemas.microsoft.com/office/drawing/2014/main" id="{7186A0D1-0F84-D9F9-6B68-DD98B4E1188B}"/>
                    </a:ext>
                  </a:extLst>
                </p:cNvPr>
                <p:cNvSpPr txBox="1"/>
                <p:nvPr/>
              </p:nvSpPr>
              <p:spPr>
                <a:xfrm>
                  <a:off x="564392" y="1249952"/>
                  <a:ext cx="292051" cy="2304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lt1"/>
                      </a:solidFill>
                      <a:latin typeface="Fjalla One"/>
                      <a:ea typeface="Fjalla One"/>
                      <a:cs typeface="Fjalla One"/>
                      <a:sym typeface="Fjalla One"/>
                    </a:rPr>
                    <a:t>3</a:t>
                  </a:r>
                  <a:endParaRPr sz="1600" b="1" dirty="0">
                    <a:solidFill>
                      <a:schemeClr val="lt1"/>
                    </a:solidFill>
                    <a:latin typeface="Fjalla One"/>
                    <a:ea typeface="Fjalla One"/>
                    <a:cs typeface="Fjalla One"/>
                    <a:sym typeface="Fjalla One"/>
                  </a:endParaRPr>
                </a:p>
              </p:txBody>
            </p:sp>
          </p:grpSp>
        </p:grpSp>
        <p:sp>
          <p:nvSpPr>
            <p:cNvPr id="28" name="Google Shape;323;p43">
              <a:extLst>
                <a:ext uri="{FF2B5EF4-FFF2-40B4-BE49-F238E27FC236}">
                  <a16:creationId xmlns:a16="http://schemas.microsoft.com/office/drawing/2014/main" id="{147753E4-6888-CF75-9752-A4E6881BC9CC}"/>
                </a:ext>
              </a:extLst>
            </p:cNvPr>
            <p:cNvSpPr txBox="1">
              <a:spLocks/>
            </p:cNvSpPr>
            <p:nvPr/>
          </p:nvSpPr>
          <p:spPr>
            <a:xfrm flipH="1">
              <a:off x="1323339" y="2726576"/>
              <a:ext cx="7576565"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Eviter au maximum l’exérèse du primitif sans exérèse de la carcinose</a:t>
              </a:r>
            </a:p>
          </p:txBody>
        </p:sp>
      </p:grpSp>
      <p:grpSp>
        <p:nvGrpSpPr>
          <p:cNvPr id="21" name="Groupe 20">
            <a:extLst>
              <a:ext uri="{FF2B5EF4-FFF2-40B4-BE49-F238E27FC236}">
                <a16:creationId xmlns:a16="http://schemas.microsoft.com/office/drawing/2014/main" id="{E57577F1-24BB-8F5B-7405-868D8E4939D8}"/>
              </a:ext>
            </a:extLst>
          </p:cNvPr>
          <p:cNvGrpSpPr/>
          <p:nvPr/>
        </p:nvGrpSpPr>
        <p:grpSpPr>
          <a:xfrm>
            <a:off x="720001" y="4097869"/>
            <a:ext cx="8210159" cy="406809"/>
            <a:chOff x="720001" y="4097869"/>
            <a:chExt cx="8210159" cy="406809"/>
          </a:xfrm>
        </p:grpSpPr>
        <p:grpSp>
          <p:nvGrpSpPr>
            <p:cNvPr id="35" name="Groupe 34">
              <a:extLst>
                <a:ext uri="{FF2B5EF4-FFF2-40B4-BE49-F238E27FC236}">
                  <a16:creationId xmlns:a16="http://schemas.microsoft.com/office/drawing/2014/main" id="{2A495A77-423E-B429-DE13-9A00135D9960}"/>
                </a:ext>
              </a:extLst>
            </p:cNvPr>
            <p:cNvGrpSpPr/>
            <p:nvPr/>
          </p:nvGrpSpPr>
          <p:grpSpPr>
            <a:xfrm>
              <a:off x="720001" y="4097869"/>
              <a:ext cx="603339" cy="406809"/>
              <a:chOff x="495878" y="1166399"/>
              <a:chExt cx="603339" cy="406809"/>
            </a:xfrm>
          </p:grpSpPr>
          <p:cxnSp>
            <p:nvCxnSpPr>
              <p:cNvPr id="36" name="Google Shape;724;p55">
                <a:extLst>
                  <a:ext uri="{FF2B5EF4-FFF2-40B4-BE49-F238E27FC236}">
                    <a16:creationId xmlns:a16="http://schemas.microsoft.com/office/drawing/2014/main" id="{60220E0C-6B49-43D6-5440-4B93F9921C7B}"/>
                  </a:ext>
                </a:extLst>
              </p:cNvPr>
              <p:cNvCxnSpPr>
                <a:cxnSpLocks/>
              </p:cNvCxnSpPr>
              <p:nvPr/>
            </p:nvCxnSpPr>
            <p:spPr>
              <a:xfrm>
                <a:off x="886697" y="1372352"/>
                <a:ext cx="212520" cy="0"/>
              </a:xfrm>
              <a:prstGeom prst="straightConnector1">
                <a:avLst/>
              </a:prstGeom>
              <a:noFill/>
              <a:ln w="28575" cap="flat" cmpd="sng">
                <a:solidFill>
                  <a:schemeClr val="dk1"/>
                </a:solidFill>
                <a:prstDash val="solid"/>
                <a:round/>
                <a:headEnd type="none" w="med" len="med"/>
                <a:tailEnd type="none" w="med" len="med"/>
              </a:ln>
            </p:spPr>
          </p:cxnSp>
          <p:grpSp>
            <p:nvGrpSpPr>
              <p:cNvPr id="37" name="Groupe 36">
                <a:extLst>
                  <a:ext uri="{FF2B5EF4-FFF2-40B4-BE49-F238E27FC236}">
                    <a16:creationId xmlns:a16="http://schemas.microsoft.com/office/drawing/2014/main" id="{C64BE933-22D5-5EC4-4EA5-89B94EB394FF}"/>
                  </a:ext>
                </a:extLst>
              </p:cNvPr>
              <p:cNvGrpSpPr/>
              <p:nvPr/>
            </p:nvGrpSpPr>
            <p:grpSpPr>
              <a:xfrm>
                <a:off x="495878" y="1166399"/>
                <a:ext cx="448243" cy="406809"/>
                <a:chOff x="495878" y="1166399"/>
                <a:chExt cx="448243" cy="406809"/>
              </a:xfrm>
            </p:grpSpPr>
            <p:sp>
              <p:nvSpPr>
                <p:cNvPr id="38" name="Google Shape;726;p55">
                  <a:extLst>
                    <a:ext uri="{FF2B5EF4-FFF2-40B4-BE49-F238E27FC236}">
                      <a16:creationId xmlns:a16="http://schemas.microsoft.com/office/drawing/2014/main" id="{0AD5E7BD-A854-92E2-361D-40D421A0C3FD}"/>
                    </a:ext>
                  </a:extLst>
                </p:cNvPr>
                <p:cNvSpPr/>
                <p:nvPr/>
              </p:nvSpPr>
              <p:spPr>
                <a:xfrm>
                  <a:off x="495878" y="1166399"/>
                  <a:ext cx="448243" cy="406809"/>
                </a:xfrm>
                <a:custGeom>
                  <a:avLst/>
                  <a:gdLst/>
                  <a:ahLst/>
                  <a:cxnLst/>
                  <a:rect l="l" t="t" r="r" b="b"/>
                  <a:pathLst>
                    <a:path w="89543" h="83086" extrusionOk="0">
                      <a:moveTo>
                        <a:pt x="44771" y="1"/>
                      </a:moveTo>
                      <a:cubicBezTo>
                        <a:pt x="43726" y="1"/>
                        <a:pt x="42681" y="375"/>
                        <a:pt x="41884" y="1123"/>
                      </a:cubicBezTo>
                      <a:lnTo>
                        <a:pt x="1596" y="38838"/>
                      </a:lnTo>
                      <a:cubicBezTo>
                        <a:pt x="1" y="40330"/>
                        <a:pt x="1" y="42756"/>
                        <a:pt x="1596" y="44248"/>
                      </a:cubicBezTo>
                      <a:lnTo>
                        <a:pt x="41884" y="81967"/>
                      </a:lnTo>
                      <a:cubicBezTo>
                        <a:pt x="42679" y="82713"/>
                        <a:pt x="43724" y="83086"/>
                        <a:pt x="44770" y="83086"/>
                      </a:cubicBezTo>
                      <a:cubicBezTo>
                        <a:pt x="45816" y="83086"/>
                        <a:pt x="46862" y="82713"/>
                        <a:pt x="47659" y="81967"/>
                      </a:cubicBezTo>
                      <a:lnTo>
                        <a:pt x="87947" y="44248"/>
                      </a:lnTo>
                      <a:cubicBezTo>
                        <a:pt x="89542" y="42756"/>
                        <a:pt x="89542" y="40330"/>
                        <a:pt x="87947" y="38838"/>
                      </a:cubicBezTo>
                      <a:lnTo>
                        <a:pt x="47659" y="1123"/>
                      </a:lnTo>
                      <a:cubicBezTo>
                        <a:pt x="46862" y="375"/>
                        <a:pt x="45817" y="1"/>
                        <a:pt x="44771" y="1"/>
                      </a:cubicBezTo>
                      <a:close/>
                    </a:path>
                  </a:pathLst>
                </a:custGeom>
                <a:solidFill>
                  <a:schemeClr val="dk1"/>
                </a:solidFill>
                <a:ln w="38100" cap="flat" cmpd="sng">
                  <a:solidFill>
                    <a:srgbClr val="77D9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727;p55">
                  <a:extLst>
                    <a:ext uri="{FF2B5EF4-FFF2-40B4-BE49-F238E27FC236}">
                      <a16:creationId xmlns:a16="http://schemas.microsoft.com/office/drawing/2014/main" id="{6BA2A270-14E8-685E-2529-C98172209D3F}"/>
                    </a:ext>
                  </a:extLst>
                </p:cNvPr>
                <p:cNvSpPr txBox="1"/>
                <p:nvPr/>
              </p:nvSpPr>
              <p:spPr>
                <a:xfrm>
                  <a:off x="564392" y="1249952"/>
                  <a:ext cx="292051" cy="2304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lt1"/>
                      </a:solidFill>
                      <a:latin typeface="Fjalla One"/>
                      <a:ea typeface="Fjalla One"/>
                      <a:cs typeface="Fjalla One"/>
                      <a:sym typeface="Fjalla One"/>
                    </a:rPr>
                    <a:t>5</a:t>
                  </a:r>
                  <a:endParaRPr sz="1600" b="1" dirty="0">
                    <a:solidFill>
                      <a:schemeClr val="lt1"/>
                    </a:solidFill>
                    <a:latin typeface="Fjalla One"/>
                    <a:ea typeface="Fjalla One"/>
                    <a:cs typeface="Fjalla One"/>
                    <a:sym typeface="Fjalla One"/>
                  </a:endParaRPr>
                </a:p>
              </p:txBody>
            </p:sp>
          </p:grpSp>
        </p:grpSp>
        <p:sp>
          <p:nvSpPr>
            <p:cNvPr id="40" name="Google Shape;323;p43">
              <a:extLst>
                <a:ext uri="{FF2B5EF4-FFF2-40B4-BE49-F238E27FC236}">
                  <a16:creationId xmlns:a16="http://schemas.microsoft.com/office/drawing/2014/main" id="{CDC47190-0E4F-541E-B2A5-C9B0171E064A}"/>
                </a:ext>
              </a:extLst>
            </p:cNvPr>
            <p:cNvSpPr txBox="1">
              <a:spLocks/>
            </p:cNvSpPr>
            <p:nvPr/>
          </p:nvSpPr>
          <p:spPr>
            <a:xfrm flipH="1">
              <a:off x="1353595" y="4111371"/>
              <a:ext cx="7576565"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Savoir prendre avis auprès d’un centre RENAPE</a:t>
              </a:r>
            </a:p>
          </p:txBody>
        </p:sp>
      </p:grpSp>
      <p:grpSp>
        <p:nvGrpSpPr>
          <p:cNvPr id="18" name="Groupe 17">
            <a:extLst>
              <a:ext uri="{FF2B5EF4-FFF2-40B4-BE49-F238E27FC236}">
                <a16:creationId xmlns:a16="http://schemas.microsoft.com/office/drawing/2014/main" id="{A75E5EDC-4494-4F82-3367-5AFB4C7548B5}"/>
              </a:ext>
            </a:extLst>
          </p:cNvPr>
          <p:cNvGrpSpPr/>
          <p:nvPr/>
        </p:nvGrpSpPr>
        <p:grpSpPr>
          <a:xfrm>
            <a:off x="720000" y="2021190"/>
            <a:ext cx="8179904" cy="406809"/>
            <a:chOff x="720000" y="2021190"/>
            <a:chExt cx="8179904" cy="406809"/>
          </a:xfrm>
        </p:grpSpPr>
        <p:grpSp>
          <p:nvGrpSpPr>
            <p:cNvPr id="2" name="Groupe 1">
              <a:extLst>
                <a:ext uri="{FF2B5EF4-FFF2-40B4-BE49-F238E27FC236}">
                  <a16:creationId xmlns:a16="http://schemas.microsoft.com/office/drawing/2014/main" id="{C194BE5D-8BBF-1DC0-8DAD-4D6C8C3D081D}"/>
                </a:ext>
              </a:extLst>
            </p:cNvPr>
            <p:cNvGrpSpPr/>
            <p:nvPr/>
          </p:nvGrpSpPr>
          <p:grpSpPr>
            <a:xfrm>
              <a:off x="720000" y="2021190"/>
              <a:ext cx="603339" cy="406809"/>
              <a:chOff x="495878" y="1166399"/>
              <a:chExt cx="603339" cy="406809"/>
            </a:xfrm>
          </p:grpSpPr>
          <p:cxnSp>
            <p:nvCxnSpPr>
              <p:cNvPr id="3" name="Google Shape;724;p55">
                <a:extLst>
                  <a:ext uri="{FF2B5EF4-FFF2-40B4-BE49-F238E27FC236}">
                    <a16:creationId xmlns:a16="http://schemas.microsoft.com/office/drawing/2014/main" id="{02626C43-246B-6CD8-7A72-62A97221C907}"/>
                  </a:ext>
                </a:extLst>
              </p:cNvPr>
              <p:cNvCxnSpPr>
                <a:cxnSpLocks/>
              </p:cNvCxnSpPr>
              <p:nvPr/>
            </p:nvCxnSpPr>
            <p:spPr>
              <a:xfrm>
                <a:off x="886697" y="1372352"/>
                <a:ext cx="212520" cy="0"/>
              </a:xfrm>
              <a:prstGeom prst="straightConnector1">
                <a:avLst/>
              </a:prstGeom>
              <a:noFill/>
              <a:ln w="28575" cap="flat" cmpd="sng">
                <a:solidFill>
                  <a:schemeClr val="dk1"/>
                </a:solidFill>
                <a:prstDash val="solid"/>
                <a:round/>
                <a:headEnd type="none" w="med" len="med"/>
                <a:tailEnd type="none" w="med" len="med"/>
              </a:ln>
            </p:spPr>
          </p:cxnSp>
          <p:grpSp>
            <p:nvGrpSpPr>
              <p:cNvPr id="4" name="Groupe 3">
                <a:extLst>
                  <a:ext uri="{FF2B5EF4-FFF2-40B4-BE49-F238E27FC236}">
                    <a16:creationId xmlns:a16="http://schemas.microsoft.com/office/drawing/2014/main" id="{B4523DBE-FD81-5E6C-3C7A-44B1A60DB732}"/>
                  </a:ext>
                </a:extLst>
              </p:cNvPr>
              <p:cNvGrpSpPr/>
              <p:nvPr/>
            </p:nvGrpSpPr>
            <p:grpSpPr>
              <a:xfrm>
                <a:off x="495878" y="1166399"/>
                <a:ext cx="448243" cy="406809"/>
                <a:chOff x="495878" y="1166399"/>
                <a:chExt cx="448243" cy="406809"/>
              </a:xfrm>
            </p:grpSpPr>
            <p:sp>
              <p:nvSpPr>
                <p:cNvPr id="5" name="Google Shape;726;p55">
                  <a:extLst>
                    <a:ext uri="{FF2B5EF4-FFF2-40B4-BE49-F238E27FC236}">
                      <a16:creationId xmlns:a16="http://schemas.microsoft.com/office/drawing/2014/main" id="{C233211A-F58C-69F2-4FEB-CC9EBDEA7C4B}"/>
                    </a:ext>
                  </a:extLst>
                </p:cNvPr>
                <p:cNvSpPr/>
                <p:nvPr/>
              </p:nvSpPr>
              <p:spPr>
                <a:xfrm>
                  <a:off x="495878" y="1166399"/>
                  <a:ext cx="448243" cy="406809"/>
                </a:xfrm>
                <a:custGeom>
                  <a:avLst/>
                  <a:gdLst/>
                  <a:ahLst/>
                  <a:cxnLst/>
                  <a:rect l="l" t="t" r="r" b="b"/>
                  <a:pathLst>
                    <a:path w="89543" h="83086" extrusionOk="0">
                      <a:moveTo>
                        <a:pt x="44771" y="1"/>
                      </a:moveTo>
                      <a:cubicBezTo>
                        <a:pt x="43726" y="1"/>
                        <a:pt x="42681" y="375"/>
                        <a:pt x="41884" y="1123"/>
                      </a:cubicBezTo>
                      <a:lnTo>
                        <a:pt x="1596" y="38838"/>
                      </a:lnTo>
                      <a:cubicBezTo>
                        <a:pt x="1" y="40330"/>
                        <a:pt x="1" y="42756"/>
                        <a:pt x="1596" y="44248"/>
                      </a:cubicBezTo>
                      <a:lnTo>
                        <a:pt x="41884" y="81967"/>
                      </a:lnTo>
                      <a:cubicBezTo>
                        <a:pt x="42679" y="82713"/>
                        <a:pt x="43724" y="83086"/>
                        <a:pt x="44770" y="83086"/>
                      </a:cubicBezTo>
                      <a:cubicBezTo>
                        <a:pt x="45816" y="83086"/>
                        <a:pt x="46862" y="82713"/>
                        <a:pt x="47659" y="81967"/>
                      </a:cubicBezTo>
                      <a:lnTo>
                        <a:pt x="87947" y="44248"/>
                      </a:lnTo>
                      <a:cubicBezTo>
                        <a:pt x="89542" y="42756"/>
                        <a:pt x="89542" y="40330"/>
                        <a:pt x="87947" y="38838"/>
                      </a:cubicBezTo>
                      <a:lnTo>
                        <a:pt x="47659" y="1123"/>
                      </a:lnTo>
                      <a:cubicBezTo>
                        <a:pt x="46862" y="375"/>
                        <a:pt x="45817" y="1"/>
                        <a:pt x="44771" y="1"/>
                      </a:cubicBezTo>
                      <a:close/>
                    </a:path>
                  </a:pathLst>
                </a:custGeom>
                <a:solidFill>
                  <a:schemeClr val="dk1"/>
                </a:solidFill>
                <a:ln w="38100" cap="flat" cmpd="sng">
                  <a:solidFill>
                    <a:srgbClr val="77D9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 name="Google Shape;727;p55">
                  <a:extLst>
                    <a:ext uri="{FF2B5EF4-FFF2-40B4-BE49-F238E27FC236}">
                      <a16:creationId xmlns:a16="http://schemas.microsoft.com/office/drawing/2014/main" id="{5172C524-9BA0-4028-359C-0E308A4ABC67}"/>
                    </a:ext>
                  </a:extLst>
                </p:cNvPr>
                <p:cNvSpPr txBox="1"/>
                <p:nvPr/>
              </p:nvSpPr>
              <p:spPr>
                <a:xfrm>
                  <a:off x="564392" y="1249952"/>
                  <a:ext cx="292051" cy="2304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lt1"/>
                      </a:solidFill>
                      <a:latin typeface="Fjalla One"/>
                      <a:ea typeface="Fjalla One"/>
                      <a:cs typeface="Fjalla One"/>
                      <a:sym typeface="Fjalla One"/>
                    </a:rPr>
                    <a:t>2</a:t>
                  </a:r>
                  <a:endParaRPr sz="1600" b="1" dirty="0">
                    <a:solidFill>
                      <a:schemeClr val="lt1"/>
                    </a:solidFill>
                    <a:latin typeface="Fjalla One"/>
                    <a:ea typeface="Fjalla One"/>
                    <a:cs typeface="Fjalla One"/>
                    <a:sym typeface="Fjalla One"/>
                  </a:endParaRPr>
                </a:p>
              </p:txBody>
            </p:sp>
          </p:grpSp>
        </p:grpSp>
        <p:sp>
          <p:nvSpPr>
            <p:cNvPr id="7" name="Google Shape;323;p43">
              <a:extLst>
                <a:ext uri="{FF2B5EF4-FFF2-40B4-BE49-F238E27FC236}">
                  <a16:creationId xmlns:a16="http://schemas.microsoft.com/office/drawing/2014/main" id="{47C2DC78-376E-7945-F915-1324E5FD572C}"/>
                </a:ext>
              </a:extLst>
            </p:cNvPr>
            <p:cNvSpPr txBox="1">
              <a:spLocks/>
            </p:cNvSpPr>
            <p:nvPr/>
          </p:nvSpPr>
          <p:spPr>
            <a:xfrm flipH="1">
              <a:off x="1323339" y="2039343"/>
              <a:ext cx="7576565"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Seule la laparotomie xyphopubienne permet une cytoréduction de qualité</a:t>
              </a:r>
            </a:p>
          </p:txBody>
        </p:sp>
      </p:grpSp>
      <p:grpSp>
        <p:nvGrpSpPr>
          <p:cNvPr id="20" name="Groupe 19">
            <a:extLst>
              <a:ext uri="{FF2B5EF4-FFF2-40B4-BE49-F238E27FC236}">
                <a16:creationId xmlns:a16="http://schemas.microsoft.com/office/drawing/2014/main" id="{B7396E30-73EE-C37B-6DE1-6FC4A57C3736}"/>
              </a:ext>
            </a:extLst>
          </p:cNvPr>
          <p:cNvGrpSpPr/>
          <p:nvPr/>
        </p:nvGrpSpPr>
        <p:grpSpPr>
          <a:xfrm>
            <a:off x="720001" y="3427729"/>
            <a:ext cx="8179903" cy="406809"/>
            <a:chOff x="720001" y="3427729"/>
            <a:chExt cx="8179903" cy="406809"/>
          </a:xfrm>
        </p:grpSpPr>
        <p:grpSp>
          <p:nvGrpSpPr>
            <p:cNvPr id="8" name="Groupe 7">
              <a:extLst>
                <a:ext uri="{FF2B5EF4-FFF2-40B4-BE49-F238E27FC236}">
                  <a16:creationId xmlns:a16="http://schemas.microsoft.com/office/drawing/2014/main" id="{D2659860-0D5F-41EF-416F-F68F0097ED1B}"/>
                </a:ext>
              </a:extLst>
            </p:cNvPr>
            <p:cNvGrpSpPr/>
            <p:nvPr/>
          </p:nvGrpSpPr>
          <p:grpSpPr>
            <a:xfrm>
              <a:off x="720001" y="3427729"/>
              <a:ext cx="603339" cy="406809"/>
              <a:chOff x="495878" y="1166399"/>
              <a:chExt cx="603339" cy="406809"/>
            </a:xfrm>
          </p:grpSpPr>
          <p:cxnSp>
            <p:nvCxnSpPr>
              <p:cNvPr id="9" name="Google Shape;724;p55">
                <a:extLst>
                  <a:ext uri="{FF2B5EF4-FFF2-40B4-BE49-F238E27FC236}">
                    <a16:creationId xmlns:a16="http://schemas.microsoft.com/office/drawing/2014/main" id="{2135E33B-6418-1693-D156-403C4E516667}"/>
                  </a:ext>
                </a:extLst>
              </p:cNvPr>
              <p:cNvCxnSpPr>
                <a:cxnSpLocks/>
              </p:cNvCxnSpPr>
              <p:nvPr/>
            </p:nvCxnSpPr>
            <p:spPr>
              <a:xfrm>
                <a:off x="886697" y="1372352"/>
                <a:ext cx="212520" cy="0"/>
              </a:xfrm>
              <a:prstGeom prst="straightConnector1">
                <a:avLst/>
              </a:prstGeom>
              <a:noFill/>
              <a:ln w="28575" cap="flat" cmpd="sng">
                <a:solidFill>
                  <a:schemeClr val="dk1"/>
                </a:solidFill>
                <a:prstDash val="solid"/>
                <a:round/>
                <a:headEnd type="none" w="med" len="med"/>
                <a:tailEnd type="none" w="med" len="med"/>
              </a:ln>
            </p:spPr>
          </p:cxnSp>
          <p:grpSp>
            <p:nvGrpSpPr>
              <p:cNvPr id="14" name="Groupe 13">
                <a:extLst>
                  <a:ext uri="{FF2B5EF4-FFF2-40B4-BE49-F238E27FC236}">
                    <a16:creationId xmlns:a16="http://schemas.microsoft.com/office/drawing/2014/main" id="{908E28EC-843C-DB63-6F60-BE4A623ABEC5}"/>
                  </a:ext>
                </a:extLst>
              </p:cNvPr>
              <p:cNvGrpSpPr/>
              <p:nvPr/>
            </p:nvGrpSpPr>
            <p:grpSpPr>
              <a:xfrm>
                <a:off x="495878" y="1166399"/>
                <a:ext cx="448243" cy="406809"/>
                <a:chOff x="495878" y="1166399"/>
                <a:chExt cx="448243" cy="406809"/>
              </a:xfrm>
            </p:grpSpPr>
            <p:sp>
              <p:nvSpPr>
                <p:cNvPr id="56" name="Google Shape;726;p55">
                  <a:extLst>
                    <a:ext uri="{FF2B5EF4-FFF2-40B4-BE49-F238E27FC236}">
                      <a16:creationId xmlns:a16="http://schemas.microsoft.com/office/drawing/2014/main" id="{DD739C85-6F57-1FC1-48C4-324DA8F856FA}"/>
                    </a:ext>
                  </a:extLst>
                </p:cNvPr>
                <p:cNvSpPr/>
                <p:nvPr/>
              </p:nvSpPr>
              <p:spPr>
                <a:xfrm>
                  <a:off x="495878" y="1166399"/>
                  <a:ext cx="448243" cy="406809"/>
                </a:xfrm>
                <a:custGeom>
                  <a:avLst/>
                  <a:gdLst/>
                  <a:ahLst/>
                  <a:cxnLst/>
                  <a:rect l="l" t="t" r="r" b="b"/>
                  <a:pathLst>
                    <a:path w="89543" h="83086" extrusionOk="0">
                      <a:moveTo>
                        <a:pt x="44771" y="1"/>
                      </a:moveTo>
                      <a:cubicBezTo>
                        <a:pt x="43726" y="1"/>
                        <a:pt x="42681" y="375"/>
                        <a:pt x="41884" y="1123"/>
                      </a:cubicBezTo>
                      <a:lnTo>
                        <a:pt x="1596" y="38838"/>
                      </a:lnTo>
                      <a:cubicBezTo>
                        <a:pt x="1" y="40330"/>
                        <a:pt x="1" y="42756"/>
                        <a:pt x="1596" y="44248"/>
                      </a:cubicBezTo>
                      <a:lnTo>
                        <a:pt x="41884" y="81967"/>
                      </a:lnTo>
                      <a:cubicBezTo>
                        <a:pt x="42679" y="82713"/>
                        <a:pt x="43724" y="83086"/>
                        <a:pt x="44770" y="83086"/>
                      </a:cubicBezTo>
                      <a:cubicBezTo>
                        <a:pt x="45816" y="83086"/>
                        <a:pt x="46862" y="82713"/>
                        <a:pt x="47659" y="81967"/>
                      </a:cubicBezTo>
                      <a:lnTo>
                        <a:pt x="87947" y="44248"/>
                      </a:lnTo>
                      <a:cubicBezTo>
                        <a:pt x="89542" y="42756"/>
                        <a:pt x="89542" y="40330"/>
                        <a:pt x="87947" y="38838"/>
                      </a:cubicBezTo>
                      <a:lnTo>
                        <a:pt x="47659" y="1123"/>
                      </a:lnTo>
                      <a:cubicBezTo>
                        <a:pt x="46862" y="375"/>
                        <a:pt x="45817" y="1"/>
                        <a:pt x="44771" y="1"/>
                      </a:cubicBezTo>
                      <a:close/>
                    </a:path>
                  </a:pathLst>
                </a:custGeom>
                <a:solidFill>
                  <a:schemeClr val="dk1"/>
                </a:solidFill>
                <a:ln w="38100" cap="flat" cmpd="sng">
                  <a:solidFill>
                    <a:srgbClr val="77D9F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727;p55">
                  <a:extLst>
                    <a:ext uri="{FF2B5EF4-FFF2-40B4-BE49-F238E27FC236}">
                      <a16:creationId xmlns:a16="http://schemas.microsoft.com/office/drawing/2014/main" id="{EF470FDA-B37E-139D-5B11-D8391172ED1B}"/>
                    </a:ext>
                  </a:extLst>
                </p:cNvPr>
                <p:cNvSpPr txBox="1"/>
                <p:nvPr/>
              </p:nvSpPr>
              <p:spPr>
                <a:xfrm>
                  <a:off x="564392" y="1249952"/>
                  <a:ext cx="292051" cy="230401"/>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1600" b="1" dirty="0">
                      <a:solidFill>
                        <a:schemeClr val="lt1"/>
                      </a:solidFill>
                      <a:latin typeface="Fjalla One"/>
                      <a:ea typeface="Fjalla One"/>
                      <a:cs typeface="Fjalla One"/>
                      <a:sym typeface="Fjalla One"/>
                    </a:rPr>
                    <a:t>4</a:t>
                  </a:r>
                  <a:endParaRPr sz="1600" b="1" dirty="0">
                    <a:solidFill>
                      <a:schemeClr val="lt1"/>
                    </a:solidFill>
                    <a:latin typeface="Fjalla One"/>
                    <a:ea typeface="Fjalla One"/>
                    <a:cs typeface="Fjalla One"/>
                    <a:sym typeface="Fjalla One"/>
                  </a:endParaRPr>
                </a:p>
              </p:txBody>
            </p:sp>
          </p:grpSp>
        </p:grpSp>
        <p:sp>
          <p:nvSpPr>
            <p:cNvPr id="58" name="Google Shape;323;p43">
              <a:extLst>
                <a:ext uri="{FF2B5EF4-FFF2-40B4-BE49-F238E27FC236}">
                  <a16:creationId xmlns:a16="http://schemas.microsoft.com/office/drawing/2014/main" id="{FB9B0C11-637C-07EA-4F16-AAC991714C06}"/>
                </a:ext>
              </a:extLst>
            </p:cNvPr>
            <p:cNvSpPr txBox="1">
              <a:spLocks/>
            </p:cNvSpPr>
            <p:nvPr/>
          </p:nvSpPr>
          <p:spPr>
            <a:xfrm flipH="1">
              <a:off x="1323339" y="3448431"/>
              <a:ext cx="7576565" cy="370501"/>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chemeClr val="dk1"/>
                </a:buClr>
                <a:buSzPts val="1800"/>
                <a:buFont typeface="Open Sans"/>
                <a:buChar char="●"/>
                <a:defRPr sz="1800" b="0" i="0" u="none" strike="noStrike" cap="none">
                  <a:solidFill>
                    <a:schemeClr val="dk1"/>
                  </a:solidFill>
                  <a:latin typeface="Open Sans"/>
                  <a:ea typeface="Open Sans"/>
                  <a:cs typeface="Open Sans"/>
                  <a:sym typeface="Open Sans"/>
                </a:defRPr>
              </a:lvl1pPr>
              <a:lvl2pPr marL="914400" marR="0" lvl="1" indent="-317500" algn="l" rtl="0">
                <a:lnSpc>
                  <a:spcPct val="100000"/>
                </a:lnSpc>
                <a:spcBef>
                  <a:spcPts val="1600"/>
                </a:spcBef>
                <a:spcAft>
                  <a:spcPts val="0"/>
                </a:spcAft>
                <a:buClr>
                  <a:schemeClr val="dk1"/>
                </a:buClr>
                <a:buSzPts val="1400"/>
                <a:buFont typeface="Open Sans"/>
                <a:buChar char="○"/>
                <a:defRPr sz="1400" b="0" i="0" u="none" strike="noStrike" cap="none">
                  <a:solidFill>
                    <a:schemeClr val="dk1"/>
                  </a:solidFill>
                  <a:latin typeface="Open Sans"/>
                  <a:ea typeface="Open Sans"/>
                  <a:cs typeface="Open Sans"/>
                  <a:sym typeface="Open Sans"/>
                </a:defRPr>
              </a:lvl2pPr>
              <a:lvl3pPr marL="1371600" marR="0" lvl="2"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3pPr>
              <a:lvl4pPr marL="1828800" marR="0" lvl="3"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4pPr>
              <a:lvl5pPr marL="2286000" marR="0" lvl="4"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5pPr>
              <a:lvl6pPr marL="2743200" marR="0" lvl="5"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6pPr>
              <a:lvl7pPr marL="3200400" marR="0" lvl="6"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7pPr>
              <a:lvl8pPr marL="3657600" marR="0" lvl="7" indent="-304800" algn="l" rtl="0">
                <a:lnSpc>
                  <a:spcPct val="100000"/>
                </a:lnSpc>
                <a:spcBef>
                  <a:spcPts val="1600"/>
                </a:spcBef>
                <a:spcAft>
                  <a:spcPts val="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8pPr>
              <a:lvl9pPr marL="4114800" marR="0" lvl="8" indent="-304800" algn="l" rtl="0">
                <a:lnSpc>
                  <a:spcPct val="100000"/>
                </a:lnSpc>
                <a:spcBef>
                  <a:spcPts val="1600"/>
                </a:spcBef>
                <a:spcAft>
                  <a:spcPts val="1600"/>
                </a:spcAft>
                <a:buClr>
                  <a:schemeClr val="dk1"/>
                </a:buClr>
                <a:buSzPts val="1200"/>
                <a:buFont typeface="Open Sans"/>
                <a:buChar char="■"/>
                <a:defRPr sz="1200" b="0" i="0" u="none" strike="noStrike" cap="none">
                  <a:solidFill>
                    <a:schemeClr val="dk1"/>
                  </a:solidFill>
                  <a:latin typeface="Open Sans"/>
                  <a:ea typeface="Open Sans"/>
                  <a:cs typeface="Open Sans"/>
                  <a:sym typeface="Open Sans"/>
                </a:defRPr>
              </a:lvl9pPr>
            </a:lstStyle>
            <a:p>
              <a:pPr marL="0" indent="0">
                <a:spcAft>
                  <a:spcPts val="1600"/>
                </a:spcAft>
                <a:buFont typeface="Open Sans"/>
                <a:buNone/>
              </a:pPr>
              <a:r>
                <a:rPr lang="en" sz="1400" dirty="0"/>
                <a:t>Savoir faire une coelio carcinologique, établir un PCI avec un CRO détaillé, des biopsies</a:t>
              </a:r>
            </a:p>
          </p:txBody>
        </p:sp>
      </p:grpSp>
      <p:sp>
        <p:nvSpPr>
          <p:cNvPr id="22" name="Google Shape;284;p42">
            <a:extLst>
              <a:ext uri="{FF2B5EF4-FFF2-40B4-BE49-F238E27FC236}">
                <a16:creationId xmlns:a16="http://schemas.microsoft.com/office/drawing/2014/main" id="{F03390CF-C597-E391-F66D-56901879110E}"/>
              </a:ext>
            </a:extLst>
          </p:cNvPr>
          <p:cNvSpPr txBox="1">
            <a:spLocks/>
          </p:cNvSpPr>
          <p:nvPr/>
        </p:nvSpPr>
        <p:spPr>
          <a:xfrm flipH="1">
            <a:off x="8103475" y="4875861"/>
            <a:ext cx="501811" cy="243268"/>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77D9F9"/>
              </a:buClr>
              <a:buSzPts val="2000"/>
              <a:buFont typeface="Fjalla One"/>
              <a:buNone/>
              <a:defRPr sz="2000" b="1" i="0" u="none" strike="noStrike" cap="none">
                <a:solidFill>
                  <a:schemeClr val="accent1"/>
                </a:solidFill>
                <a:latin typeface="Fjalla One"/>
                <a:ea typeface="Fjalla One"/>
                <a:cs typeface="Fjalla One"/>
                <a:sym typeface="Fjalla One"/>
              </a:defRPr>
            </a:lvl1pPr>
            <a:lvl2pPr marR="0" lvl="1"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2pPr>
            <a:lvl3pPr marR="0" lvl="2"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3pPr>
            <a:lvl4pPr marR="0" lvl="3"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4pPr>
            <a:lvl5pPr marR="0" lvl="4"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5pPr>
            <a:lvl6pPr marR="0" lvl="5"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6pPr>
            <a:lvl7pPr marR="0" lvl="6"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7pPr>
            <a:lvl8pPr marR="0" lvl="7"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8pPr>
            <a:lvl9pPr marR="0" lvl="8" algn="ctr" rtl="0">
              <a:lnSpc>
                <a:spcPct val="100000"/>
              </a:lnSpc>
              <a:spcBef>
                <a:spcPts val="0"/>
              </a:spcBef>
              <a:spcAft>
                <a:spcPts val="0"/>
              </a:spcAft>
              <a:buClr>
                <a:srgbClr val="77D9F9"/>
              </a:buClr>
              <a:buSzPts val="1800"/>
              <a:buFont typeface="Marvel"/>
              <a:buNone/>
              <a:defRPr sz="1800" b="1" i="0" u="none" strike="noStrike" cap="none">
                <a:solidFill>
                  <a:srgbClr val="77D9F9"/>
                </a:solidFill>
                <a:latin typeface="Marvel"/>
                <a:ea typeface="Marvel"/>
                <a:cs typeface="Marvel"/>
                <a:sym typeface="Marvel"/>
              </a:defRPr>
            </a:lvl9pPr>
          </a:lstStyle>
          <a:p>
            <a:r>
              <a:rPr lang="fr-FR" sz="900" dirty="0">
                <a:solidFill>
                  <a:schemeClr val="tx1"/>
                </a:solidFill>
                <a:latin typeface="Open Sans" panose="020B0606030504020204" pitchFamily="34" charset="0"/>
                <a:ea typeface="Open Sans" panose="020B0606030504020204" pitchFamily="34" charset="0"/>
                <a:cs typeface="Open Sans" panose="020B0606030504020204" pitchFamily="34" charset="0"/>
              </a:rPr>
              <a:t>19/20</a:t>
            </a:r>
          </a:p>
        </p:txBody>
      </p:sp>
    </p:spTree>
    <p:extLst>
      <p:ext uri="{BB962C8B-B14F-4D97-AF65-F5344CB8AC3E}">
        <p14:creationId xmlns:p14="http://schemas.microsoft.com/office/powerpoint/2010/main" val="3635675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22"/>
        <p:cNvGrpSpPr/>
        <p:nvPr/>
      </p:nvGrpSpPr>
      <p:grpSpPr>
        <a:xfrm>
          <a:off x="0" y="0"/>
          <a:ext cx="0" cy="0"/>
          <a:chOff x="0" y="0"/>
          <a:chExt cx="0" cy="0"/>
        </a:xfrm>
      </p:grpSpPr>
      <p:sp>
        <p:nvSpPr>
          <p:cNvPr id="4" name="Rectangle 3">
            <a:extLst>
              <a:ext uri="{FF2B5EF4-FFF2-40B4-BE49-F238E27FC236}">
                <a16:creationId xmlns:a16="http://schemas.microsoft.com/office/drawing/2014/main" id="{31A72160-5EA4-0EF6-28E6-45AC9EC56C15}"/>
              </a:ext>
            </a:extLst>
          </p:cNvPr>
          <p:cNvSpPr/>
          <p:nvPr/>
        </p:nvSpPr>
        <p:spPr>
          <a:xfrm>
            <a:off x="4406400" y="2880000"/>
            <a:ext cx="3873600" cy="878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3" name="Google Shape;923;p63"/>
          <p:cNvSpPr txBox="1">
            <a:spLocks noGrp="1"/>
          </p:cNvSpPr>
          <p:nvPr>
            <p:ph type="title"/>
          </p:nvPr>
        </p:nvSpPr>
        <p:spPr>
          <a:xfrm>
            <a:off x="3212988" y="690525"/>
            <a:ext cx="4818600" cy="11073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r>
              <a:rPr lang="en" dirty="0"/>
              <a:t>Merci</a:t>
            </a:r>
            <a:endParaRPr dirty="0"/>
          </a:p>
        </p:txBody>
      </p:sp>
      <p:sp>
        <p:nvSpPr>
          <p:cNvPr id="924" name="Google Shape;924;p63"/>
          <p:cNvSpPr txBox="1">
            <a:spLocks noGrp="1"/>
          </p:cNvSpPr>
          <p:nvPr>
            <p:ph type="subTitle" idx="1"/>
          </p:nvPr>
        </p:nvSpPr>
        <p:spPr>
          <a:xfrm>
            <a:off x="5131063" y="1825575"/>
            <a:ext cx="2891100" cy="9717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endParaRPr lang="fr-FR" dirty="0"/>
          </a:p>
          <a:p>
            <a:pPr marL="0" lvl="0" indent="0" algn="r" rtl="0">
              <a:spcBef>
                <a:spcPts val="0"/>
              </a:spcBef>
              <a:spcAft>
                <a:spcPts val="0"/>
              </a:spcAft>
              <a:buNone/>
            </a:pPr>
            <a:endParaRPr lang="fr-FR" dirty="0"/>
          </a:p>
          <a:p>
            <a:pPr marL="0" lvl="0" indent="0" algn="r" rtl="0">
              <a:spcBef>
                <a:spcPts val="0"/>
              </a:spcBef>
              <a:spcAft>
                <a:spcPts val="0"/>
              </a:spcAft>
              <a:buNone/>
            </a:pPr>
            <a:r>
              <a:rPr lang="fr-FR" dirty="0"/>
              <a:t>Sources : </a:t>
            </a:r>
          </a:p>
          <a:p>
            <a:pPr marL="0" lvl="0" indent="0" algn="r" rtl="0">
              <a:spcBef>
                <a:spcPts val="0"/>
              </a:spcBef>
              <a:spcAft>
                <a:spcPts val="0"/>
              </a:spcAft>
              <a:buNone/>
            </a:pPr>
            <a:endParaRPr lang="fr-FR" dirty="0"/>
          </a:p>
          <a:p>
            <a:pPr marL="0" lvl="0" indent="0" algn="just"/>
            <a:r>
              <a:rPr lang="fr-FR" sz="1000" i="1" dirty="0">
                <a:effectLst/>
                <a:latin typeface="Calibri" panose="020F0502020204030204" pitchFamily="34" charset="0"/>
                <a:ea typeface="Calibri" panose="020F0502020204030204" pitchFamily="34" charset="0"/>
                <a:cs typeface="Times New Roman" panose="02020603050405020304" pitchFamily="18" charset="0"/>
              </a:rPr>
              <a:t>Pinto A, </a:t>
            </a:r>
            <a:r>
              <a:rPr lang="fr-FR" sz="1000" i="1" dirty="0" err="1">
                <a:effectLst/>
                <a:latin typeface="Calibri" panose="020F0502020204030204" pitchFamily="34" charset="0"/>
                <a:ea typeface="Calibri" panose="020F0502020204030204" pitchFamily="34" charset="0"/>
                <a:cs typeface="Times New Roman" panose="02020603050405020304" pitchFamily="18" charset="0"/>
              </a:rPr>
              <a:t>Goéré</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D. Traitement chirurgical à visée curative des carcinoses péritonéales. EMC - Techniques chirurgicales - Appareil digestif 2020</a:t>
            </a:r>
          </a:p>
          <a:p>
            <a:pPr marL="0" lvl="0" indent="0" algn="just"/>
            <a:endParaRPr lang="fr-FR" sz="1000" i="1" dirty="0">
              <a:latin typeface="Calibri" panose="020F0502020204030204" pitchFamily="34" charset="0"/>
              <a:ea typeface="Calibri" panose="020F0502020204030204" pitchFamily="34" charset="0"/>
              <a:cs typeface="Times New Roman" panose="02020603050405020304" pitchFamily="18" charset="0"/>
            </a:endParaRPr>
          </a:p>
          <a:p>
            <a:pPr marL="0" lvl="0" indent="0" algn="just"/>
            <a:r>
              <a:rPr lang="en-US" sz="1000" i="1" dirty="0">
                <a:effectLst/>
                <a:latin typeface="Calibri" panose="020F0502020204030204" pitchFamily="34" charset="0"/>
                <a:ea typeface="Calibri" panose="020F0502020204030204" pitchFamily="34" charset="0"/>
                <a:cs typeface="Times New Roman" panose="02020603050405020304" pitchFamily="18" charset="0"/>
              </a:rPr>
              <a:t>Dohan A,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Hobeika</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C, Najah H,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Pocard</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M,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Rousset</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P,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Eveno</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C. Preoperative assessment of peritoneal carcinomatosis of colorectal origin. J </a:t>
            </a:r>
            <a:r>
              <a:rPr lang="en-US" sz="1000" i="1" dirty="0" err="1">
                <a:effectLst/>
                <a:latin typeface="Calibri" panose="020F0502020204030204" pitchFamily="34" charset="0"/>
                <a:ea typeface="Calibri" panose="020F0502020204030204" pitchFamily="34" charset="0"/>
                <a:cs typeface="Times New Roman" panose="02020603050405020304" pitchFamily="18" charset="0"/>
              </a:rPr>
              <a:t>Visc</a:t>
            </a:r>
            <a:r>
              <a:rPr lang="en-US" sz="1000" i="1" dirty="0">
                <a:effectLst/>
                <a:latin typeface="Calibri" panose="020F0502020204030204" pitchFamily="34" charset="0"/>
                <a:ea typeface="Calibri" panose="020F0502020204030204" pitchFamily="34" charset="0"/>
                <a:cs typeface="Times New Roman" panose="02020603050405020304" pitchFamily="18" charset="0"/>
              </a:rPr>
              <a:t> Surg. 2018 </a:t>
            </a:r>
          </a:p>
          <a:p>
            <a:pPr marL="0" lvl="0" indent="0" algn="just"/>
            <a:endParaRPr lang="fr-FR" sz="1000" i="1"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gn="just"/>
            <a:r>
              <a:rPr lang="fr-FR" sz="1000" i="1" dirty="0" err="1">
                <a:effectLst/>
                <a:latin typeface="Calibri" panose="020F0502020204030204" pitchFamily="34" charset="0"/>
                <a:ea typeface="Calibri" panose="020F0502020204030204" pitchFamily="34" charset="0"/>
                <a:cs typeface="Times New Roman" panose="02020603050405020304" pitchFamily="18" charset="0"/>
              </a:rPr>
              <a:t>Goéré</a:t>
            </a:r>
            <a:r>
              <a:rPr lang="fr-FR" sz="1000" i="1" dirty="0">
                <a:effectLst/>
                <a:latin typeface="Calibri" panose="020F0502020204030204" pitchFamily="34" charset="0"/>
                <a:ea typeface="Calibri" panose="020F0502020204030204" pitchFamily="34" charset="0"/>
                <a:cs typeface="Times New Roman" panose="02020603050405020304" pitchFamily="18" charset="0"/>
              </a:rPr>
              <a:t> D. Prise en charge de la carcinose péritonéale d’origine colique. JFHOD mars 2022.</a:t>
            </a:r>
          </a:p>
          <a:p>
            <a:pPr marL="0" lvl="0" indent="0" algn="r" rtl="0">
              <a:spcBef>
                <a:spcPts val="0"/>
              </a:spcBef>
              <a:spcAft>
                <a:spcPts val="0"/>
              </a:spcAft>
              <a:buNone/>
            </a:pPr>
            <a:endParaRPr dirty="0"/>
          </a:p>
        </p:txBody>
      </p:sp>
      <p:pic>
        <p:nvPicPr>
          <p:cNvPr id="5" name="Picture 4" descr="Institut de cancérologie de l'Ouest (ICO) : Centre de lutte contre le  cancer et oncologie à Angers et Nantes - Unicancer">
            <a:extLst>
              <a:ext uri="{FF2B5EF4-FFF2-40B4-BE49-F238E27FC236}">
                <a16:creationId xmlns:a16="http://schemas.microsoft.com/office/drawing/2014/main" id="{8F2EABF3-D5AA-5FF9-6DB1-3C2B0492F8CE}"/>
              </a:ext>
            </a:extLst>
          </p:cNvPr>
          <p:cNvPicPr>
            <a:picLocks noChangeAspect="1" noChangeArrowheads="1"/>
          </p:cNvPicPr>
          <p:nvPr/>
        </p:nvPicPr>
        <p:blipFill rotWithShape="1">
          <a:blip r:embed="rId4">
            <a:biLevel thresh="75000"/>
            <a:extLst>
              <a:ext uri="{28A0092B-C50C-407E-A947-70E740481C1C}">
                <a14:useLocalDpi xmlns:a14="http://schemas.microsoft.com/office/drawing/2010/main" val="0"/>
              </a:ext>
            </a:extLst>
          </a:blip>
          <a:srcRect b="29300"/>
          <a:stretch/>
        </p:blipFill>
        <p:spPr bwMode="auto">
          <a:xfrm>
            <a:off x="6945144" y="4594297"/>
            <a:ext cx="667862" cy="288818"/>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descr="Une image contenant texte&#10;&#10;Description générée automatiquement">
            <a:extLst>
              <a:ext uri="{FF2B5EF4-FFF2-40B4-BE49-F238E27FC236}">
                <a16:creationId xmlns:a16="http://schemas.microsoft.com/office/drawing/2014/main" id="{7D11F5A7-A8F3-1550-E150-DF46B321A24E}"/>
              </a:ext>
            </a:extLst>
          </p:cNvPr>
          <p:cNvPicPr>
            <a:picLocks noChangeAspect="1"/>
          </p:cNvPicPr>
          <p:nvPr/>
        </p:nvPicPr>
        <p:blipFill>
          <a:blip r:embed="rId5"/>
          <a:stretch>
            <a:fillRect/>
          </a:stretch>
        </p:blipFill>
        <p:spPr>
          <a:xfrm>
            <a:off x="4370852" y="4566283"/>
            <a:ext cx="573026" cy="389582"/>
          </a:xfrm>
          <a:prstGeom prst="rect">
            <a:avLst/>
          </a:prstGeom>
        </p:spPr>
      </p:pic>
      <p:pic>
        <p:nvPicPr>
          <p:cNvPr id="7" name="Picture 6" descr="Logos et charte graphique de Nantes Université - Nantes Université">
            <a:extLst>
              <a:ext uri="{FF2B5EF4-FFF2-40B4-BE49-F238E27FC236}">
                <a16:creationId xmlns:a16="http://schemas.microsoft.com/office/drawing/2014/main" id="{8DD44C09-86FD-D6E3-CC2E-CFEB1807BA1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69659" y="4566282"/>
            <a:ext cx="946829" cy="35175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Shape 9202"/>
        <p:cNvGrpSpPr/>
        <p:nvPr/>
      </p:nvGrpSpPr>
      <p:grpSpPr>
        <a:xfrm>
          <a:off x="0" y="0"/>
          <a:ext cx="0" cy="0"/>
          <a:chOff x="0" y="0"/>
          <a:chExt cx="0" cy="0"/>
        </a:xfrm>
      </p:grpSpPr>
      <p:sp>
        <p:nvSpPr>
          <p:cNvPr id="2" name="ZoneTexte 1">
            <a:extLst>
              <a:ext uri="{FF2B5EF4-FFF2-40B4-BE49-F238E27FC236}">
                <a16:creationId xmlns:a16="http://schemas.microsoft.com/office/drawing/2014/main" id="{C09A0C92-C648-2695-AFA1-B9B84960A60C}"/>
              </a:ext>
            </a:extLst>
          </p:cNvPr>
          <p:cNvSpPr txBox="1"/>
          <p:nvPr/>
        </p:nvSpPr>
        <p:spPr>
          <a:xfrm>
            <a:off x="307428" y="65187"/>
            <a:ext cx="8529144" cy="5078313"/>
          </a:xfrm>
          <a:prstGeom prst="rect">
            <a:avLst/>
          </a:prstGeom>
          <a:noFill/>
        </p:spPr>
        <p:txBody>
          <a:bodyPr wrap="square" rtlCol="0">
            <a:spAutoFit/>
          </a:bodyPr>
          <a:lstStyle/>
          <a:p>
            <a:pPr algn="just"/>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Segelman</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J,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Granath</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F, Holm T, Machado M,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Mahteme</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H,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Martling</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 </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Incidence,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prevalence</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and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risk</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factors</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for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peritoneal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carcinomatosis</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from</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colorectal cancer</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Br J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Surg</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2012 May;99(5):699-705.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doi</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10.1002/bjs.8679. Epub 2012 Jan 27. PMID: 22287157.</a:t>
            </a: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van Gestel YR, Thomassen I, Lemmens VE,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Pruijt</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JF, van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Herk-Sukel</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MP,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Rutten</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HJ,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Creemers</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GJ, de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Hingh</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IH.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Metachronous</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peritoneal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carcinomatosis</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after</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curative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treatment</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of colorectal cancer</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Eur</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J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Surg</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Oncol</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2014 Aug;40(8):963-9.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doi</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10.1016/j.ejso.2013.10.001. Epub 2013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Oct</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16. PMID: 24183168.</a:t>
            </a: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de Bree E,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Koops</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W,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Kröger</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R, van Ruth S,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Witkamp</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AJ,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Zoetmulder</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FA.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Peritoneal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carcinomatosis</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from</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colorectal or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appendiceal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origin</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correlation</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of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preoperative</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with</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intraoperative</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findings</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and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evaluation</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of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interobserver</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agreement</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J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Surg</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Oncol</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2004 May 1;86(2):64-73.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doi</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10.1002/jso.20049. PMID: 15112247.</a:t>
            </a: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Quénet</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F, Elias D, Roca L,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Goéré</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D,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Ghouti</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L,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Pocard</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M,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Facy</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O, Arvieux C, Lorimier G,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Pezet</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D, Marchal F, Loi V, Meeus P,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Juzyna</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B, de Forges H,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Paineau</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J,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Glehen</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O; UNICANCER-GI Group and BIG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Renape</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Group.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Cytoreductive</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surgery</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plus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hyperthermic</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intraperitoneal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chemotherapy</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versus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cytoreductive</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surgery</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alone</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for colorectal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peritoneal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metastases</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(PRODIGE 7): a multicentre,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randomised</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open-label, phase 3 trial.</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Lancet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Oncol</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2021 Feb;22(2):256-266.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doi</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10.1016/S1470-2045(20)30599-4. Epub 2021 Jan 18. PMID: 33476595.</a:t>
            </a: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Arjona</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-Sanchez A, Cano-Osuna M.T., Gutierrez A, Segura J.J., Perez E, </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Adjuvant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hyperthermic</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intraperitoneal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chemotherapy</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in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locally</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advanced</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colon cancer (HIPECT4): A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randomized</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phase III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study</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Annals</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of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Oncology</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(2022) 33 (suppl_7): S136-S196. 10.1016/</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annonc</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/annonc1048</a:t>
            </a: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Bereder</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JM, Classe JM,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Ducreux</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M, Elias D, Ferron G, Gilly F,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Glehen</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O, Lorimier G, Morice P,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Msika</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S,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Pocard</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M,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Quenet</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F. </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Accords d'experts sur le Compte Rendu Opératoire minimal descriptif d'une carcinose péritonéale [Expert agreement on the minimal descriptive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surgical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report for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peritoneal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cancer]</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J Chir (Paris). 2007 Sep-Oct;144(5):463. French.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doi</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10.1016/s0021-7697(07)74020-6. PMID: 18065908.</a:t>
            </a: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endPar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just"/>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Cotte E,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Passot</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G, Gilly F-N,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Glehen</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O.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Selection</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of patients and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staging</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of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peritoneal</a:t>
            </a:r>
            <a:r>
              <a:rPr lang="fr-FR" sz="900" b="1" dirty="0">
                <a:solidFill>
                  <a:schemeClr val="bg1"/>
                </a:solidFill>
                <a:latin typeface="Open Sans" panose="020B0606030504020204" pitchFamily="34" charset="0"/>
                <a:ea typeface="Open Sans" panose="020B0606030504020204" pitchFamily="34" charset="0"/>
                <a:cs typeface="Open Sans" panose="020B0606030504020204" pitchFamily="34" charset="0"/>
              </a:rPr>
              <a:t> surface </a:t>
            </a:r>
            <a:r>
              <a:rPr lang="fr-FR" sz="900" b="1"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malignancies</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World J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Gastrointest</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Oncol</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15 </a:t>
            </a:r>
            <a:r>
              <a:rPr lang="fr-FR" sz="9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janv</a:t>
            </a:r>
            <a:r>
              <a:rPr lang="fr-FR" sz="900" dirty="0">
                <a:solidFill>
                  <a:schemeClr val="bg1"/>
                </a:solidFill>
                <a:latin typeface="Open Sans" panose="020B0606030504020204" pitchFamily="34" charset="0"/>
                <a:ea typeface="Open Sans" panose="020B0606030504020204" pitchFamily="34" charset="0"/>
                <a:cs typeface="Open Sans" panose="020B0606030504020204" pitchFamily="34" charset="0"/>
              </a:rPr>
              <a:t> 2010;2(1):31-5.</a:t>
            </a:r>
          </a:p>
        </p:txBody>
      </p:sp>
    </p:spTree>
  </p:cSld>
  <p:clrMapOvr>
    <a:masterClrMapping/>
  </p:clrMapOvr>
</p:sld>
</file>

<file path=ppt/theme/theme1.xml><?xml version="1.0" encoding="utf-8"?>
<a:theme xmlns:a="http://schemas.openxmlformats.org/drawingml/2006/main" name="Latest Medical Advances by Slidesgo">
  <a:themeElements>
    <a:clrScheme name="Simple Light">
      <a:dk1>
        <a:srgbClr val="152946"/>
      </a:dk1>
      <a:lt1>
        <a:srgbClr val="FFFFFF"/>
      </a:lt1>
      <a:dk2>
        <a:srgbClr val="000000"/>
      </a:dk2>
      <a:lt2>
        <a:srgbClr val="77D9F9"/>
      </a:lt2>
      <a:accent1>
        <a:srgbClr val="77D9F9"/>
      </a:accent1>
      <a:accent2>
        <a:srgbClr val="F3F3F3"/>
      </a:accent2>
      <a:accent3>
        <a:srgbClr val="0B203D"/>
      </a:accent3>
      <a:accent4>
        <a:srgbClr val="000000"/>
      </a:accent4>
      <a:accent5>
        <a:srgbClr val="D9D9D9"/>
      </a:accent5>
      <a:accent6>
        <a:srgbClr val="B9EEFF"/>
      </a:accent6>
      <a:hlink>
        <a:srgbClr val="15294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12207</TotalTime>
  <Words>6353</Words>
  <Application>Microsoft Office PowerPoint</Application>
  <PresentationFormat>Affichage à l'écran (16:9)</PresentationFormat>
  <Paragraphs>502</Paragraphs>
  <Slides>22</Slides>
  <Notes>22</Notes>
  <HiddenSlides>0</HiddenSlides>
  <MMClips>2</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22</vt:i4>
      </vt:variant>
    </vt:vector>
  </HeadingPairs>
  <TitlesOfParts>
    <vt:vector size="34" baseType="lpstr">
      <vt:lpstr>PT Serif</vt:lpstr>
      <vt:lpstr>Calibri</vt:lpstr>
      <vt:lpstr>Wingdings</vt:lpstr>
      <vt:lpstr>Marvel</vt:lpstr>
      <vt:lpstr>Fjalla One</vt:lpstr>
      <vt:lpstr>Roboto Condensed Light</vt:lpstr>
      <vt:lpstr>Symbol</vt:lpstr>
      <vt:lpstr>Thasadith</vt:lpstr>
      <vt:lpstr>Open Sans</vt:lpstr>
      <vt:lpstr>Courier New</vt:lpstr>
      <vt:lpstr>Arial</vt:lpstr>
      <vt:lpstr>Latest Medical Advances by Slidesgo</vt:lpstr>
      <vt:lpstr>Carcinose péritonéale d’origine colorectale </vt:lpstr>
      <vt:lpstr>Généralités</vt:lpstr>
      <vt:lpstr>Que faire en cas de découverte de carcinose ?</vt:lpstr>
      <vt:lpstr>Que faire en cas de découverte de carcinose ?</vt:lpstr>
      <vt:lpstr>La TDM-TAP</vt:lpstr>
      <vt:lpstr>Autres examens morpho-métaboliques</vt:lpstr>
      <vt:lpstr>Que faire en cas de découverte de carcinose ?</vt:lpstr>
      <vt:lpstr>La coelioscopie exploratrice</vt:lpstr>
      <vt:lpstr>Peritoneal Cancer Index - PCI</vt:lpstr>
      <vt:lpstr>Que faire en cas de découverte de carcinose ?</vt:lpstr>
      <vt:lpstr>Que faire en cas de découverte de carcinose ?</vt:lpstr>
      <vt:lpstr>Découverte per-opératoire</vt:lpstr>
      <vt:lpstr>Découverte per-opératoire</vt:lpstr>
      <vt:lpstr>Découverte per-opératoire</vt:lpstr>
      <vt:lpstr>La chirurgie de cytoréduction complète</vt:lpstr>
      <vt:lpstr>La chimio-hyperthermie intrapéritonéale - CHIP</vt:lpstr>
      <vt:lpstr>Cytoréduction + CHIP ?</vt:lpstr>
      <vt:lpstr>Cytoréduction + CHIP ?</vt:lpstr>
      <vt:lpstr>Que faire en cas de découverte de carcinose ?</vt:lpstr>
      <vt:lpstr>Carcinose péritonéale de CCR – Messages clés</vt:lpstr>
      <vt:lpstr>Merci</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Carcinose péritonéale d’origine colorectale</dc:title>
  <dc:creator>Tom Delouche</dc:creator>
  <cp:lastModifiedBy>Tom Delouche</cp:lastModifiedBy>
  <cp:revision>45</cp:revision>
  <dcterms:modified xsi:type="dcterms:W3CDTF">2023-03-23T10:03:37Z</dcterms:modified>
</cp:coreProperties>
</file>