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703" r:id="rId2"/>
    <p:sldMasterId id="2147483719" r:id="rId3"/>
  </p:sldMasterIdLst>
  <p:notesMasterIdLst>
    <p:notesMasterId r:id="rId29"/>
  </p:notesMasterIdLst>
  <p:sldIdLst>
    <p:sldId id="256" r:id="rId4"/>
    <p:sldId id="258" r:id="rId5"/>
    <p:sldId id="259" r:id="rId6"/>
    <p:sldId id="270" r:id="rId7"/>
    <p:sldId id="260" r:id="rId8"/>
    <p:sldId id="300" r:id="rId9"/>
    <p:sldId id="263" r:id="rId10"/>
    <p:sldId id="271" r:id="rId11"/>
    <p:sldId id="272" r:id="rId12"/>
    <p:sldId id="273" r:id="rId13"/>
    <p:sldId id="274" r:id="rId14"/>
    <p:sldId id="265" r:id="rId15"/>
    <p:sldId id="261" r:id="rId16"/>
    <p:sldId id="266" r:id="rId17"/>
    <p:sldId id="289" r:id="rId18"/>
    <p:sldId id="302" r:id="rId19"/>
    <p:sldId id="290" r:id="rId20"/>
    <p:sldId id="303" r:id="rId21"/>
    <p:sldId id="267" r:id="rId22"/>
    <p:sldId id="262" r:id="rId23"/>
    <p:sldId id="304" r:id="rId24"/>
    <p:sldId id="295" r:id="rId25"/>
    <p:sldId id="268" r:id="rId26"/>
    <p:sldId id="299" r:id="rId27"/>
    <p:sldId id="301"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25"/>
    <p:restoredTop sz="54789"/>
  </p:normalViewPr>
  <p:slideViewPr>
    <p:cSldViewPr snapToGrid="0">
      <p:cViewPr varScale="1">
        <p:scale>
          <a:sx n="64" d="100"/>
          <a:sy n="64" d="100"/>
        </p:scale>
        <p:origin x="1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7A6FB-959E-3B41-83C4-8ACB21BEB09C}" type="datetimeFigureOut">
              <a:rPr lang="fr-FR" smtClean="0"/>
              <a:t>09/03/2023</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78ACAB-81FA-5C42-8ADD-7C7601AEC149}" type="slidenum">
              <a:rPr lang="fr-FR" smtClean="0"/>
              <a:t>‹N°›</a:t>
            </a:fld>
            <a:endParaRPr lang="fr-FR" dirty="0"/>
          </a:p>
        </p:txBody>
      </p:sp>
    </p:spTree>
    <p:extLst>
      <p:ext uri="{BB962C8B-B14F-4D97-AF65-F5344CB8AC3E}">
        <p14:creationId xmlns:p14="http://schemas.microsoft.com/office/powerpoint/2010/main" val="3954005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a:t>
            </a:fld>
            <a:endParaRPr lang="fr-FR" dirty="0"/>
          </a:p>
        </p:txBody>
      </p:sp>
    </p:spTree>
    <p:extLst>
      <p:ext uri="{BB962C8B-B14F-4D97-AF65-F5344CB8AC3E}">
        <p14:creationId xmlns:p14="http://schemas.microsoft.com/office/powerpoint/2010/main" val="2630597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Postprandiale = Physiologique</a:t>
            </a:r>
          </a:p>
          <a:p>
            <a:r>
              <a:rPr lang="fr-FR" dirty="0" err="1"/>
              <a:t>Symptomes</a:t>
            </a:r>
            <a:r>
              <a:rPr lang="fr-FR" dirty="0"/>
              <a:t> typique : Pyrosis et régurgitation.  </a:t>
            </a:r>
          </a:p>
          <a:p>
            <a:r>
              <a:rPr lang="fr-FR" dirty="0"/>
              <a:t>Pathologique si &gt;2/semaine et/ou lésions muqueuses œsophagiennes.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Nécessite une PEC  pour l’amélioration des symptômes et le dépistage des complications, notamment de la survenue d’un EBO ou œsophage de Barrett qui est une condition précancéreuse.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L’incidence d’apparition d’un adénocarcinome sur EBO est estimée à 0,3 % par an et en constante augmentation dans les pays développés.</a:t>
            </a:r>
          </a:p>
          <a:p>
            <a:r>
              <a:rPr lang="fr-FR" dirty="0"/>
              <a:t>Incidence en augmentation, concerne </a:t>
            </a:r>
            <a:r>
              <a:rPr lang="fr-FR" dirty="0" err="1"/>
              <a:t>nx</a:t>
            </a:r>
            <a:r>
              <a:rPr lang="fr-FR" dirty="0"/>
              <a:t> </a:t>
            </a:r>
            <a:r>
              <a:rPr lang="fr-FR" dirty="0" err="1"/>
              <a:t>cs</a:t>
            </a:r>
            <a:r>
              <a:rPr lang="fr-FR" dirty="0"/>
              <a:t> en ville + AE de la </a:t>
            </a:r>
            <a:r>
              <a:rPr lang="fr-FR" dirty="0" err="1"/>
              <a:t>QoL</a:t>
            </a:r>
            <a:r>
              <a:rPr lang="fr-FR"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Symptome</a:t>
            </a:r>
            <a:r>
              <a:rPr lang="fr-FR" dirty="0"/>
              <a:t> </a:t>
            </a:r>
            <a:r>
              <a:rPr lang="fr-FR" dirty="0" err="1"/>
              <a:t>dig</a:t>
            </a:r>
            <a:r>
              <a:rPr lang="fr-FR" dirty="0"/>
              <a:t> : Spécifique Pathognomonique Posturale (décubitus / antéflexion) (</a:t>
            </a:r>
            <a:r>
              <a:rPr lang="fr-FR" i="1" dirty="0"/>
              <a:t>Douleur épigastrique, brûlure œsophagienne non ascendante, des éructations, ou même dysphagie.</a:t>
            </a:r>
            <a:r>
              <a:rPr lang="fr-FR" dirty="0"/>
              <a:t>)</a:t>
            </a:r>
          </a:p>
          <a:p>
            <a:r>
              <a:rPr lang="fr-FR" dirty="0" err="1"/>
              <a:t>Symptomes</a:t>
            </a:r>
            <a:r>
              <a:rPr lang="fr-FR" dirty="0"/>
              <a:t> extra </a:t>
            </a:r>
            <a:r>
              <a:rPr lang="fr-FR" dirty="0" err="1"/>
              <a:t>dig</a:t>
            </a:r>
            <a:r>
              <a:rPr lang="fr-FR" dirty="0"/>
              <a:t> : ORL Cardiologique Pneumologique Sommeil Bilan spécifique négatif RGO surestimé</a:t>
            </a:r>
          </a:p>
          <a:p>
            <a:endParaRPr lang="fr-FR" dirty="0"/>
          </a:p>
          <a:p>
            <a:r>
              <a:rPr lang="fr-FR" dirty="0" err="1"/>
              <a:t>Epidémio</a:t>
            </a:r>
            <a:r>
              <a:rPr lang="fr-FR" dirty="0"/>
              <a:t> : !! Chiffre uniquement basé sur des douleurs typiques pas seulement découverte lésion ou </a:t>
            </a:r>
            <a:r>
              <a:rPr lang="fr-FR" dirty="0" err="1"/>
              <a:t>symptomes</a:t>
            </a:r>
            <a:r>
              <a:rPr lang="fr-FR" dirty="0"/>
              <a:t> atypiques »</a:t>
            </a:r>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3</a:t>
            </a:fld>
            <a:endParaRPr lang="fr-FR"/>
          </a:p>
        </p:txBody>
      </p:sp>
    </p:spTree>
    <p:extLst>
      <p:ext uri="{BB962C8B-B14F-4D97-AF65-F5344CB8AC3E}">
        <p14:creationId xmlns:p14="http://schemas.microsoft.com/office/powerpoint/2010/main" val="1575901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SIO = association musculaire externe à l’œsophage : </a:t>
            </a:r>
            <a:r>
              <a:rPr lang="fr-FR" b="0" i="0" dirty="0">
                <a:solidFill>
                  <a:srgbClr val="6D6D6D"/>
                </a:solidFill>
                <a:effectLst/>
                <a:latin typeface="Georgia" panose="02040502050405020303" pitchFamily="18" charset="0"/>
              </a:rPr>
              <a:t>L'œsophage est relié aux bords de l'hiatus œsophagien du diaphragme par le ligament </a:t>
            </a:r>
            <a:r>
              <a:rPr lang="fr-FR" b="0" i="0" dirty="0" err="1">
                <a:solidFill>
                  <a:srgbClr val="6D6D6D"/>
                </a:solidFill>
                <a:effectLst/>
                <a:latin typeface="Georgia" panose="02040502050405020303" pitchFamily="18" charset="0"/>
              </a:rPr>
              <a:t>phrénico</a:t>
            </a:r>
            <a:r>
              <a:rPr lang="fr-FR" b="0" i="0" dirty="0">
                <a:solidFill>
                  <a:srgbClr val="6D6D6D"/>
                </a:solidFill>
                <a:effectLst/>
                <a:latin typeface="Georgia" panose="02040502050405020303" pitchFamily="18" charset="0"/>
              </a:rPr>
              <a:t>-œsophagien (membrane de </a:t>
            </a:r>
            <a:r>
              <a:rPr lang="fr-FR" b="0" i="0" dirty="0" err="1">
                <a:solidFill>
                  <a:srgbClr val="6D6D6D"/>
                </a:solidFill>
                <a:effectLst/>
                <a:latin typeface="Georgia" panose="02040502050405020303" pitchFamily="18" charset="0"/>
              </a:rPr>
              <a:t>Laimer</a:t>
            </a:r>
            <a:r>
              <a:rPr lang="fr-FR" b="0" i="0" dirty="0">
                <a:solidFill>
                  <a:srgbClr val="6D6D6D"/>
                </a:solidFill>
                <a:effectLst/>
                <a:latin typeface="Georgia" panose="02040502050405020303" pitchFamily="18" charset="0"/>
              </a:rPr>
              <a:t>), une extension du fascia diaphragmatique inférieur..</a:t>
            </a:r>
            <a:r>
              <a:rPr lang="fr-FR" dirty="0"/>
              <a:t> + fibre musculaire formé par le diaphragme au niveau du hiatus œsophagien (pilier gauche) + angle de </a:t>
            </a:r>
            <a:r>
              <a:rPr lang="fr-FR" dirty="0" err="1"/>
              <a:t>his</a:t>
            </a:r>
            <a:endParaRPr lang="fr-FR" dirty="0"/>
          </a:p>
          <a:p>
            <a:r>
              <a:rPr lang="fr-FR" b="0" i="0" dirty="0">
                <a:solidFill>
                  <a:srgbClr val="2E2E2E"/>
                </a:solidFill>
                <a:effectLst/>
                <a:latin typeface="NexusSansWebPro"/>
              </a:rPr>
              <a:t>Zone d’hypertonie des cinq derniers centimètres de l’œsophage distal, sans substratum anatomique est la composante fonctionnelle de la continence cardiale.</a:t>
            </a:r>
            <a:endParaRPr lang="fr-FR" dirty="0"/>
          </a:p>
          <a:p>
            <a:endParaRPr lang="fr-FR" dirty="0"/>
          </a:p>
          <a:p>
            <a:r>
              <a:rPr lang="fr-FR" dirty="0"/>
              <a:t>Relaxations transitoires du sphincter inférieur de l'œsophage - TLESR mécanisme physiologie des éructations. C’est un réflexe actif à permettant à l'air de s'échapper de l'estomac.  </a:t>
            </a:r>
          </a:p>
          <a:p>
            <a:r>
              <a:rPr lang="fr-FR" dirty="0"/>
              <a:t>Un déterminant principal de la maladie de reflux est une proportion accrue des TLESR associés au reflux acide plutôt qu'à l'évacuation des gaz seuls.</a:t>
            </a:r>
          </a:p>
          <a:p>
            <a:r>
              <a:rPr lang="fr-FR" dirty="0"/>
              <a:t>Le reflux acide avec les TLESR peut résulter d’un affaiblissement ou dilatation du hiatus diaphragmatique [11]. Une conformité accrue entraîne une augmentation de la section transversale luminale lors de l'ouverture qui à son tour entraîne une augmentation volume de reflux et une capacité réduite à limiter le reflux au gaz. </a:t>
            </a:r>
          </a:p>
          <a:p>
            <a:endParaRPr lang="fr-FR" dirty="0"/>
          </a:p>
          <a:p>
            <a:r>
              <a:rPr lang="fr-FR" dirty="0"/>
              <a:t>Hypotension du sphincter œsophagien inférieur - Seule une minorité de personnes atteintes de RGO ont un LES hypotendu (&lt;10 </a:t>
            </a:r>
            <a:r>
              <a:rPr lang="fr-FR" dirty="0" err="1"/>
              <a:t>mmHg</a:t>
            </a:r>
            <a:r>
              <a:rPr lang="fr-FR" dirty="0"/>
              <a:t>) lorsqu'il est déterminé lors de mesures à jeun. Multifactoriel mais notamment le tabac ou certains médicament .</a:t>
            </a:r>
          </a:p>
          <a:p>
            <a:r>
              <a:rPr lang="fr-FR" dirty="0"/>
              <a:t>Augmentation brutale de la pression intra-abdominale. </a:t>
            </a:r>
          </a:p>
          <a:p>
            <a:endParaRPr lang="fr-FR" dirty="0"/>
          </a:p>
          <a:p>
            <a:r>
              <a:rPr lang="fr-FR" dirty="0"/>
              <a:t>La laxité de la fixation du diaphragme au niveau du SIO, une hernie hiatale, une distensibilité accrue de l'EGJ et une augmentation de la pression intra-abdominale (obésité) peuvent contribuer à une altération mécanique de l'EGJ.</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4</a:t>
            </a:fld>
            <a:endParaRPr lang="fr-FR"/>
          </a:p>
        </p:txBody>
      </p:sp>
    </p:spTree>
    <p:extLst>
      <p:ext uri="{BB962C8B-B14F-4D97-AF65-F5344CB8AC3E}">
        <p14:creationId xmlns:p14="http://schemas.microsoft.com/office/powerpoint/2010/main" val="2899294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HH : La gravité de l'</a:t>
            </a:r>
            <a:r>
              <a:rPr lang="fr-FR" dirty="0" err="1"/>
              <a:t>oesophagite</a:t>
            </a:r>
            <a:r>
              <a:rPr lang="fr-FR" dirty="0"/>
              <a:t> par reflux est en corrélation avec la taille de la hernie hiatale. </a:t>
            </a:r>
          </a:p>
          <a:p>
            <a:r>
              <a:rPr lang="fr-FR" dirty="0"/>
              <a:t>Les mécanismes comprennent une altération anatomique du SIO, une faible pression SIO et un seuil réduit pour provoquer une relaxation transitoire du sphincter inférieur de l'œsophage (TLESR) en réponse à une distension gastrique. </a:t>
            </a:r>
          </a:p>
          <a:p>
            <a:r>
              <a:rPr lang="fr-FR" i="1" dirty="0"/>
              <a:t>Chez les patients présentant une hernie hiatale, la localisation </a:t>
            </a:r>
            <a:r>
              <a:rPr lang="fr-FR" i="1" dirty="0" err="1"/>
              <a:t>supradiaphragmatique</a:t>
            </a:r>
            <a:r>
              <a:rPr lang="fr-FR" i="1" dirty="0"/>
              <a:t> de la poche acide postprandiale favorise le RGO.</a:t>
            </a:r>
          </a:p>
          <a:p>
            <a:endParaRPr lang="fr-FR" dirty="0"/>
          </a:p>
          <a:p>
            <a:r>
              <a:rPr lang="fr-FR" dirty="0"/>
              <a:t>L'obésité est un facteur de risque de RGO et d'œsophagite érosive l'augmentation de l'indice de masse corporelle était associée à une augmentation significative de la fréquence des symptômes du RGO Les mécanismes par lesquels l'obésité contribue au reflux sont incomplètement compris. Probablement en lien avec la pression intragastrique et le gradient de pression gastro-œsophagien. </a:t>
            </a:r>
          </a:p>
          <a:p>
            <a:r>
              <a:rPr lang="fr-FR" dirty="0"/>
              <a:t>L'obésité augmente aussi le risque de HH</a:t>
            </a:r>
          </a:p>
          <a:p>
            <a:endParaRPr lang="fr-FR" dirty="0"/>
          </a:p>
          <a:p>
            <a:r>
              <a:rPr lang="fr-FR" dirty="0"/>
              <a:t>Les brûlures d'estomac surviennent dans 30 à 50% des grossesses. Cela est probablement dû à des facteurs hormonaux (œstrogènes et progestérone réduisant le tonus des SOI) et à des facteurs mécaniques possibles (utérus gravide)</a:t>
            </a:r>
          </a:p>
          <a:p>
            <a:endParaRPr lang="fr-FR" dirty="0"/>
          </a:p>
          <a:p>
            <a:r>
              <a:rPr lang="fr-FR" dirty="0"/>
              <a:t>Régime alimentaire et médicaments — Certains aliments (graisses, chocolat, menthe poivrée), la caféine, l'alcool, le tabagisme et plusieurs médicaments (p. ex., anticholinergiques, nitrates, inhibiteurs calciques, antidépresseurs tricycliques, opioïdes, théophylline, diazépam, barbituriques) peuvent provoquer ou exacerber le reflux en induisant une hypotension LES.</a:t>
            </a:r>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5</a:t>
            </a:fld>
            <a:endParaRPr lang="fr-FR"/>
          </a:p>
        </p:txBody>
      </p:sp>
    </p:spTree>
    <p:extLst>
      <p:ext uri="{BB962C8B-B14F-4D97-AF65-F5344CB8AC3E}">
        <p14:creationId xmlns:p14="http://schemas.microsoft.com/office/powerpoint/2010/main" val="876385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6</a:t>
            </a:fld>
            <a:endParaRPr lang="fr-FR" dirty="0"/>
          </a:p>
        </p:txBody>
      </p:sp>
    </p:spTree>
    <p:extLst>
      <p:ext uri="{BB962C8B-B14F-4D97-AF65-F5344CB8AC3E}">
        <p14:creationId xmlns:p14="http://schemas.microsoft.com/office/powerpoint/2010/main" val="267765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FOGD permet d’affirmer le diagnostic de RGO lorsqu’elle montre des lésions d’œsophagite, érosives ou ulcérées (au minimum une œsophagite de grade B ou C selon la classification de Los Angeles, avec des ulcérations de plus de 5 mm ou confluentes/circonférentielles).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Au maximum, l’exploration peut conduire au diagnostic d’EBO ou de sténose peptique qui sont des complications du RGO.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Classification de LA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 : </a:t>
            </a:r>
            <a:r>
              <a:rPr lang="fr-FR" dirty="0" err="1"/>
              <a:t>lesion</a:t>
            </a:r>
            <a:r>
              <a:rPr lang="fr-FR" dirty="0"/>
              <a:t> de 5 mm max sans atteindre les sommets des plis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B : lésion de 5 mm min sans atteindre les sommets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 : Lésion entre deux sommets mais moins de 75% de le </a:t>
            </a:r>
            <a:r>
              <a:rPr lang="fr-FR" dirty="0" err="1"/>
              <a:t>circonf</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 Lésion touchant plus de 75% de la </a:t>
            </a:r>
            <a:r>
              <a:rPr lang="fr-FR" dirty="0" err="1"/>
              <a:t>circonf</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7</a:t>
            </a:fld>
            <a:endParaRPr lang="fr-FR"/>
          </a:p>
        </p:txBody>
      </p:sp>
    </p:spTree>
    <p:extLst>
      <p:ext uri="{BB962C8B-B14F-4D97-AF65-F5344CB8AC3E}">
        <p14:creationId xmlns:p14="http://schemas.microsoft.com/office/powerpoint/2010/main" val="1008654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600"/>
              </a:spcAft>
            </a:pPr>
            <a:r>
              <a:rPr lang="fr-FR" dirty="0"/>
              <a:t>Démontrer l’existence d’un RGO pathologique et la responsabilité du RGO dans la survenue des symptômes </a:t>
            </a:r>
          </a:p>
          <a:p>
            <a:pPr>
              <a:spcAft>
                <a:spcPts val="600"/>
              </a:spcAft>
            </a:pPr>
            <a:r>
              <a:rPr lang="fr-FR" dirty="0"/>
              <a:t>Mesure continue du pH œsophagien sur au moins 24 heures couplée à celle des symptômes</a:t>
            </a:r>
          </a:p>
          <a:p>
            <a:pPr>
              <a:spcAft>
                <a:spcPts val="600"/>
              </a:spcAft>
            </a:pPr>
            <a:r>
              <a:rPr lang="fr-FR" dirty="0"/>
              <a:t>Arrêt des </a:t>
            </a:r>
            <a:r>
              <a:rPr lang="fr-FR" dirty="0" err="1"/>
              <a:t>IPPs</a:t>
            </a:r>
            <a:r>
              <a:rPr lang="fr-FR" dirty="0"/>
              <a:t> (&gt; 8 jours) et antiacides (&gt;2 jours) </a:t>
            </a:r>
          </a:p>
          <a:p>
            <a:pPr>
              <a:spcAft>
                <a:spcPts val="600"/>
              </a:spcAft>
            </a:pPr>
            <a:r>
              <a:rPr lang="fr-FR" dirty="0"/>
              <a:t>En ambulatoire (conditions de vie habituelles). </a:t>
            </a:r>
          </a:p>
          <a:p>
            <a:r>
              <a:rPr lang="fr-FR" dirty="0"/>
              <a:t>Cathéter par voie trans-nasale jusqu’à 5 cm au-dessus du bord proximal du SIO, </a:t>
            </a:r>
          </a:p>
          <a:p>
            <a:r>
              <a:rPr lang="fr-FR" dirty="0"/>
              <a:t>Patient vigile, à jeun, avec ou sans anesthésie locale. </a:t>
            </a:r>
          </a:p>
          <a:p>
            <a:endParaRPr lang="fr-FR" sz="1200" dirty="0"/>
          </a:p>
          <a:p>
            <a:r>
              <a:rPr lang="fr-FR" sz="1200" dirty="0"/>
              <a:t>pH-métrie sans fil (Bravo®)  Enregistrement plus long (48 à 96 h)  Limité par son cout </a:t>
            </a:r>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9</a:t>
            </a:fld>
            <a:endParaRPr lang="fr-FR"/>
          </a:p>
        </p:txBody>
      </p:sp>
    </p:spTree>
    <p:extLst>
      <p:ext uri="{BB962C8B-B14F-4D97-AF65-F5344CB8AC3E}">
        <p14:creationId xmlns:p14="http://schemas.microsoft.com/office/powerpoint/2010/main" val="758027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Le temps d’exposition acide (TEA)  : temps où le pH &lt; 4</a:t>
            </a:r>
          </a:p>
          <a:p>
            <a:pPr lvl="1"/>
            <a:r>
              <a:rPr lang="fr-FR"/>
              <a:t>Plus reproductible </a:t>
            </a:r>
          </a:p>
          <a:p>
            <a:pPr lvl="1"/>
            <a:r>
              <a:rPr lang="fr-FR"/>
              <a:t>Prédictif de la réponse au traitement médical et chirurgical. </a:t>
            </a:r>
          </a:p>
          <a:p>
            <a:pPr lvl="1"/>
            <a:r>
              <a:rPr lang="fr-FR"/>
              <a:t>Un TEA &lt; 4 % élimine un RGO pathologique</a:t>
            </a:r>
          </a:p>
          <a:p>
            <a:pPr lvl="1"/>
            <a:r>
              <a:rPr lang="fr-FR"/>
              <a:t>Un TEA &gt; 6 % confirme le diagnostic de RGO pathologique. </a:t>
            </a:r>
          </a:p>
          <a:p>
            <a:pPr lvl="1"/>
            <a:r>
              <a:rPr lang="fr-FR"/>
              <a:t>Entre 4 % et 6 %, le TEA ne permet pas de conclure. </a:t>
            </a:r>
          </a:p>
          <a:p>
            <a:pPr marL="457200" lvl="1" indent="0">
              <a:buNone/>
            </a:pPr>
            <a:endParaRPr lang="fr-FR"/>
          </a:p>
          <a:p>
            <a:r>
              <a:rPr lang="fr-FR"/>
              <a:t>Le nombre de reflux acides est moins bien corrélé à la réponse au traitement. </a:t>
            </a:r>
          </a:p>
          <a:p>
            <a:pPr lvl="1"/>
            <a:r>
              <a:rPr lang="fr-FR"/>
              <a:t>Physiologique &lt;40/24 heures et pathologique &gt; 80/24 heures. </a:t>
            </a:r>
          </a:p>
          <a:p>
            <a:endParaRPr lang="fr-FR"/>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10</a:t>
            </a:fld>
            <a:endParaRPr lang="fr-FR"/>
          </a:p>
        </p:txBody>
      </p:sp>
    </p:spTree>
    <p:extLst>
      <p:ext uri="{BB962C8B-B14F-4D97-AF65-F5344CB8AC3E}">
        <p14:creationId xmlns:p14="http://schemas.microsoft.com/office/powerpoint/2010/main" val="1095238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L’impédancemétrie permet de caractériser les épisodes de reflux liquides (acides ou non)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présence d’air ou de liquide dans l’œsophage est détectée par les changements de résistance au courant électrique entre les électrodes d’impédance : en présence de liquide, l’impédance diminue entre ces deux électrodes alors qu’elle augmente en présence d’air.</a:t>
            </a:r>
          </a:p>
          <a:p>
            <a:r>
              <a:rPr lang="fr-FR" dirty="0"/>
              <a:t>Modalité de mise en œuvre semblable à la </a:t>
            </a:r>
            <a:r>
              <a:rPr lang="fr-FR" dirty="0" err="1"/>
              <a:t>phmétrie</a:t>
            </a:r>
            <a:r>
              <a:rPr lang="fr-FR" dirty="0"/>
              <a:t> mais mesure possible sous IPP</a:t>
            </a:r>
          </a:p>
          <a:p>
            <a:endParaRPr lang="fr-FR" dirty="0"/>
          </a:p>
          <a:p>
            <a:r>
              <a:rPr lang="fr-FR" dirty="0"/>
              <a:t>Surtout utile en cas de symptôme atypique ou de persistance des </a:t>
            </a:r>
            <a:r>
              <a:rPr lang="fr-FR" dirty="0" err="1"/>
              <a:t>symptomes</a:t>
            </a:r>
            <a:r>
              <a:rPr lang="fr-FR" dirty="0"/>
              <a:t> </a:t>
            </a:r>
            <a:r>
              <a:rPr lang="fr-FR" dirty="0" err="1"/>
              <a:t>malgre</a:t>
            </a:r>
            <a:r>
              <a:rPr lang="fr-FR" dirty="0"/>
              <a:t> la prise d’IPPS</a:t>
            </a:r>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11</a:t>
            </a:fld>
            <a:endParaRPr lang="fr-FR"/>
          </a:p>
        </p:txBody>
      </p:sp>
    </p:spTree>
    <p:extLst>
      <p:ext uri="{BB962C8B-B14F-4D97-AF65-F5344CB8AC3E}">
        <p14:creationId xmlns:p14="http://schemas.microsoft.com/office/powerpoint/2010/main" val="745963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cas de diagnostique avéré par la FOGD ou une </a:t>
            </a:r>
            <a:r>
              <a:rPr lang="fr-FR" dirty="0" err="1"/>
              <a:t>reponse</a:t>
            </a:r>
            <a:r>
              <a:rPr lang="fr-FR" dirty="0"/>
              <a:t> complète aux </a:t>
            </a:r>
            <a:r>
              <a:rPr lang="fr-FR" dirty="0" err="1"/>
              <a:t>IPPs</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réaliser si absence de lésion à la FOGD malgré symptômes typique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Ou réponse partielle au </a:t>
            </a:r>
            <a:r>
              <a:rPr lang="fr-FR" dirty="0" err="1"/>
              <a:t>IPPs</a:t>
            </a:r>
            <a:r>
              <a:rPr lang="fr-FR" dirty="0"/>
              <a:t> (Reflux non acide)</a:t>
            </a:r>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12</a:t>
            </a:fld>
            <a:endParaRPr lang="fr-FR" dirty="0"/>
          </a:p>
        </p:txBody>
      </p:sp>
    </p:spTree>
    <p:extLst>
      <p:ext uri="{BB962C8B-B14F-4D97-AF65-F5344CB8AC3E}">
        <p14:creationId xmlns:p14="http://schemas.microsoft.com/office/powerpoint/2010/main" val="1013779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Tout patient avec un RGO confirmé : </a:t>
            </a:r>
          </a:p>
          <a:p>
            <a:pPr marL="171450" indent="-171450">
              <a:buFontTx/>
              <a:buChar char="-"/>
            </a:pPr>
            <a:r>
              <a:rPr lang="fr-FR" dirty="0"/>
              <a:t>avec récidive des symptômes dès l’arrêt du traitement médical et souhaitant éviter une dépendance au traitement médical. Les patients répondant aux IPP sont les meilleurs candidats à la chirurgie</a:t>
            </a:r>
          </a:p>
          <a:p>
            <a:pPr marL="171450" indent="-171450">
              <a:buFontTx/>
              <a:buChar char="-"/>
            </a:pPr>
            <a:r>
              <a:rPr lang="fr-FR" dirty="0"/>
              <a:t>insuffisamment amélioré sous traitement médical ; si les IPP sont souvent efficaces sur le contrôle de l’acidité gastrique, ils n’éliminent pas les symptômes liés aux régurgitations; </a:t>
            </a:r>
          </a:p>
          <a:p>
            <a:pPr marL="171450" indent="-171450">
              <a:buFontTx/>
              <a:buChar char="-"/>
            </a:pPr>
            <a:r>
              <a:rPr lang="fr-FR" dirty="0"/>
              <a:t>les patients avec RGO compliqué : grande HH, </a:t>
            </a:r>
            <a:r>
              <a:rPr lang="fr-FR" dirty="0" err="1"/>
              <a:t>brachyœsophage</a:t>
            </a:r>
            <a:r>
              <a:rPr lang="fr-FR" dirty="0"/>
              <a:t>, sténose peptique, </a:t>
            </a:r>
            <a:r>
              <a:rPr lang="fr-FR" dirty="0" err="1"/>
              <a:t>endobrachyœsophage</a:t>
            </a:r>
            <a:r>
              <a:rPr lang="fr-FR" dirty="0"/>
              <a:t> (EBO) symptomatique, œsophagite réfractaire ;</a:t>
            </a:r>
          </a:p>
          <a:p>
            <a:pPr marL="171450" indent="-171450">
              <a:buFontTx/>
              <a:buChar char="-"/>
            </a:pPr>
            <a:endParaRPr lang="fr-FR" dirty="0"/>
          </a:p>
          <a:p>
            <a:pPr marL="0" indent="0">
              <a:buFontTx/>
              <a:buNone/>
            </a:pPr>
            <a:r>
              <a:rPr lang="fr-FR" dirty="0"/>
              <a:t>les patients avec symptômes atypiques (asthme, toux, etc.), sous réserve d’un bilan comprenant une pH-impédancemétrie, permettant d’affirmer la corrélation des symptômes avec des épisodes de reflux </a:t>
            </a:r>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13</a:t>
            </a:fld>
            <a:endParaRPr lang="fr-FR"/>
          </a:p>
        </p:txBody>
      </p:sp>
    </p:spTree>
    <p:extLst>
      <p:ext uri="{BB962C8B-B14F-4D97-AF65-F5344CB8AC3E}">
        <p14:creationId xmlns:p14="http://schemas.microsoft.com/office/powerpoint/2010/main" val="641695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fr-FR" dirty="0">
                <a:effectLst/>
              </a:rPr>
              <a:t>La manométrie œsophagienne est l’examen de référence pour le diagnostic de troubles moteurs œsophagiens. Cet examen consiste à étudier les variations de pression intra-œsophagienne qui reflètent l’activité contractile œsophagienne. </a:t>
            </a:r>
          </a:p>
          <a:p>
            <a:pPr marL="0" indent="0">
              <a:buNone/>
            </a:pPr>
            <a:r>
              <a:rPr lang="fr-FR" dirty="0">
                <a:effectLst/>
              </a:rPr>
              <a:t>L’examen est réalisé chez un sujet à jeun, à l’aide d’un cathéter introduit par voie </a:t>
            </a:r>
            <a:r>
              <a:rPr lang="fr-FR" dirty="0" err="1">
                <a:effectLst/>
              </a:rPr>
              <a:t>transnasale</a:t>
            </a:r>
            <a:r>
              <a:rPr lang="fr-FR" dirty="0">
                <a:effectLst/>
              </a:rPr>
              <a:t>. Lors d’un protocole de déglutition, la relaxation de la jonction œsogastrique et la survenue de contraction œsophagienne sont étudiées. </a:t>
            </a:r>
          </a:p>
          <a:p>
            <a:pPr marL="0" indent="0">
              <a:buNone/>
            </a:pPr>
            <a:r>
              <a:rPr lang="fr-FR" dirty="0">
                <a:effectLst/>
              </a:rPr>
              <a:t>La classification des troubles moteurs œsophagiens la classification de Chicago. </a:t>
            </a:r>
          </a:p>
          <a:p>
            <a:pPr marL="0" indent="0">
              <a:buNone/>
            </a:pPr>
            <a:r>
              <a:rPr lang="fr-FR" dirty="0">
                <a:effectLst/>
              </a:rPr>
              <a:t>Elle permet de distinguer les défauts de relaxation de la jonction œsogastrique</a:t>
            </a:r>
            <a:r>
              <a:rPr lang="fr-FR" dirty="0"/>
              <a:t> :</a:t>
            </a:r>
          </a:p>
          <a:p>
            <a:pPr marL="0" indent="0">
              <a:buNone/>
            </a:pPr>
            <a:r>
              <a:rPr lang="fr-FR" dirty="0">
                <a:effectLst/>
              </a:rPr>
              <a:t>- l’achalasie et l’obstruction fonctionnelle de la jonction œsogastrique, </a:t>
            </a:r>
          </a:p>
          <a:p>
            <a:pPr marL="0" indent="0">
              <a:buNone/>
            </a:pPr>
            <a:r>
              <a:rPr lang="fr-FR" dirty="0">
                <a:effectLst/>
              </a:rPr>
              <a:t>- les troubles majeurs du péristaltisme, comprenant les spasmes œsophagiens, l’œsophage marteau-piqueur</a:t>
            </a:r>
            <a:endParaRPr lang="fr-FR" dirty="0"/>
          </a:p>
          <a:p>
            <a:pPr marL="171450" indent="-171450">
              <a:buFontTx/>
              <a:buChar char="-"/>
            </a:pPr>
            <a:r>
              <a:rPr lang="fr-FR" dirty="0">
                <a:effectLst/>
              </a:rPr>
              <a:t>les troubles mineurs du péristaltisme comprenant le syndrome de motricité inefficace.</a:t>
            </a:r>
          </a:p>
          <a:p>
            <a:pPr marL="171450" indent="-171450">
              <a:buFontTx/>
              <a:buChar char="-"/>
            </a:pPr>
            <a:endParaRPr lang="fr-FR" dirty="0">
              <a:effectLst/>
            </a:endParaRPr>
          </a:p>
          <a:p>
            <a:pPr marL="0" indent="0">
              <a:buNone/>
            </a:pPr>
            <a:r>
              <a:rPr lang="fr-FR" dirty="0">
                <a:effectLst/>
              </a:rPr>
              <a:t>La manométrie est indiquée en cas de dysphagie, de douleurs thoraciques pseudo-angineuses avec bilan cardiaque négatif, et de bilan avant chirurgie anti-reflux. Elle peut également être réalisée dans le bilan de certaines connectivites.</a:t>
            </a:r>
            <a:br>
              <a:rPr lang="fr-FR" dirty="0">
                <a:effectLst/>
              </a:rPr>
            </a:br>
            <a:endParaRPr lang="fr-FR" dirty="0">
              <a:effectLst/>
            </a:endParaRPr>
          </a:p>
          <a:p>
            <a:pPr marL="0" indent="0">
              <a:buNone/>
            </a:pPr>
            <a:r>
              <a:rPr lang="fr-FR" b="0" i="0" dirty="0">
                <a:solidFill>
                  <a:srgbClr val="2E2E2E"/>
                </a:solidFill>
                <a:effectLst/>
                <a:latin typeface="NexusSansWebPro"/>
              </a:rPr>
              <a:t>On distingue deux techniques, la manométrie conventionnelle et la manométrie de haute résolution. </a:t>
            </a:r>
          </a:p>
          <a:p>
            <a:pPr marL="0" indent="0">
              <a:buNone/>
            </a:pPr>
            <a:r>
              <a:rPr lang="fr-FR" b="0" i="0" dirty="0">
                <a:solidFill>
                  <a:srgbClr val="2E2E2E"/>
                </a:solidFill>
                <a:effectLst/>
                <a:latin typeface="NexusSansWebPro"/>
              </a:rPr>
              <a:t>En manométrie conventionnelle, les variations de pression sont mesurées en 4 à 10 points dans l’œsophage et représentées sous forme de courbe (une courbe pour chaque niveau de mesure) alors qu’en manométrie de haute résolution les variations de pression sont mesurées en 21 à 36 points et représentées sous forme topographique. </a:t>
            </a:r>
          </a:p>
          <a:p>
            <a:pPr marL="0" indent="0">
              <a:buNone/>
            </a:pPr>
            <a:r>
              <a:rPr lang="fr-FR" b="0" i="0" dirty="0">
                <a:solidFill>
                  <a:srgbClr val="2E2E2E"/>
                </a:solidFill>
                <a:effectLst/>
                <a:latin typeface="NexusSansWebPro"/>
              </a:rPr>
              <a:t>La supériorité de la manométrie de haute résolution par rapport à la manométrie conventionnelle a été démontrée et la manométrie de haute résolution est désormais l’examen de référence pour le diagnostic des troubles moteurs œsophagiens.</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15</a:t>
            </a:fld>
            <a:endParaRPr lang="fr-FR"/>
          </a:p>
        </p:txBody>
      </p:sp>
    </p:spTree>
    <p:extLst>
      <p:ext uri="{BB962C8B-B14F-4D97-AF65-F5344CB8AC3E}">
        <p14:creationId xmlns:p14="http://schemas.microsoft.com/office/powerpoint/2010/main" val="2146434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lphaUcPeriod"/>
            </a:pPr>
            <a:r>
              <a:rPr lang="fr-FR" dirty="0"/>
              <a:t>La pression de relaxation intégrée (PRI) évalue la relaxation de la jonction œsogastrique (JOG) lors des déglutitions. Elle est correspond à la pression moyenne la plus faible sur quatre secondes contiguës ou non (carrés blancs) dans la fenêtre de déglutition (entre les deux crochets marrons). SSO : sphincter supérieur de l’œsophage. </a:t>
            </a:r>
          </a:p>
          <a:p>
            <a:pPr marL="228600" indent="-228600">
              <a:buAutoNum type="alphaUcPeriod"/>
            </a:pPr>
            <a:r>
              <a:rPr lang="fr-FR" i="1" dirty="0"/>
              <a:t>B. L’intégrale de contraction distale correspond au produit de l’amplitude par la durée et par la longueur de la contraction, entre la zone de transition et la JOG (zone située dans le carré jaune). ICD : intégrale de contraction distale. </a:t>
            </a:r>
          </a:p>
          <a:p>
            <a:pPr marL="228600" indent="-228600">
              <a:buAutoNum type="alphaUcPeriod"/>
            </a:pPr>
            <a:r>
              <a:rPr lang="fr-FR" i="1" dirty="0"/>
              <a:t>C. Le point de décélération de la contraction (PDC) est le point d’inflexion de la propagation de la contraction œsophagienne sur le contour isobarique 30 </a:t>
            </a:r>
            <a:r>
              <a:rPr lang="fr-FR" i="1" dirty="0" err="1"/>
              <a:t>mmHg</a:t>
            </a:r>
            <a:r>
              <a:rPr lang="fr-FR" i="1" dirty="0"/>
              <a:t>. La latence distale (LD) est la durée entre le début de l’ouverture du SSO et le PDC. </a:t>
            </a:r>
          </a:p>
          <a:p>
            <a:pPr marL="228600" indent="-228600">
              <a:buAutoNum type="alphaUcPeriod"/>
            </a:pPr>
            <a:r>
              <a:rPr lang="fr-FR" i="1" dirty="0"/>
              <a:t>D. Le défect dans la contraction œsophagienne est mesurée à l’</a:t>
            </a:r>
            <a:r>
              <a:rPr lang="fr-FR" i="1" dirty="0" err="1"/>
              <a:t>isocontour</a:t>
            </a:r>
            <a:r>
              <a:rPr lang="fr-FR" i="1" dirty="0"/>
              <a:t> 20 </a:t>
            </a:r>
            <a:r>
              <a:rPr lang="fr-FR" i="1" dirty="0" err="1"/>
              <a:t>mmHg</a:t>
            </a:r>
            <a:r>
              <a:rPr lang="fr-FR" i="1" dirty="0"/>
              <a:t>. </a:t>
            </a:r>
          </a:p>
          <a:p>
            <a:pPr marL="228600" indent="-228600">
              <a:buAutoNum type="alphaUcPeriod"/>
            </a:pPr>
            <a:r>
              <a:rPr lang="fr-FR" i="1" dirty="0"/>
              <a:t>E. La pressurisation distale est une augmentation de pression supérieure à 30 </a:t>
            </a:r>
            <a:r>
              <a:rPr lang="fr-FR" i="1" dirty="0" err="1"/>
              <a:t>mmHg</a:t>
            </a:r>
            <a:r>
              <a:rPr lang="fr-FR" i="1" dirty="0"/>
              <a:t>, homogène dans l’œsophage, située entre la contraction et la JOG. </a:t>
            </a:r>
          </a:p>
          <a:p>
            <a:pPr marL="228600" indent="-228600">
              <a:buAutoNum type="alphaUcPeriod"/>
            </a:pPr>
            <a:r>
              <a:rPr lang="fr-FR" i="1" dirty="0"/>
              <a:t>F. La pressurisation pan-œsophagienne est une augmentation de pression homogène (supérieure à 30 </a:t>
            </a:r>
            <a:r>
              <a:rPr lang="fr-FR" i="1" dirty="0" err="1"/>
              <a:t>mmHg</a:t>
            </a:r>
            <a:r>
              <a:rPr lang="fr-FR" i="1" dirty="0"/>
              <a:t>) entre le SSO et la JOG.</a:t>
            </a:r>
          </a:p>
          <a:p>
            <a:pPr marL="228600" indent="-228600">
              <a:buAutoNum type="alphaUcPeriod"/>
            </a:pPr>
            <a:endParaRPr lang="fr-FR" i="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Classification de Chicago. Les défauts de relaxation de la jonction œsogastrique (JOG) sont définis par une pression de relaxation intégrée (PRI) supérieure à la normale. Ils comportent l’achalasie et l’obstruction fonctionnelle de la JOG.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i="1" dirty="0"/>
              <a:t>Les troubles majeurs du péristaltisme sont les spasmes œsophagiens (définis par la présence de contractions prématurées c’est-à-dire avec une latence distale [LD] &lt; 4,5 s), l’œsophage marteau-piqueur (défini par la présence de contractions œsophagiennes hypertoniques avec une intégrale de contraction distale [ICD] &gt; 8000 </a:t>
            </a:r>
            <a:r>
              <a:rPr lang="fr-FR" i="1" dirty="0" err="1"/>
              <a:t>mmHg.s.cm</a:t>
            </a:r>
            <a:r>
              <a:rPr lang="fr-FR" i="1" dirty="0"/>
              <a:t>) et les contractions absentes. Les troubles mineurs sont le syndrome de motricité inefficace et le péristaltisme fragmenté.</a:t>
            </a:r>
          </a:p>
          <a:p>
            <a:pPr marL="0" indent="0">
              <a:buNone/>
            </a:pPr>
            <a:endParaRPr lang="fr-FR" i="1" dirty="0"/>
          </a:p>
          <a:p>
            <a:pPr marL="0" indent="0">
              <a:buNone/>
            </a:pPr>
            <a:r>
              <a:rPr lang="fr-FR" b="1" i="0" dirty="0"/>
              <a:t>Achalasie est une contre indication à une PEC chirurgicale =&gt; risque majoré de dysphagie contrairement à l’obstruction fonctionnelle du SIO à l’origine d’un RGO où la chirurgie peut en améliorer les symptômes. </a:t>
            </a:r>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17</a:t>
            </a:fld>
            <a:endParaRPr lang="fr-FR"/>
          </a:p>
        </p:txBody>
      </p:sp>
    </p:spTree>
    <p:extLst>
      <p:ext uri="{BB962C8B-B14F-4D97-AF65-F5344CB8AC3E}">
        <p14:creationId xmlns:p14="http://schemas.microsoft.com/office/powerpoint/2010/main" val="206473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Défauts de relaxation de la jonction œsogastrique (JOG). </a:t>
            </a:r>
          </a:p>
          <a:p>
            <a:pPr marL="228600" indent="-228600">
              <a:buAutoNum type="alphaUcPeriod"/>
            </a:pPr>
            <a:r>
              <a:rPr lang="fr-FR" dirty="0"/>
              <a:t>L’achalasie de type I est caractérisée par une pression de relaxation intégrée (PRI) élevée (PRI &gt;15 </a:t>
            </a:r>
            <a:r>
              <a:rPr lang="fr-FR" dirty="0" err="1"/>
              <a:t>mmHg</a:t>
            </a:r>
            <a:r>
              <a:rPr lang="fr-FR" dirty="0"/>
              <a:t> avec système </a:t>
            </a:r>
            <a:r>
              <a:rPr lang="fr-FR" dirty="0" err="1"/>
              <a:t>MedtronicTM</a:t>
            </a:r>
            <a:r>
              <a:rPr lang="fr-FR" dirty="0"/>
              <a:t>) et une absence de contraction œsophagienne. </a:t>
            </a:r>
          </a:p>
          <a:p>
            <a:pPr marL="228600" indent="-228600">
              <a:buAutoNum type="alphaUcPeriod"/>
            </a:pPr>
            <a:r>
              <a:rPr lang="fr-FR" dirty="0"/>
              <a:t>B. L’achalasie de type II est caractérisée par une PRI élevée et au moins 20 % des déglutitions suivies de pressurisation pan-œsophagienne. </a:t>
            </a:r>
          </a:p>
          <a:p>
            <a:pPr marL="228600" indent="-228600">
              <a:buAutoNum type="alphaUcPeriod"/>
            </a:pPr>
            <a:r>
              <a:rPr lang="fr-FR" dirty="0"/>
              <a:t>C. L’achalasie de type III est caractérisée par une PRI élevée et au moins 20 % de contractions prématurées (latence distale [LD] &lt; 4,5 s). </a:t>
            </a:r>
          </a:p>
          <a:p>
            <a:pPr marL="228600" indent="-228600">
              <a:buAutoNum type="alphaUcPeriod"/>
            </a:pPr>
            <a:r>
              <a:rPr lang="fr-FR" dirty="0"/>
              <a:t>D. L’obstruction de la JOG correspond à une PRI élevée et à la présence de contraction œsophagienne normale ou hypotonique.</a:t>
            </a:r>
          </a:p>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18</a:t>
            </a:fld>
            <a:endParaRPr lang="fr-FR" dirty="0"/>
          </a:p>
        </p:txBody>
      </p:sp>
    </p:spTree>
    <p:extLst>
      <p:ext uri="{BB962C8B-B14F-4D97-AF65-F5344CB8AC3E}">
        <p14:creationId xmlns:p14="http://schemas.microsoft.com/office/powerpoint/2010/main" val="2850567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a:t>
            </a:r>
            <a:r>
              <a:rPr lang="fr-FR" dirty="0" err="1"/>
              <a:t>Nissen</a:t>
            </a:r>
            <a:r>
              <a:rPr lang="fr-FR" dirty="0"/>
              <a:t> : large valve postérieur à 360° avec section VC </a:t>
            </a:r>
          </a:p>
          <a:p>
            <a:r>
              <a:rPr lang="fr-FR" dirty="0"/>
              <a:t>B </a:t>
            </a:r>
            <a:r>
              <a:rPr lang="fr-FR" dirty="0" err="1"/>
              <a:t>Nissen</a:t>
            </a:r>
            <a:r>
              <a:rPr lang="fr-FR" dirty="0"/>
              <a:t> </a:t>
            </a:r>
            <a:r>
              <a:rPr lang="fr-FR" dirty="0" err="1"/>
              <a:t>Rosseti</a:t>
            </a:r>
            <a:r>
              <a:rPr lang="fr-FR" dirty="0"/>
              <a:t> Valve plus étroite sans section de VC </a:t>
            </a:r>
          </a:p>
          <a:p>
            <a:r>
              <a:rPr lang="fr-FR" dirty="0"/>
              <a:t>C Toupet valve à 280° (moins de </a:t>
            </a:r>
            <a:r>
              <a:rPr lang="fr-FR" dirty="0" err="1"/>
              <a:t>dyphagie</a:t>
            </a:r>
            <a:r>
              <a:rPr lang="fr-FR" dirty="0"/>
              <a:t>) </a:t>
            </a:r>
          </a:p>
          <a:p>
            <a:r>
              <a:rPr lang="fr-FR" dirty="0"/>
              <a:t>D Dor valve antérieur, initialement prévention RGO après myotomie, </a:t>
            </a:r>
            <a:r>
              <a:rPr lang="fr-FR" b="1" dirty="0">
                <a:solidFill>
                  <a:srgbClr val="FF0000"/>
                </a:solidFill>
              </a:rPr>
              <a:t>possible rôle dans le TTT du RGO ?? Intérêt ? </a:t>
            </a:r>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20</a:t>
            </a:fld>
            <a:endParaRPr lang="fr-FR"/>
          </a:p>
        </p:txBody>
      </p:sp>
    </p:spTree>
    <p:extLst>
      <p:ext uri="{BB962C8B-B14F-4D97-AF65-F5344CB8AC3E}">
        <p14:creationId xmlns:p14="http://schemas.microsoft.com/office/powerpoint/2010/main" val="3104016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E78ACAB-81FA-5C42-8ADD-7C7601AEC149}" type="slidenum">
              <a:rPr lang="fr-FR" smtClean="0"/>
              <a:t>22</a:t>
            </a:fld>
            <a:endParaRPr lang="fr-FR" dirty="0"/>
          </a:p>
        </p:txBody>
      </p:sp>
    </p:spTree>
    <p:extLst>
      <p:ext uri="{BB962C8B-B14F-4D97-AF65-F5344CB8AC3E}">
        <p14:creationId xmlns:p14="http://schemas.microsoft.com/office/powerpoint/2010/main" val="1540337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E78ACAB-81FA-5C42-8ADD-7C7601AEC149}" type="slidenum">
              <a:rPr lang="fr-FR" smtClean="0"/>
              <a:t>23</a:t>
            </a:fld>
            <a:endParaRPr lang="fr-FR" dirty="0"/>
          </a:p>
        </p:txBody>
      </p:sp>
    </p:spTree>
    <p:extLst>
      <p:ext uri="{BB962C8B-B14F-4D97-AF65-F5344CB8AC3E}">
        <p14:creationId xmlns:p14="http://schemas.microsoft.com/office/powerpoint/2010/main" val="3868366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814167" y="1783633"/>
            <a:ext cx="4860000" cy="33684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6667"/>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r>
              <a:rPr lang="fr-FR"/>
              <a:t>Modifiez le style du titre</a:t>
            </a:r>
            <a:endParaRPr/>
          </a:p>
        </p:txBody>
      </p:sp>
      <p:sp>
        <p:nvSpPr>
          <p:cNvPr id="10" name="Google Shape;10;p2"/>
          <p:cNvSpPr txBox="1">
            <a:spLocks noGrp="1"/>
          </p:cNvSpPr>
          <p:nvPr>
            <p:ph type="subTitle" idx="1"/>
          </p:nvPr>
        </p:nvSpPr>
        <p:spPr>
          <a:xfrm>
            <a:off x="1415767" y="5281867"/>
            <a:ext cx="4258400" cy="93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2667"/>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fr-FR"/>
              <a:t>Modifiez le style des sous-titres du masque</a:t>
            </a:r>
            <a:endParaRPr/>
          </a:p>
        </p:txBody>
      </p:sp>
      <p:sp>
        <p:nvSpPr>
          <p:cNvPr id="11" name="Google Shape;11;p2"/>
          <p:cNvSpPr/>
          <p:nvPr/>
        </p:nvSpPr>
        <p:spPr>
          <a:xfrm>
            <a:off x="2780400" y="5158527"/>
            <a:ext cx="2782400" cy="848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3064416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r>
              <a:rPr lang="fr-FR"/>
              <a:t>Modifiez le style du titre</a:t>
            </a:r>
            <a:endParaRPr/>
          </a:p>
        </p:txBody>
      </p:sp>
    </p:spTree>
    <p:extLst>
      <p:ext uri="{BB962C8B-B14F-4D97-AF65-F5344CB8AC3E}">
        <p14:creationId xmlns:p14="http://schemas.microsoft.com/office/powerpoint/2010/main" val="873699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
        <p:cNvGrpSpPr/>
        <p:nvPr/>
      </p:nvGrpSpPr>
      <p:grpSpPr>
        <a:xfrm>
          <a:off x="0" y="0"/>
          <a:ext cx="0" cy="0"/>
          <a:chOff x="0" y="0"/>
          <a:chExt cx="0" cy="0"/>
        </a:xfrm>
      </p:grpSpPr>
      <p:sp>
        <p:nvSpPr>
          <p:cNvPr id="15" name="Google Shape;15;p4"/>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16" name="Google Shape;16;p4"/>
          <p:cNvSpPr txBox="1">
            <a:spLocks noGrp="1"/>
          </p:cNvSpPr>
          <p:nvPr>
            <p:ph type="title"/>
          </p:nvPr>
        </p:nvSpPr>
        <p:spPr>
          <a:xfrm>
            <a:off x="824800" y="4647733"/>
            <a:ext cx="2108400" cy="144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
        <p:nvSpPr>
          <p:cNvPr id="17" name="Google Shape;17;p4"/>
          <p:cNvSpPr txBox="1">
            <a:spLocks noGrp="1"/>
          </p:cNvSpPr>
          <p:nvPr>
            <p:ph type="subTitle" idx="1"/>
          </p:nvPr>
        </p:nvSpPr>
        <p:spPr>
          <a:xfrm>
            <a:off x="3187967" y="843167"/>
            <a:ext cx="8382000" cy="5301600"/>
          </a:xfrm>
          <a:prstGeom prst="rect">
            <a:avLst/>
          </a:prstGeom>
        </p:spPr>
        <p:txBody>
          <a:bodyPr spcFirstLastPara="1" wrap="square" lIns="91425" tIns="91425" rIns="91425" bIns="91425" anchor="t" anchorCtr="0">
            <a:noAutofit/>
          </a:bodyPr>
          <a:lstStyle>
            <a:lvl1pPr lvl="0">
              <a:spcBef>
                <a:spcPts val="0"/>
              </a:spcBef>
              <a:spcAft>
                <a:spcPts val="0"/>
              </a:spcAft>
              <a:buNone/>
              <a:defRPr sz="1467">
                <a:solidFill>
                  <a:schemeClr val="lt2"/>
                </a:solidFill>
              </a:defRPr>
            </a:lvl1pPr>
            <a:lvl2pPr lvl="1">
              <a:spcBef>
                <a:spcPts val="2133"/>
              </a:spcBef>
              <a:spcAft>
                <a:spcPts val="0"/>
              </a:spcAft>
              <a:buNone/>
              <a:defRPr sz="1467">
                <a:solidFill>
                  <a:schemeClr val="lt2"/>
                </a:solidFill>
              </a:defRPr>
            </a:lvl2pPr>
            <a:lvl3pPr lvl="2">
              <a:spcBef>
                <a:spcPts val="2133"/>
              </a:spcBef>
              <a:spcAft>
                <a:spcPts val="0"/>
              </a:spcAft>
              <a:buNone/>
              <a:defRPr sz="1467">
                <a:solidFill>
                  <a:schemeClr val="lt2"/>
                </a:solidFill>
              </a:defRPr>
            </a:lvl3pPr>
            <a:lvl4pPr lvl="3">
              <a:spcBef>
                <a:spcPts val="2133"/>
              </a:spcBef>
              <a:spcAft>
                <a:spcPts val="0"/>
              </a:spcAft>
              <a:buNone/>
              <a:defRPr sz="1467">
                <a:solidFill>
                  <a:schemeClr val="lt2"/>
                </a:solidFill>
              </a:defRPr>
            </a:lvl4pPr>
            <a:lvl5pPr lvl="4">
              <a:spcBef>
                <a:spcPts val="2133"/>
              </a:spcBef>
              <a:spcAft>
                <a:spcPts val="0"/>
              </a:spcAft>
              <a:buNone/>
              <a:defRPr sz="1467">
                <a:solidFill>
                  <a:schemeClr val="lt2"/>
                </a:solidFill>
              </a:defRPr>
            </a:lvl5pPr>
            <a:lvl6pPr lvl="5">
              <a:spcBef>
                <a:spcPts val="2133"/>
              </a:spcBef>
              <a:spcAft>
                <a:spcPts val="0"/>
              </a:spcAft>
              <a:buNone/>
              <a:defRPr sz="1467">
                <a:solidFill>
                  <a:schemeClr val="lt2"/>
                </a:solidFill>
              </a:defRPr>
            </a:lvl6pPr>
            <a:lvl7pPr lvl="6">
              <a:spcBef>
                <a:spcPts val="2133"/>
              </a:spcBef>
              <a:spcAft>
                <a:spcPts val="0"/>
              </a:spcAft>
              <a:buNone/>
              <a:defRPr sz="1467">
                <a:solidFill>
                  <a:schemeClr val="lt2"/>
                </a:solidFill>
              </a:defRPr>
            </a:lvl7pPr>
            <a:lvl8pPr lvl="7">
              <a:spcBef>
                <a:spcPts val="2133"/>
              </a:spcBef>
              <a:spcAft>
                <a:spcPts val="0"/>
              </a:spcAft>
              <a:buNone/>
              <a:defRPr sz="1467">
                <a:solidFill>
                  <a:schemeClr val="lt2"/>
                </a:solidFill>
              </a:defRPr>
            </a:lvl8pPr>
            <a:lvl9pPr lvl="8">
              <a:spcBef>
                <a:spcPts val="2133"/>
              </a:spcBef>
              <a:spcAft>
                <a:spcPts val="2133"/>
              </a:spcAft>
              <a:buNone/>
              <a:defRPr sz="1467">
                <a:solidFill>
                  <a:schemeClr val="lt2"/>
                </a:solidFill>
              </a:defRPr>
            </a:lvl9pPr>
          </a:lstStyle>
          <a:p>
            <a:r>
              <a:rPr lang="fr-FR"/>
              <a:t>Modifiez le style des sous-titres du masque</a:t>
            </a:r>
            <a:endParaRPr/>
          </a:p>
        </p:txBody>
      </p:sp>
      <p:sp>
        <p:nvSpPr>
          <p:cNvPr id="18" name="Google Shape;18;p4"/>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2514596820"/>
      </p:ext>
    </p:extLst>
  </p:cSld>
  <p:clrMapOvr>
    <a:masterClrMapping/>
  </p:clrMapOvr>
  <p:extLst>
    <p:ext uri="{DCECCB84-F9BA-43D5-87BE-67443E8EF086}">
      <p15:sldGuideLst xmlns:p15="http://schemas.microsoft.com/office/powerpoint/2012/main">
        <p15:guide id="1" pos="1386">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9"/>
        <p:cNvGrpSpPr/>
        <p:nvPr/>
      </p:nvGrpSpPr>
      <p:grpSpPr>
        <a:xfrm>
          <a:off x="0" y="0"/>
          <a:ext cx="0" cy="0"/>
          <a:chOff x="0" y="0"/>
          <a:chExt cx="0" cy="0"/>
        </a:xfrm>
      </p:grpSpPr>
      <p:sp>
        <p:nvSpPr>
          <p:cNvPr id="20" name="Google Shape;20;p5"/>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21" name="Google Shape;21;p5"/>
          <p:cNvSpPr txBox="1">
            <a:spLocks noGrp="1"/>
          </p:cNvSpPr>
          <p:nvPr>
            <p:ph type="title"/>
          </p:nvPr>
        </p:nvSpPr>
        <p:spPr>
          <a:xfrm>
            <a:off x="824800" y="4647733"/>
            <a:ext cx="2108400" cy="144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
        <p:nvSpPr>
          <p:cNvPr id="22" name="Google Shape;22;p5"/>
          <p:cNvSpPr txBox="1">
            <a:spLocks noGrp="1"/>
          </p:cNvSpPr>
          <p:nvPr>
            <p:ph type="subTitle" idx="1"/>
          </p:nvPr>
        </p:nvSpPr>
        <p:spPr>
          <a:xfrm>
            <a:off x="7713856" y="2202267"/>
            <a:ext cx="3407200" cy="4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algn="ctr"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23" name="Google Shape;23;p5"/>
          <p:cNvSpPr txBox="1">
            <a:spLocks noGrp="1"/>
          </p:cNvSpPr>
          <p:nvPr>
            <p:ph type="subTitle" idx="2"/>
          </p:nvPr>
        </p:nvSpPr>
        <p:spPr>
          <a:xfrm>
            <a:off x="7713856" y="2468333"/>
            <a:ext cx="3986800" cy="31820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a:r>
              <a:rPr lang="fr-FR"/>
              <a:t>Modifiez le style des sous-titres du masque</a:t>
            </a:r>
            <a:endParaRPr/>
          </a:p>
        </p:txBody>
      </p:sp>
      <p:sp>
        <p:nvSpPr>
          <p:cNvPr id="24" name="Google Shape;24;p5"/>
          <p:cNvSpPr txBox="1">
            <a:spLocks noGrp="1"/>
          </p:cNvSpPr>
          <p:nvPr>
            <p:ph type="subTitle" idx="3"/>
          </p:nvPr>
        </p:nvSpPr>
        <p:spPr>
          <a:xfrm>
            <a:off x="3252633" y="2205067"/>
            <a:ext cx="3401600" cy="46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25" name="Google Shape;25;p5"/>
          <p:cNvSpPr txBox="1">
            <a:spLocks noGrp="1"/>
          </p:cNvSpPr>
          <p:nvPr>
            <p:ph type="subTitle" idx="4"/>
          </p:nvPr>
        </p:nvSpPr>
        <p:spPr>
          <a:xfrm>
            <a:off x="3252633" y="2466333"/>
            <a:ext cx="3990000" cy="31860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600"/>
            </a:lvl1pPr>
            <a:lvl2pPr lvl="1" rtl="0">
              <a:spcBef>
                <a:spcPts val="0"/>
              </a:spcBef>
              <a:spcAft>
                <a:spcPts val="0"/>
              </a:spcAft>
              <a:buNone/>
              <a:defRPr sz="1600"/>
            </a:lvl2pPr>
            <a:lvl3pPr lvl="2" rtl="0">
              <a:spcBef>
                <a:spcPts val="0"/>
              </a:spcBef>
              <a:spcAft>
                <a:spcPts val="0"/>
              </a:spcAft>
              <a:buNone/>
              <a:defRPr sz="1600"/>
            </a:lvl3pPr>
            <a:lvl4pPr lvl="3" rtl="0">
              <a:spcBef>
                <a:spcPts val="0"/>
              </a:spcBef>
              <a:spcAft>
                <a:spcPts val="0"/>
              </a:spcAft>
              <a:buNone/>
              <a:defRPr sz="1600"/>
            </a:lvl4pPr>
            <a:lvl5pPr lvl="4" rtl="0">
              <a:spcBef>
                <a:spcPts val="0"/>
              </a:spcBef>
              <a:spcAft>
                <a:spcPts val="0"/>
              </a:spcAft>
              <a:buNone/>
              <a:defRPr sz="1600"/>
            </a:lvl5pPr>
            <a:lvl6pPr lvl="5" rtl="0">
              <a:spcBef>
                <a:spcPts val="0"/>
              </a:spcBef>
              <a:spcAft>
                <a:spcPts val="0"/>
              </a:spcAft>
              <a:buNone/>
              <a:defRPr sz="1600"/>
            </a:lvl6pPr>
            <a:lvl7pPr lvl="6" rtl="0">
              <a:spcBef>
                <a:spcPts val="0"/>
              </a:spcBef>
              <a:spcAft>
                <a:spcPts val="0"/>
              </a:spcAft>
              <a:buNone/>
              <a:defRPr sz="1600"/>
            </a:lvl7pPr>
            <a:lvl8pPr lvl="7" rtl="0">
              <a:spcBef>
                <a:spcPts val="0"/>
              </a:spcBef>
              <a:spcAft>
                <a:spcPts val="0"/>
              </a:spcAft>
              <a:buNone/>
              <a:defRPr sz="1600"/>
            </a:lvl8pPr>
            <a:lvl9pPr lvl="8" rtl="0">
              <a:spcBef>
                <a:spcPts val="0"/>
              </a:spcBef>
              <a:spcAft>
                <a:spcPts val="0"/>
              </a:spcAft>
              <a:buNone/>
              <a:defRPr sz="1600"/>
            </a:lvl9pPr>
          </a:lstStyle>
          <a:p>
            <a:r>
              <a:rPr lang="fr-FR"/>
              <a:t>Modifiez le style des sous-titres du masque</a:t>
            </a:r>
            <a:endParaRPr/>
          </a:p>
        </p:txBody>
      </p:sp>
      <p:sp>
        <p:nvSpPr>
          <p:cNvPr id="26" name="Google Shape;26;p5"/>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3419051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7"/>
        <p:cNvGrpSpPr/>
        <p:nvPr/>
      </p:nvGrpSpPr>
      <p:grpSpPr>
        <a:xfrm>
          <a:off x="0" y="0"/>
          <a:ext cx="0" cy="0"/>
          <a:chOff x="0" y="0"/>
          <a:chExt cx="0" cy="0"/>
        </a:xfrm>
      </p:grpSpPr>
      <p:sp>
        <p:nvSpPr>
          <p:cNvPr id="28" name="Google Shape;28;p6"/>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29" name="Google Shape;29;p6"/>
          <p:cNvSpPr txBox="1">
            <a:spLocks noGrp="1"/>
          </p:cNvSpPr>
          <p:nvPr>
            <p:ph type="title"/>
          </p:nvPr>
        </p:nvSpPr>
        <p:spPr>
          <a:xfrm>
            <a:off x="622567" y="4647733"/>
            <a:ext cx="2310800" cy="144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
        <p:nvSpPr>
          <p:cNvPr id="30" name="Google Shape;30;p6"/>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1508455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body" idx="1"/>
          </p:nvPr>
        </p:nvSpPr>
        <p:spPr>
          <a:xfrm>
            <a:off x="3527233" y="1352900"/>
            <a:ext cx="7038400" cy="1391200"/>
          </a:xfrm>
          <a:prstGeom prst="rect">
            <a:avLst/>
          </a:prstGeom>
        </p:spPr>
        <p:txBody>
          <a:bodyPr spcFirstLastPara="1" wrap="square" lIns="91425" tIns="91425" rIns="91425" bIns="91425" anchor="t" anchorCtr="0">
            <a:noAutofit/>
          </a:bodyPr>
          <a:lstStyle>
            <a:lvl1pPr marL="609585" lvl="0" indent="-406390">
              <a:lnSpc>
                <a:spcPct val="100000"/>
              </a:lnSpc>
              <a:spcBef>
                <a:spcPts val="0"/>
              </a:spcBef>
              <a:spcAft>
                <a:spcPts val="0"/>
              </a:spcAft>
              <a:buSzPts val="1200"/>
              <a:buChar char="●"/>
              <a:defRPr sz="2000"/>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pPr lvl="0"/>
            <a:r>
              <a:rPr lang="fr-FR"/>
              <a:t>Cliquez pour modifier les styles du texte du masque</a:t>
            </a:r>
          </a:p>
        </p:txBody>
      </p:sp>
      <p:sp>
        <p:nvSpPr>
          <p:cNvPr id="33" name="Google Shape;33;p7"/>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34" name="Google Shape;34;p7"/>
          <p:cNvSpPr txBox="1">
            <a:spLocks noGrp="1"/>
          </p:cNvSpPr>
          <p:nvPr>
            <p:ph type="title"/>
          </p:nvPr>
        </p:nvSpPr>
        <p:spPr>
          <a:xfrm>
            <a:off x="824800" y="4647733"/>
            <a:ext cx="2108400" cy="14404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rtl="0">
              <a:spcBef>
                <a:spcPts val="0"/>
              </a:spcBef>
              <a:spcAft>
                <a:spcPts val="0"/>
              </a:spcAft>
              <a:buNone/>
              <a:defRPr sz="2667">
                <a:solidFill>
                  <a:schemeClr val="lt1"/>
                </a:solidFill>
              </a:defRPr>
            </a:lvl2pPr>
            <a:lvl3pPr lvl="2" rtl="0">
              <a:spcBef>
                <a:spcPts val="0"/>
              </a:spcBef>
              <a:spcAft>
                <a:spcPts val="0"/>
              </a:spcAft>
              <a:buNone/>
              <a:defRPr sz="2667">
                <a:solidFill>
                  <a:schemeClr val="lt1"/>
                </a:solidFill>
              </a:defRPr>
            </a:lvl3pPr>
            <a:lvl4pPr lvl="3" rtl="0">
              <a:spcBef>
                <a:spcPts val="0"/>
              </a:spcBef>
              <a:spcAft>
                <a:spcPts val="0"/>
              </a:spcAft>
              <a:buNone/>
              <a:defRPr sz="2667">
                <a:solidFill>
                  <a:schemeClr val="lt1"/>
                </a:solidFill>
              </a:defRPr>
            </a:lvl4pPr>
            <a:lvl5pPr lvl="4" rtl="0">
              <a:spcBef>
                <a:spcPts val="0"/>
              </a:spcBef>
              <a:spcAft>
                <a:spcPts val="0"/>
              </a:spcAft>
              <a:buNone/>
              <a:defRPr sz="2667">
                <a:solidFill>
                  <a:schemeClr val="lt1"/>
                </a:solidFill>
              </a:defRPr>
            </a:lvl5pPr>
            <a:lvl6pPr lvl="5" rtl="0">
              <a:spcBef>
                <a:spcPts val="0"/>
              </a:spcBef>
              <a:spcAft>
                <a:spcPts val="0"/>
              </a:spcAft>
              <a:buNone/>
              <a:defRPr sz="2667">
                <a:solidFill>
                  <a:schemeClr val="lt1"/>
                </a:solidFill>
              </a:defRPr>
            </a:lvl6pPr>
            <a:lvl7pPr lvl="6" rtl="0">
              <a:spcBef>
                <a:spcPts val="0"/>
              </a:spcBef>
              <a:spcAft>
                <a:spcPts val="0"/>
              </a:spcAft>
              <a:buNone/>
              <a:defRPr sz="2667">
                <a:solidFill>
                  <a:schemeClr val="lt1"/>
                </a:solidFill>
              </a:defRPr>
            </a:lvl7pPr>
            <a:lvl8pPr lvl="7" rtl="0">
              <a:spcBef>
                <a:spcPts val="0"/>
              </a:spcBef>
              <a:spcAft>
                <a:spcPts val="0"/>
              </a:spcAft>
              <a:buNone/>
              <a:defRPr sz="2667">
                <a:solidFill>
                  <a:schemeClr val="lt1"/>
                </a:solidFill>
              </a:defRPr>
            </a:lvl8pPr>
            <a:lvl9pPr lvl="8" rtl="0">
              <a:spcBef>
                <a:spcPts val="0"/>
              </a:spcBef>
              <a:spcAft>
                <a:spcPts val="0"/>
              </a:spcAft>
              <a:buNone/>
              <a:defRPr sz="2667">
                <a:solidFill>
                  <a:schemeClr val="lt1"/>
                </a:solidFill>
              </a:defRPr>
            </a:lvl9pPr>
          </a:lstStyle>
          <a:p>
            <a:r>
              <a:rPr lang="fr-FR"/>
              <a:t>Modifiez le style du titre</a:t>
            </a:r>
            <a:endParaRPr/>
          </a:p>
        </p:txBody>
      </p:sp>
      <p:sp>
        <p:nvSpPr>
          <p:cNvPr id="35" name="Google Shape;35;p7"/>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478727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1383333" y="2381967"/>
            <a:ext cx="9442800" cy="18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200" b="0">
                <a:solidFill>
                  <a:srgbClr val="FFFFFF"/>
                </a:solidFill>
                <a:latin typeface="Montserrat Medium"/>
                <a:ea typeface="Montserrat Medium"/>
                <a:cs typeface="Montserrat Medium"/>
                <a:sym typeface="Montserrat Medium"/>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fr-FR"/>
              <a:t>Modifiez le style du titre</a:t>
            </a:r>
            <a:endParaRPr/>
          </a:p>
        </p:txBody>
      </p:sp>
      <p:sp>
        <p:nvSpPr>
          <p:cNvPr id="38" name="Google Shape;38;p8"/>
          <p:cNvSpPr txBox="1">
            <a:spLocks noGrp="1"/>
          </p:cNvSpPr>
          <p:nvPr>
            <p:ph type="subTitle" idx="1"/>
          </p:nvPr>
        </p:nvSpPr>
        <p:spPr>
          <a:xfrm>
            <a:off x="5373688" y="4222033"/>
            <a:ext cx="5108800" cy="6772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b="1"/>
            </a:lvl1pPr>
            <a:lvl2pPr lvl="1" algn="r" rtl="0">
              <a:spcBef>
                <a:spcPts val="2133"/>
              </a:spcBef>
              <a:spcAft>
                <a:spcPts val="0"/>
              </a:spcAft>
              <a:buNone/>
              <a:defRPr b="1"/>
            </a:lvl2pPr>
            <a:lvl3pPr lvl="2" algn="r" rtl="0">
              <a:spcBef>
                <a:spcPts val="2133"/>
              </a:spcBef>
              <a:spcAft>
                <a:spcPts val="0"/>
              </a:spcAft>
              <a:buNone/>
              <a:defRPr b="1"/>
            </a:lvl3pPr>
            <a:lvl4pPr lvl="3" algn="r" rtl="0">
              <a:spcBef>
                <a:spcPts val="2133"/>
              </a:spcBef>
              <a:spcAft>
                <a:spcPts val="0"/>
              </a:spcAft>
              <a:buNone/>
              <a:defRPr b="1"/>
            </a:lvl4pPr>
            <a:lvl5pPr lvl="4" algn="r" rtl="0">
              <a:spcBef>
                <a:spcPts val="2133"/>
              </a:spcBef>
              <a:spcAft>
                <a:spcPts val="0"/>
              </a:spcAft>
              <a:buNone/>
              <a:defRPr b="1"/>
            </a:lvl5pPr>
            <a:lvl6pPr lvl="5" algn="r" rtl="0">
              <a:spcBef>
                <a:spcPts val="2133"/>
              </a:spcBef>
              <a:spcAft>
                <a:spcPts val="0"/>
              </a:spcAft>
              <a:buNone/>
              <a:defRPr b="1"/>
            </a:lvl6pPr>
            <a:lvl7pPr lvl="6" algn="r" rtl="0">
              <a:spcBef>
                <a:spcPts val="2133"/>
              </a:spcBef>
              <a:spcAft>
                <a:spcPts val="0"/>
              </a:spcAft>
              <a:buNone/>
              <a:defRPr b="1"/>
            </a:lvl7pPr>
            <a:lvl8pPr lvl="7" algn="r" rtl="0">
              <a:spcBef>
                <a:spcPts val="2133"/>
              </a:spcBef>
              <a:spcAft>
                <a:spcPts val="0"/>
              </a:spcAft>
              <a:buNone/>
              <a:defRPr b="1"/>
            </a:lvl8pPr>
            <a:lvl9pPr lvl="8" algn="r" rtl="0">
              <a:spcBef>
                <a:spcPts val="2133"/>
              </a:spcBef>
              <a:spcAft>
                <a:spcPts val="2133"/>
              </a:spcAft>
              <a:buNone/>
              <a:defRPr b="1"/>
            </a:lvl9pPr>
          </a:lstStyle>
          <a:p>
            <a:r>
              <a:rPr lang="fr-FR"/>
              <a:t>Modifiez le style des sous-titres du masque</a:t>
            </a:r>
            <a:endParaRPr/>
          </a:p>
        </p:txBody>
      </p:sp>
    </p:spTree>
    <p:extLst>
      <p:ext uri="{BB962C8B-B14F-4D97-AF65-F5344CB8AC3E}">
        <p14:creationId xmlns:p14="http://schemas.microsoft.com/office/powerpoint/2010/main" val="3479268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9"/>
          <p:cNvSpPr txBox="1">
            <a:spLocks noGrp="1"/>
          </p:cNvSpPr>
          <p:nvPr>
            <p:ph type="title"/>
          </p:nvPr>
        </p:nvSpPr>
        <p:spPr>
          <a:xfrm>
            <a:off x="6152133" y="3297155"/>
            <a:ext cx="5088800" cy="19764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6267"/>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r>
              <a:rPr lang="fr-FR"/>
              <a:t>Modifiez le style du titre</a:t>
            </a:r>
            <a:endParaRPr/>
          </a:p>
        </p:txBody>
      </p:sp>
      <p:sp>
        <p:nvSpPr>
          <p:cNvPr id="41" name="Google Shape;41;p9"/>
          <p:cNvSpPr txBox="1">
            <a:spLocks noGrp="1"/>
          </p:cNvSpPr>
          <p:nvPr>
            <p:ph type="subTitle" idx="1"/>
          </p:nvPr>
        </p:nvSpPr>
        <p:spPr>
          <a:xfrm>
            <a:off x="6152133" y="5417688"/>
            <a:ext cx="3803600" cy="904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100"/>
              <a:buNone/>
              <a:defRPr sz="2133"/>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r>
              <a:rPr lang="fr-FR"/>
              <a:t>Modifiez le style des sous-titres du masque</a:t>
            </a:r>
            <a:endParaRPr/>
          </a:p>
        </p:txBody>
      </p:sp>
      <p:sp>
        <p:nvSpPr>
          <p:cNvPr id="42" name="Google Shape;42;p9"/>
          <p:cNvSpPr/>
          <p:nvPr/>
        </p:nvSpPr>
        <p:spPr>
          <a:xfrm>
            <a:off x="-48100" y="0"/>
            <a:ext cx="59536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43" name="Google Shape;43;p9"/>
          <p:cNvSpPr txBox="1">
            <a:spLocks noGrp="1"/>
          </p:cNvSpPr>
          <p:nvPr>
            <p:ph type="title" idx="2" hasCustomPrompt="1"/>
          </p:nvPr>
        </p:nvSpPr>
        <p:spPr>
          <a:xfrm>
            <a:off x="2930700" y="3404321"/>
            <a:ext cx="3270000" cy="1620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9600"/>
              <a:buNone/>
              <a:defRPr sz="13733">
                <a:solidFill>
                  <a:schemeClr val="lt1"/>
                </a:solidFill>
              </a:defRPr>
            </a:lvl1pPr>
            <a:lvl2pPr lvl="1" algn="ctr" rtl="0">
              <a:spcBef>
                <a:spcPts val="0"/>
              </a:spcBef>
              <a:spcAft>
                <a:spcPts val="0"/>
              </a:spcAft>
              <a:buClr>
                <a:schemeClr val="lt1"/>
              </a:buClr>
              <a:buSzPts val="9600"/>
              <a:buNone/>
              <a:defRPr sz="12800">
                <a:solidFill>
                  <a:schemeClr val="lt1"/>
                </a:solidFill>
              </a:defRPr>
            </a:lvl2pPr>
            <a:lvl3pPr lvl="2" algn="ctr" rtl="0">
              <a:spcBef>
                <a:spcPts val="0"/>
              </a:spcBef>
              <a:spcAft>
                <a:spcPts val="0"/>
              </a:spcAft>
              <a:buClr>
                <a:schemeClr val="lt1"/>
              </a:buClr>
              <a:buSzPts val="9600"/>
              <a:buNone/>
              <a:defRPr sz="12800">
                <a:solidFill>
                  <a:schemeClr val="lt1"/>
                </a:solidFill>
              </a:defRPr>
            </a:lvl3pPr>
            <a:lvl4pPr lvl="3" algn="ctr" rtl="0">
              <a:spcBef>
                <a:spcPts val="0"/>
              </a:spcBef>
              <a:spcAft>
                <a:spcPts val="0"/>
              </a:spcAft>
              <a:buClr>
                <a:schemeClr val="lt1"/>
              </a:buClr>
              <a:buSzPts val="9600"/>
              <a:buNone/>
              <a:defRPr sz="12800">
                <a:solidFill>
                  <a:schemeClr val="lt1"/>
                </a:solidFill>
              </a:defRPr>
            </a:lvl4pPr>
            <a:lvl5pPr lvl="4" algn="ctr" rtl="0">
              <a:spcBef>
                <a:spcPts val="0"/>
              </a:spcBef>
              <a:spcAft>
                <a:spcPts val="0"/>
              </a:spcAft>
              <a:buClr>
                <a:schemeClr val="lt1"/>
              </a:buClr>
              <a:buSzPts val="9600"/>
              <a:buNone/>
              <a:defRPr sz="12800">
                <a:solidFill>
                  <a:schemeClr val="lt1"/>
                </a:solidFill>
              </a:defRPr>
            </a:lvl5pPr>
            <a:lvl6pPr lvl="5" algn="ctr" rtl="0">
              <a:spcBef>
                <a:spcPts val="0"/>
              </a:spcBef>
              <a:spcAft>
                <a:spcPts val="0"/>
              </a:spcAft>
              <a:buClr>
                <a:schemeClr val="lt1"/>
              </a:buClr>
              <a:buSzPts val="9600"/>
              <a:buNone/>
              <a:defRPr sz="12800">
                <a:solidFill>
                  <a:schemeClr val="lt1"/>
                </a:solidFill>
              </a:defRPr>
            </a:lvl6pPr>
            <a:lvl7pPr lvl="6" algn="ctr" rtl="0">
              <a:spcBef>
                <a:spcPts val="0"/>
              </a:spcBef>
              <a:spcAft>
                <a:spcPts val="0"/>
              </a:spcAft>
              <a:buClr>
                <a:schemeClr val="lt1"/>
              </a:buClr>
              <a:buSzPts val="9600"/>
              <a:buNone/>
              <a:defRPr sz="12800">
                <a:solidFill>
                  <a:schemeClr val="lt1"/>
                </a:solidFill>
              </a:defRPr>
            </a:lvl7pPr>
            <a:lvl8pPr lvl="7" algn="ctr" rtl="0">
              <a:spcBef>
                <a:spcPts val="0"/>
              </a:spcBef>
              <a:spcAft>
                <a:spcPts val="0"/>
              </a:spcAft>
              <a:buClr>
                <a:schemeClr val="lt1"/>
              </a:buClr>
              <a:buSzPts val="9600"/>
              <a:buNone/>
              <a:defRPr sz="12800">
                <a:solidFill>
                  <a:schemeClr val="lt1"/>
                </a:solidFill>
              </a:defRPr>
            </a:lvl8pPr>
            <a:lvl9pPr lvl="8" algn="ctr" rtl="0">
              <a:spcBef>
                <a:spcPts val="0"/>
              </a:spcBef>
              <a:spcAft>
                <a:spcPts val="0"/>
              </a:spcAft>
              <a:buClr>
                <a:schemeClr val="lt1"/>
              </a:buClr>
              <a:buSzPts val="9600"/>
              <a:buNone/>
              <a:defRPr sz="12800">
                <a:solidFill>
                  <a:schemeClr val="lt1"/>
                </a:solidFill>
              </a:defRPr>
            </a:lvl9pPr>
          </a:lstStyle>
          <a:p>
            <a:r>
              <a:t>xx%</a:t>
            </a:r>
          </a:p>
        </p:txBody>
      </p:sp>
      <p:sp>
        <p:nvSpPr>
          <p:cNvPr id="44" name="Google Shape;44;p9"/>
          <p:cNvSpPr/>
          <p:nvPr/>
        </p:nvSpPr>
        <p:spPr>
          <a:xfrm>
            <a:off x="3123100"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3094951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pPr lvl="0"/>
            <a:r>
              <a:rPr lang="fr-FR"/>
              <a:t>Cliquez pour modifier les styles du texte du masque</a:t>
            </a:r>
          </a:p>
        </p:txBody>
      </p:sp>
    </p:spTree>
    <p:extLst>
      <p:ext uri="{BB962C8B-B14F-4D97-AF65-F5344CB8AC3E}">
        <p14:creationId xmlns:p14="http://schemas.microsoft.com/office/powerpoint/2010/main" val="2846501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3"/>
        </a:solidFill>
        <a:effectLst/>
      </p:bgPr>
    </p:bg>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950967" y="1474833"/>
            <a:ext cx="102900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4000">
                <a:solidFill>
                  <a:schemeClr val="lt1"/>
                </a:solidFill>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9" name="Google Shape;49;p11"/>
          <p:cNvSpPr txBox="1">
            <a:spLocks noGrp="1"/>
          </p:cNvSpPr>
          <p:nvPr>
            <p:ph type="body" idx="1"/>
          </p:nvPr>
        </p:nvSpPr>
        <p:spPr>
          <a:xfrm>
            <a:off x="951000" y="4202967"/>
            <a:ext cx="10290000" cy="7056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b="1">
                <a:solidFill>
                  <a:schemeClr val="lt1"/>
                </a:solidFill>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pPr lvl="0"/>
            <a:r>
              <a:rPr lang="fr-FR"/>
              <a:t>Cliquez pour modifier les styles du texte du masque</a:t>
            </a:r>
          </a:p>
        </p:txBody>
      </p:sp>
    </p:spTree>
    <p:extLst>
      <p:ext uri="{BB962C8B-B14F-4D97-AF65-F5344CB8AC3E}">
        <p14:creationId xmlns:p14="http://schemas.microsoft.com/office/powerpoint/2010/main" val="256746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3023920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51"/>
        <p:cNvGrpSpPr/>
        <p:nvPr/>
      </p:nvGrpSpPr>
      <p:grpSpPr>
        <a:xfrm>
          <a:off x="0" y="0"/>
          <a:ext cx="0" cy="0"/>
          <a:chOff x="0" y="0"/>
          <a:chExt cx="0" cy="0"/>
        </a:xfrm>
      </p:grpSpPr>
      <p:sp>
        <p:nvSpPr>
          <p:cNvPr id="52" name="Google Shape;52;p13"/>
          <p:cNvSpPr txBox="1">
            <a:spLocks noGrp="1"/>
          </p:cNvSpPr>
          <p:nvPr>
            <p:ph type="subTitle" idx="1"/>
          </p:nvPr>
        </p:nvSpPr>
        <p:spPr>
          <a:xfrm>
            <a:off x="6514764" y="2839813"/>
            <a:ext cx="1731200" cy="4144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1pPr>
            <a:lvl2pPr lvl="1">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2pPr>
            <a:lvl3pPr lvl="2">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3pPr>
            <a:lvl4pPr lvl="3">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4pPr>
            <a:lvl5pPr lvl="4">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5pPr>
            <a:lvl6pPr lvl="5">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6pPr>
            <a:lvl7pPr lvl="6">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7pPr>
            <a:lvl8pPr lvl="7">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8pPr>
            <a:lvl9pPr lvl="8">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9pPr>
          </a:lstStyle>
          <a:p>
            <a:r>
              <a:rPr lang="fr-FR"/>
              <a:t>Modifiez le style des sous-titres du masque</a:t>
            </a:r>
            <a:endParaRPr/>
          </a:p>
        </p:txBody>
      </p:sp>
      <p:sp>
        <p:nvSpPr>
          <p:cNvPr id="53" name="Google Shape;53;p13"/>
          <p:cNvSpPr txBox="1">
            <a:spLocks noGrp="1"/>
          </p:cNvSpPr>
          <p:nvPr>
            <p:ph type="subTitle" idx="2"/>
          </p:nvPr>
        </p:nvSpPr>
        <p:spPr>
          <a:xfrm>
            <a:off x="6514767" y="3138221"/>
            <a:ext cx="3060000" cy="635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54" name="Google Shape;54;p13"/>
          <p:cNvSpPr txBox="1">
            <a:spLocks noGrp="1"/>
          </p:cNvSpPr>
          <p:nvPr>
            <p:ph type="subTitle" idx="3"/>
          </p:nvPr>
        </p:nvSpPr>
        <p:spPr>
          <a:xfrm>
            <a:off x="4124617" y="851800"/>
            <a:ext cx="1730000" cy="41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55" name="Google Shape;55;p13"/>
          <p:cNvSpPr txBox="1">
            <a:spLocks noGrp="1"/>
          </p:cNvSpPr>
          <p:nvPr>
            <p:ph type="subTitle" idx="4"/>
          </p:nvPr>
        </p:nvSpPr>
        <p:spPr>
          <a:xfrm>
            <a:off x="8460168" y="5139567"/>
            <a:ext cx="3058400" cy="63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56" name="Google Shape;56;p13"/>
          <p:cNvSpPr txBox="1">
            <a:spLocks noGrp="1"/>
          </p:cNvSpPr>
          <p:nvPr>
            <p:ph type="subTitle" idx="5"/>
          </p:nvPr>
        </p:nvSpPr>
        <p:spPr>
          <a:xfrm>
            <a:off x="8460151" y="4834999"/>
            <a:ext cx="1731200" cy="41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57" name="Google Shape;57;p13"/>
          <p:cNvSpPr txBox="1">
            <a:spLocks noGrp="1"/>
          </p:cNvSpPr>
          <p:nvPr>
            <p:ph type="subTitle" idx="6"/>
          </p:nvPr>
        </p:nvSpPr>
        <p:spPr>
          <a:xfrm>
            <a:off x="4124636" y="1144217"/>
            <a:ext cx="3060000" cy="634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58" name="Google Shape;58;p13"/>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59" name="Google Shape;59;p13"/>
          <p:cNvSpPr txBox="1">
            <a:spLocks noGrp="1"/>
          </p:cNvSpPr>
          <p:nvPr>
            <p:ph type="title"/>
          </p:nvPr>
        </p:nvSpPr>
        <p:spPr>
          <a:xfrm>
            <a:off x="824800" y="4647733"/>
            <a:ext cx="2233200" cy="14480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667">
                <a:solidFill>
                  <a:schemeClr val="lt1"/>
                </a:solidFill>
              </a:defRPr>
            </a:lvl1pPr>
            <a:lvl2pPr lvl="1" rtl="0">
              <a:spcBef>
                <a:spcPts val="0"/>
              </a:spcBef>
              <a:spcAft>
                <a:spcPts val="0"/>
              </a:spcAft>
              <a:buNone/>
              <a:defRPr sz="2667">
                <a:solidFill>
                  <a:schemeClr val="lt1"/>
                </a:solidFill>
              </a:defRPr>
            </a:lvl2pPr>
            <a:lvl3pPr lvl="2" rtl="0">
              <a:spcBef>
                <a:spcPts val="0"/>
              </a:spcBef>
              <a:spcAft>
                <a:spcPts val="0"/>
              </a:spcAft>
              <a:buNone/>
              <a:defRPr sz="2667">
                <a:solidFill>
                  <a:schemeClr val="lt1"/>
                </a:solidFill>
              </a:defRPr>
            </a:lvl3pPr>
            <a:lvl4pPr lvl="3" rtl="0">
              <a:spcBef>
                <a:spcPts val="0"/>
              </a:spcBef>
              <a:spcAft>
                <a:spcPts val="0"/>
              </a:spcAft>
              <a:buNone/>
              <a:defRPr sz="2667">
                <a:solidFill>
                  <a:schemeClr val="lt1"/>
                </a:solidFill>
              </a:defRPr>
            </a:lvl4pPr>
            <a:lvl5pPr lvl="4" rtl="0">
              <a:spcBef>
                <a:spcPts val="0"/>
              </a:spcBef>
              <a:spcAft>
                <a:spcPts val="0"/>
              </a:spcAft>
              <a:buNone/>
              <a:defRPr sz="2667">
                <a:solidFill>
                  <a:schemeClr val="lt1"/>
                </a:solidFill>
              </a:defRPr>
            </a:lvl5pPr>
            <a:lvl6pPr lvl="5" rtl="0">
              <a:spcBef>
                <a:spcPts val="0"/>
              </a:spcBef>
              <a:spcAft>
                <a:spcPts val="0"/>
              </a:spcAft>
              <a:buNone/>
              <a:defRPr sz="2667">
                <a:solidFill>
                  <a:schemeClr val="lt1"/>
                </a:solidFill>
              </a:defRPr>
            </a:lvl6pPr>
            <a:lvl7pPr lvl="6" rtl="0">
              <a:spcBef>
                <a:spcPts val="0"/>
              </a:spcBef>
              <a:spcAft>
                <a:spcPts val="0"/>
              </a:spcAft>
              <a:buNone/>
              <a:defRPr sz="2667">
                <a:solidFill>
                  <a:schemeClr val="lt1"/>
                </a:solidFill>
              </a:defRPr>
            </a:lvl7pPr>
            <a:lvl8pPr lvl="7" rtl="0">
              <a:spcBef>
                <a:spcPts val="0"/>
              </a:spcBef>
              <a:spcAft>
                <a:spcPts val="0"/>
              </a:spcAft>
              <a:buNone/>
              <a:defRPr sz="2667">
                <a:solidFill>
                  <a:schemeClr val="lt1"/>
                </a:solidFill>
              </a:defRPr>
            </a:lvl8pPr>
            <a:lvl9pPr lvl="8" rtl="0">
              <a:spcBef>
                <a:spcPts val="0"/>
              </a:spcBef>
              <a:spcAft>
                <a:spcPts val="0"/>
              </a:spcAft>
              <a:buNone/>
              <a:defRPr sz="2667">
                <a:solidFill>
                  <a:schemeClr val="lt1"/>
                </a:solidFill>
              </a:defRPr>
            </a:lvl9pPr>
          </a:lstStyle>
          <a:p>
            <a:r>
              <a:rPr lang="fr-FR"/>
              <a:t>Modifiez le style du titre</a:t>
            </a:r>
            <a:endParaRPr/>
          </a:p>
        </p:txBody>
      </p:sp>
      <p:sp>
        <p:nvSpPr>
          <p:cNvPr id="60" name="Google Shape;60;p13"/>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2061585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61"/>
        <p:cNvGrpSpPr/>
        <p:nvPr/>
      </p:nvGrpSpPr>
      <p:grpSpPr>
        <a:xfrm>
          <a:off x="0" y="0"/>
          <a:ext cx="0" cy="0"/>
          <a:chOff x="0" y="0"/>
          <a:chExt cx="0" cy="0"/>
        </a:xfrm>
      </p:grpSpPr>
      <p:sp>
        <p:nvSpPr>
          <p:cNvPr id="62" name="Google Shape;62;p14"/>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63" name="Google Shape;63;p14"/>
          <p:cNvSpPr txBox="1">
            <a:spLocks noGrp="1"/>
          </p:cNvSpPr>
          <p:nvPr>
            <p:ph type="subTitle" idx="1"/>
          </p:nvPr>
        </p:nvSpPr>
        <p:spPr>
          <a:xfrm>
            <a:off x="4808000" y="4213013"/>
            <a:ext cx="1731200" cy="64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1pPr>
            <a:lvl2pPr lvl="1"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2pPr>
            <a:lvl3pPr lvl="2"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3pPr>
            <a:lvl4pPr lvl="3"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4pPr>
            <a:lvl5pPr lvl="4"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5pPr>
            <a:lvl6pPr lvl="5"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6pPr>
            <a:lvl7pPr lvl="6"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7pPr>
            <a:lvl8pPr lvl="7"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8pPr>
            <a:lvl9pPr lvl="8"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9pPr>
          </a:lstStyle>
          <a:p>
            <a:r>
              <a:rPr lang="fr-FR"/>
              <a:t>Modifiez le style des sous-titres du masque</a:t>
            </a:r>
            <a:endParaRPr/>
          </a:p>
        </p:txBody>
      </p:sp>
      <p:sp>
        <p:nvSpPr>
          <p:cNvPr id="64" name="Google Shape;64;p14"/>
          <p:cNvSpPr txBox="1">
            <a:spLocks noGrp="1"/>
          </p:cNvSpPr>
          <p:nvPr>
            <p:ph type="subTitle" idx="2"/>
          </p:nvPr>
        </p:nvSpPr>
        <p:spPr>
          <a:xfrm>
            <a:off x="4820033" y="4889859"/>
            <a:ext cx="2560400" cy="75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65" name="Google Shape;65;p14"/>
          <p:cNvSpPr txBox="1">
            <a:spLocks noGrp="1"/>
          </p:cNvSpPr>
          <p:nvPr>
            <p:ph type="subTitle" idx="3"/>
          </p:nvPr>
        </p:nvSpPr>
        <p:spPr>
          <a:xfrm>
            <a:off x="8844367" y="1476640"/>
            <a:ext cx="1730000" cy="64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66" name="Google Shape;66;p14"/>
          <p:cNvSpPr txBox="1">
            <a:spLocks noGrp="1"/>
          </p:cNvSpPr>
          <p:nvPr>
            <p:ph type="subTitle" idx="4"/>
          </p:nvPr>
        </p:nvSpPr>
        <p:spPr>
          <a:xfrm>
            <a:off x="8844367" y="4889859"/>
            <a:ext cx="2560400" cy="75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67" name="Google Shape;67;p14"/>
          <p:cNvSpPr txBox="1">
            <a:spLocks noGrp="1"/>
          </p:cNvSpPr>
          <p:nvPr>
            <p:ph type="subTitle" idx="5"/>
          </p:nvPr>
        </p:nvSpPr>
        <p:spPr>
          <a:xfrm>
            <a:off x="8844367" y="4213013"/>
            <a:ext cx="1731200" cy="64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68" name="Google Shape;68;p14"/>
          <p:cNvSpPr txBox="1">
            <a:spLocks noGrp="1"/>
          </p:cNvSpPr>
          <p:nvPr>
            <p:ph type="subTitle" idx="6"/>
          </p:nvPr>
        </p:nvSpPr>
        <p:spPr>
          <a:xfrm>
            <a:off x="8844367" y="2154761"/>
            <a:ext cx="2560800" cy="75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69" name="Google Shape;69;p14"/>
          <p:cNvSpPr txBox="1">
            <a:spLocks noGrp="1"/>
          </p:cNvSpPr>
          <p:nvPr>
            <p:ph type="title" hasCustomPrompt="1"/>
          </p:nvPr>
        </p:nvSpPr>
        <p:spPr>
          <a:xfrm>
            <a:off x="7935733" y="1409257"/>
            <a:ext cx="1109600" cy="68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70" name="Google Shape;70;p14"/>
          <p:cNvSpPr txBox="1">
            <a:spLocks noGrp="1"/>
          </p:cNvSpPr>
          <p:nvPr>
            <p:ph type="subTitle" idx="7"/>
          </p:nvPr>
        </p:nvSpPr>
        <p:spPr>
          <a:xfrm>
            <a:off x="4809939" y="1479131"/>
            <a:ext cx="1730000" cy="64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71" name="Google Shape;71;p14"/>
          <p:cNvSpPr txBox="1">
            <a:spLocks noGrp="1"/>
          </p:cNvSpPr>
          <p:nvPr>
            <p:ph type="subTitle" idx="8"/>
          </p:nvPr>
        </p:nvSpPr>
        <p:spPr>
          <a:xfrm>
            <a:off x="4809939" y="2154761"/>
            <a:ext cx="2560800" cy="756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72" name="Google Shape;72;p14"/>
          <p:cNvSpPr txBox="1">
            <a:spLocks noGrp="1"/>
          </p:cNvSpPr>
          <p:nvPr>
            <p:ph type="title" idx="9" hasCustomPrompt="1"/>
          </p:nvPr>
        </p:nvSpPr>
        <p:spPr>
          <a:xfrm>
            <a:off x="3896472" y="1409257"/>
            <a:ext cx="1109600" cy="68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73" name="Google Shape;73;p14"/>
          <p:cNvSpPr txBox="1">
            <a:spLocks noGrp="1"/>
          </p:cNvSpPr>
          <p:nvPr>
            <p:ph type="title" idx="13" hasCustomPrompt="1"/>
          </p:nvPr>
        </p:nvSpPr>
        <p:spPr>
          <a:xfrm>
            <a:off x="3896472" y="4152025"/>
            <a:ext cx="1109600" cy="68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74" name="Google Shape;74;p14"/>
          <p:cNvSpPr txBox="1">
            <a:spLocks noGrp="1"/>
          </p:cNvSpPr>
          <p:nvPr>
            <p:ph type="title" idx="14" hasCustomPrompt="1"/>
          </p:nvPr>
        </p:nvSpPr>
        <p:spPr>
          <a:xfrm>
            <a:off x="7933533" y="4153425"/>
            <a:ext cx="1114000" cy="68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75" name="Google Shape;75;p14"/>
          <p:cNvSpPr/>
          <p:nvPr/>
        </p:nvSpPr>
        <p:spPr>
          <a:xfrm>
            <a:off x="949668" y="6095600"/>
            <a:ext cx="21416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76" name="Google Shape;76;p14"/>
          <p:cNvSpPr txBox="1">
            <a:spLocks noGrp="1"/>
          </p:cNvSpPr>
          <p:nvPr>
            <p:ph type="title" idx="15"/>
          </p:nvPr>
        </p:nvSpPr>
        <p:spPr>
          <a:xfrm>
            <a:off x="824800" y="4647733"/>
            <a:ext cx="2108400" cy="1448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Tree>
    <p:extLst>
      <p:ext uri="{BB962C8B-B14F-4D97-AF65-F5344CB8AC3E}">
        <p14:creationId xmlns:p14="http://schemas.microsoft.com/office/powerpoint/2010/main" val="2214768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lt2"/>
        </a:solidFill>
        <a:effectLst/>
      </p:bgPr>
    </p:bg>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4177200" y="722748"/>
            <a:ext cx="3837600" cy="12540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6400">
                <a:solidFill>
                  <a:schemeClr val="lt1"/>
                </a:solidFill>
              </a:defRPr>
            </a:lvl1pPr>
            <a:lvl2pPr lvl="1" algn="ctr" rtl="0">
              <a:spcBef>
                <a:spcPts val="0"/>
              </a:spcBef>
              <a:spcAft>
                <a:spcPts val="0"/>
              </a:spcAft>
              <a:buNone/>
              <a:defRPr sz="6400">
                <a:solidFill>
                  <a:schemeClr val="lt1"/>
                </a:solidFill>
              </a:defRPr>
            </a:lvl2pPr>
            <a:lvl3pPr lvl="2" algn="ctr" rtl="0">
              <a:spcBef>
                <a:spcPts val="0"/>
              </a:spcBef>
              <a:spcAft>
                <a:spcPts val="0"/>
              </a:spcAft>
              <a:buNone/>
              <a:defRPr sz="6400">
                <a:solidFill>
                  <a:schemeClr val="lt1"/>
                </a:solidFill>
              </a:defRPr>
            </a:lvl3pPr>
            <a:lvl4pPr lvl="3" algn="ctr" rtl="0">
              <a:spcBef>
                <a:spcPts val="0"/>
              </a:spcBef>
              <a:spcAft>
                <a:spcPts val="0"/>
              </a:spcAft>
              <a:buNone/>
              <a:defRPr sz="6400">
                <a:solidFill>
                  <a:schemeClr val="lt1"/>
                </a:solidFill>
              </a:defRPr>
            </a:lvl4pPr>
            <a:lvl5pPr lvl="4" algn="ctr" rtl="0">
              <a:spcBef>
                <a:spcPts val="0"/>
              </a:spcBef>
              <a:spcAft>
                <a:spcPts val="0"/>
              </a:spcAft>
              <a:buNone/>
              <a:defRPr sz="6400">
                <a:solidFill>
                  <a:schemeClr val="lt1"/>
                </a:solidFill>
              </a:defRPr>
            </a:lvl5pPr>
            <a:lvl6pPr lvl="5" algn="ctr" rtl="0">
              <a:spcBef>
                <a:spcPts val="0"/>
              </a:spcBef>
              <a:spcAft>
                <a:spcPts val="0"/>
              </a:spcAft>
              <a:buNone/>
              <a:defRPr sz="6400">
                <a:solidFill>
                  <a:schemeClr val="lt1"/>
                </a:solidFill>
              </a:defRPr>
            </a:lvl6pPr>
            <a:lvl7pPr lvl="6" algn="ctr" rtl="0">
              <a:spcBef>
                <a:spcPts val="0"/>
              </a:spcBef>
              <a:spcAft>
                <a:spcPts val="0"/>
              </a:spcAft>
              <a:buNone/>
              <a:defRPr sz="6400">
                <a:solidFill>
                  <a:schemeClr val="lt1"/>
                </a:solidFill>
              </a:defRPr>
            </a:lvl7pPr>
            <a:lvl8pPr lvl="7" algn="ctr" rtl="0">
              <a:spcBef>
                <a:spcPts val="0"/>
              </a:spcBef>
              <a:spcAft>
                <a:spcPts val="0"/>
              </a:spcAft>
              <a:buNone/>
              <a:defRPr sz="6400">
                <a:solidFill>
                  <a:schemeClr val="lt1"/>
                </a:solidFill>
              </a:defRPr>
            </a:lvl8pPr>
            <a:lvl9pPr lvl="8" algn="ctr" rtl="0">
              <a:spcBef>
                <a:spcPts val="0"/>
              </a:spcBef>
              <a:spcAft>
                <a:spcPts val="0"/>
              </a:spcAft>
              <a:buNone/>
              <a:defRPr sz="6400">
                <a:solidFill>
                  <a:schemeClr val="lt1"/>
                </a:solidFill>
              </a:defRPr>
            </a:lvl9pPr>
          </a:lstStyle>
          <a:p>
            <a:r>
              <a:rPr lang="fr-FR"/>
              <a:t>Modifiez le style du titre</a:t>
            </a:r>
            <a:endParaRPr/>
          </a:p>
        </p:txBody>
      </p:sp>
      <p:sp>
        <p:nvSpPr>
          <p:cNvPr id="79" name="Google Shape;79;p15"/>
          <p:cNvSpPr txBox="1">
            <a:spLocks noGrp="1"/>
          </p:cNvSpPr>
          <p:nvPr>
            <p:ph type="subTitle" idx="1"/>
          </p:nvPr>
        </p:nvSpPr>
        <p:spPr>
          <a:xfrm>
            <a:off x="3599200" y="2347915"/>
            <a:ext cx="4993600" cy="512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b="1">
                <a:solidFill>
                  <a:schemeClr val="lt1"/>
                </a:solidFill>
              </a:defRPr>
            </a:lvl1pPr>
            <a:lvl2pPr lvl="1" algn="ctr" rtl="0">
              <a:lnSpc>
                <a:spcPct val="100000"/>
              </a:lnSpc>
              <a:spcBef>
                <a:spcPts val="2133"/>
              </a:spcBef>
              <a:spcAft>
                <a:spcPts val="0"/>
              </a:spcAft>
              <a:buNone/>
              <a:defRPr sz="1867" b="1">
                <a:solidFill>
                  <a:schemeClr val="lt1"/>
                </a:solidFill>
              </a:defRPr>
            </a:lvl2pPr>
            <a:lvl3pPr lvl="2" algn="ctr" rtl="0">
              <a:lnSpc>
                <a:spcPct val="100000"/>
              </a:lnSpc>
              <a:spcBef>
                <a:spcPts val="2133"/>
              </a:spcBef>
              <a:spcAft>
                <a:spcPts val="0"/>
              </a:spcAft>
              <a:buNone/>
              <a:defRPr sz="1867" b="1">
                <a:solidFill>
                  <a:schemeClr val="lt1"/>
                </a:solidFill>
              </a:defRPr>
            </a:lvl3pPr>
            <a:lvl4pPr lvl="3" algn="ctr" rtl="0">
              <a:lnSpc>
                <a:spcPct val="100000"/>
              </a:lnSpc>
              <a:spcBef>
                <a:spcPts val="2133"/>
              </a:spcBef>
              <a:spcAft>
                <a:spcPts val="0"/>
              </a:spcAft>
              <a:buNone/>
              <a:defRPr sz="1867" b="1">
                <a:solidFill>
                  <a:schemeClr val="lt1"/>
                </a:solidFill>
              </a:defRPr>
            </a:lvl4pPr>
            <a:lvl5pPr lvl="4" algn="ctr" rtl="0">
              <a:lnSpc>
                <a:spcPct val="100000"/>
              </a:lnSpc>
              <a:spcBef>
                <a:spcPts val="2133"/>
              </a:spcBef>
              <a:spcAft>
                <a:spcPts val="0"/>
              </a:spcAft>
              <a:buNone/>
              <a:defRPr sz="1867" b="1">
                <a:solidFill>
                  <a:schemeClr val="lt1"/>
                </a:solidFill>
              </a:defRPr>
            </a:lvl5pPr>
            <a:lvl6pPr lvl="5" algn="ctr" rtl="0">
              <a:lnSpc>
                <a:spcPct val="100000"/>
              </a:lnSpc>
              <a:spcBef>
                <a:spcPts val="2133"/>
              </a:spcBef>
              <a:spcAft>
                <a:spcPts val="0"/>
              </a:spcAft>
              <a:buNone/>
              <a:defRPr sz="1867" b="1">
                <a:solidFill>
                  <a:schemeClr val="lt1"/>
                </a:solidFill>
              </a:defRPr>
            </a:lvl6pPr>
            <a:lvl7pPr lvl="6" algn="ctr" rtl="0">
              <a:lnSpc>
                <a:spcPct val="100000"/>
              </a:lnSpc>
              <a:spcBef>
                <a:spcPts val="2133"/>
              </a:spcBef>
              <a:spcAft>
                <a:spcPts val="0"/>
              </a:spcAft>
              <a:buNone/>
              <a:defRPr sz="1867" b="1">
                <a:solidFill>
                  <a:schemeClr val="lt1"/>
                </a:solidFill>
              </a:defRPr>
            </a:lvl7pPr>
            <a:lvl8pPr lvl="7" algn="ctr" rtl="0">
              <a:lnSpc>
                <a:spcPct val="100000"/>
              </a:lnSpc>
              <a:spcBef>
                <a:spcPts val="2133"/>
              </a:spcBef>
              <a:spcAft>
                <a:spcPts val="0"/>
              </a:spcAft>
              <a:buNone/>
              <a:defRPr sz="1867" b="1">
                <a:solidFill>
                  <a:schemeClr val="lt1"/>
                </a:solidFill>
              </a:defRPr>
            </a:lvl8pPr>
            <a:lvl9pPr lvl="8" algn="ctr" rtl="0">
              <a:lnSpc>
                <a:spcPct val="100000"/>
              </a:lnSpc>
              <a:spcBef>
                <a:spcPts val="2133"/>
              </a:spcBef>
              <a:spcAft>
                <a:spcPts val="2133"/>
              </a:spcAft>
              <a:buNone/>
              <a:defRPr sz="1867" b="1">
                <a:solidFill>
                  <a:schemeClr val="lt1"/>
                </a:solidFill>
              </a:defRPr>
            </a:lvl9pPr>
          </a:lstStyle>
          <a:p>
            <a:r>
              <a:rPr lang="fr-FR"/>
              <a:t>Modifiez le style des sous-titres du masque</a:t>
            </a:r>
            <a:endParaRPr/>
          </a:p>
        </p:txBody>
      </p:sp>
      <p:sp>
        <p:nvSpPr>
          <p:cNvPr id="80" name="Google Shape;80;p15"/>
          <p:cNvSpPr/>
          <p:nvPr/>
        </p:nvSpPr>
        <p:spPr>
          <a:xfrm>
            <a:off x="5025200" y="1977015"/>
            <a:ext cx="21416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dirty="0"/>
          </a:p>
        </p:txBody>
      </p:sp>
      <p:sp>
        <p:nvSpPr>
          <p:cNvPr id="81" name="Google Shape;81;p15"/>
          <p:cNvSpPr txBox="1">
            <a:spLocks noGrp="1"/>
          </p:cNvSpPr>
          <p:nvPr>
            <p:ph type="subTitle" idx="2"/>
          </p:nvPr>
        </p:nvSpPr>
        <p:spPr>
          <a:xfrm>
            <a:off x="3599200" y="2859915"/>
            <a:ext cx="4993600" cy="109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fr-FR"/>
              <a:t>Modifiez le style des sous-titres du masque</a:t>
            </a:r>
            <a:endParaRPr/>
          </a:p>
        </p:txBody>
      </p:sp>
      <p:sp>
        <p:nvSpPr>
          <p:cNvPr id="82" name="Google Shape;82;p15"/>
          <p:cNvSpPr txBox="1"/>
          <p:nvPr/>
        </p:nvSpPr>
        <p:spPr>
          <a:xfrm>
            <a:off x="3615200" y="4851655"/>
            <a:ext cx="4961600" cy="9064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333" dirty="0">
                <a:solidFill>
                  <a:srgbClr val="EEEEEE"/>
                </a:solidFill>
                <a:latin typeface="Montserrat"/>
                <a:ea typeface="Montserrat"/>
                <a:cs typeface="Montserrat"/>
                <a:sym typeface="Montserrat"/>
              </a:rPr>
              <a:t>CREDITS: This presentation template was created by </a:t>
            </a:r>
            <a:r>
              <a:rPr lang="en" sz="1333" b="1" dirty="0">
                <a:solidFill>
                  <a:srgbClr val="EEEEEE"/>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 sz="1333" dirty="0">
                <a:solidFill>
                  <a:srgbClr val="EEEEEE"/>
                </a:solidFill>
                <a:latin typeface="Montserrat"/>
                <a:ea typeface="Montserrat"/>
                <a:cs typeface="Montserrat"/>
                <a:sym typeface="Montserrat"/>
              </a:rPr>
              <a:t>, including icons by </a:t>
            </a:r>
            <a:r>
              <a:rPr lang="en" sz="1333" b="1" dirty="0">
                <a:solidFill>
                  <a:srgbClr val="EEEEEE"/>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1333" dirty="0">
                <a:solidFill>
                  <a:srgbClr val="EEEEEE"/>
                </a:solidFill>
                <a:latin typeface="Montserrat"/>
                <a:ea typeface="Montserrat"/>
                <a:cs typeface="Montserrat"/>
                <a:sym typeface="Montserrat"/>
              </a:rPr>
              <a:t>, and infographics &amp; images by </a:t>
            </a:r>
            <a:r>
              <a:rPr lang="en" sz="1333" b="1" dirty="0">
                <a:solidFill>
                  <a:srgbClr val="EEEEEE"/>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r>
              <a:rPr lang="en" sz="1333" dirty="0">
                <a:solidFill>
                  <a:srgbClr val="EEEEEE"/>
                </a:solidFill>
                <a:latin typeface="Montserrat"/>
                <a:ea typeface="Montserrat"/>
                <a:cs typeface="Montserrat"/>
                <a:sym typeface="Montserrat"/>
              </a:rPr>
              <a:t>. </a:t>
            </a:r>
            <a:endParaRPr sz="1333" dirty="0">
              <a:solidFill>
                <a:srgbClr val="EEEEEE"/>
              </a:solidFill>
              <a:latin typeface="Montserrat"/>
              <a:ea typeface="Montserrat"/>
              <a:cs typeface="Montserrat"/>
              <a:sym typeface="Montserrat"/>
            </a:endParaRPr>
          </a:p>
        </p:txBody>
      </p:sp>
    </p:spTree>
    <p:extLst>
      <p:ext uri="{BB962C8B-B14F-4D97-AF65-F5344CB8AC3E}">
        <p14:creationId xmlns:p14="http://schemas.microsoft.com/office/powerpoint/2010/main" val="1922702628"/>
      </p:ext>
    </p:extLst>
  </p:cSld>
  <p:clrMapOvr>
    <a:masterClrMapping/>
  </p:clrMapOvr>
  <p:extLst>
    <p:ext uri="{DCECCB84-F9BA-43D5-87BE-67443E8EF086}">
      <p15:sldGuideLst xmlns:p15="http://schemas.microsoft.com/office/powerpoint/2012/main">
        <p15:guide id="1" pos="1386">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one column 02">
  <p:cSld name="Title and one column 02">
    <p:spTree>
      <p:nvGrpSpPr>
        <p:cNvPr id="1" name="Shape 83"/>
        <p:cNvGrpSpPr/>
        <p:nvPr/>
      </p:nvGrpSpPr>
      <p:grpSpPr>
        <a:xfrm>
          <a:off x="0" y="0"/>
          <a:ext cx="0" cy="0"/>
          <a:chOff x="0" y="0"/>
          <a:chExt cx="0" cy="0"/>
        </a:xfrm>
      </p:grpSpPr>
      <p:sp>
        <p:nvSpPr>
          <p:cNvPr id="84" name="Google Shape;84;p16"/>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85" name="Google Shape;85;p16"/>
          <p:cNvSpPr txBox="1">
            <a:spLocks noGrp="1"/>
          </p:cNvSpPr>
          <p:nvPr>
            <p:ph type="subTitle" idx="1"/>
          </p:nvPr>
        </p:nvSpPr>
        <p:spPr>
          <a:xfrm>
            <a:off x="2933200" y="1474985"/>
            <a:ext cx="8528000" cy="3851600"/>
          </a:xfrm>
          <a:prstGeom prst="rect">
            <a:avLst/>
          </a:prstGeom>
        </p:spPr>
        <p:txBody>
          <a:bodyPr spcFirstLastPara="1" wrap="square" lIns="91425" tIns="91425" rIns="91425" bIns="91425" anchor="ctr" anchorCtr="0">
            <a:noAutofit/>
          </a:bodyPr>
          <a:lstStyle>
            <a:lvl1pPr marR="67732" lvl="0" rtl="0">
              <a:lnSpc>
                <a:spcPct val="100000"/>
              </a:lnSpc>
              <a:spcBef>
                <a:spcPts val="0"/>
              </a:spcBef>
              <a:spcAft>
                <a:spcPts val="0"/>
              </a:spcAft>
              <a:buNone/>
              <a:defRPr sz="1733">
                <a:latin typeface="Proxima Nova"/>
                <a:ea typeface="Proxima Nova"/>
                <a:cs typeface="Proxima Nova"/>
                <a:sym typeface="Proxima Nova"/>
              </a:defRPr>
            </a:lvl1pPr>
            <a:lvl2pPr marR="67732" lvl="1" rtl="0">
              <a:lnSpc>
                <a:spcPct val="100000"/>
              </a:lnSpc>
              <a:spcBef>
                <a:spcPts val="0"/>
              </a:spcBef>
              <a:spcAft>
                <a:spcPts val="0"/>
              </a:spcAft>
              <a:buNone/>
              <a:defRPr sz="1733">
                <a:latin typeface="Proxima Nova"/>
                <a:ea typeface="Proxima Nova"/>
                <a:cs typeface="Proxima Nova"/>
                <a:sym typeface="Proxima Nova"/>
              </a:defRPr>
            </a:lvl2pPr>
            <a:lvl3pPr marR="67732" lvl="2" rtl="0">
              <a:lnSpc>
                <a:spcPct val="100000"/>
              </a:lnSpc>
              <a:spcBef>
                <a:spcPts val="0"/>
              </a:spcBef>
              <a:spcAft>
                <a:spcPts val="0"/>
              </a:spcAft>
              <a:buNone/>
              <a:defRPr sz="1733">
                <a:latin typeface="Proxima Nova"/>
                <a:ea typeface="Proxima Nova"/>
                <a:cs typeface="Proxima Nova"/>
                <a:sym typeface="Proxima Nova"/>
              </a:defRPr>
            </a:lvl3pPr>
            <a:lvl4pPr marR="67732" lvl="3" rtl="0">
              <a:lnSpc>
                <a:spcPct val="100000"/>
              </a:lnSpc>
              <a:spcBef>
                <a:spcPts val="0"/>
              </a:spcBef>
              <a:spcAft>
                <a:spcPts val="0"/>
              </a:spcAft>
              <a:buNone/>
              <a:defRPr sz="1733">
                <a:latin typeface="Proxima Nova"/>
                <a:ea typeface="Proxima Nova"/>
                <a:cs typeface="Proxima Nova"/>
                <a:sym typeface="Proxima Nova"/>
              </a:defRPr>
            </a:lvl4pPr>
            <a:lvl5pPr marR="67732" lvl="4" rtl="0">
              <a:lnSpc>
                <a:spcPct val="100000"/>
              </a:lnSpc>
              <a:spcBef>
                <a:spcPts val="0"/>
              </a:spcBef>
              <a:spcAft>
                <a:spcPts val="0"/>
              </a:spcAft>
              <a:buNone/>
              <a:defRPr sz="1733">
                <a:latin typeface="Proxima Nova"/>
                <a:ea typeface="Proxima Nova"/>
                <a:cs typeface="Proxima Nova"/>
                <a:sym typeface="Proxima Nova"/>
              </a:defRPr>
            </a:lvl5pPr>
            <a:lvl6pPr marR="67732" lvl="5" rtl="0">
              <a:lnSpc>
                <a:spcPct val="100000"/>
              </a:lnSpc>
              <a:spcBef>
                <a:spcPts val="0"/>
              </a:spcBef>
              <a:spcAft>
                <a:spcPts val="0"/>
              </a:spcAft>
              <a:buNone/>
              <a:defRPr sz="1733">
                <a:latin typeface="Proxima Nova"/>
                <a:ea typeface="Proxima Nova"/>
                <a:cs typeface="Proxima Nova"/>
                <a:sym typeface="Proxima Nova"/>
              </a:defRPr>
            </a:lvl6pPr>
            <a:lvl7pPr marR="67732" lvl="6" rtl="0">
              <a:lnSpc>
                <a:spcPct val="100000"/>
              </a:lnSpc>
              <a:spcBef>
                <a:spcPts val="0"/>
              </a:spcBef>
              <a:spcAft>
                <a:spcPts val="0"/>
              </a:spcAft>
              <a:buNone/>
              <a:defRPr sz="1733">
                <a:latin typeface="Proxima Nova"/>
                <a:ea typeface="Proxima Nova"/>
                <a:cs typeface="Proxima Nova"/>
                <a:sym typeface="Proxima Nova"/>
              </a:defRPr>
            </a:lvl7pPr>
            <a:lvl8pPr marR="67732" lvl="7" rtl="0">
              <a:lnSpc>
                <a:spcPct val="100000"/>
              </a:lnSpc>
              <a:spcBef>
                <a:spcPts val="0"/>
              </a:spcBef>
              <a:spcAft>
                <a:spcPts val="0"/>
              </a:spcAft>
              <a:buNone/>
              <a:defRPr sz="1733">
                <a:latin typeface="Proxima Nova"/>
                <a:ea typeface="Proxima Nova"/>
                <a:cs typeface="Proxima Nova"/>
                <a:sym typeface="Proxima Nova"/>
              </a:defRPr>
            </a:lvl8pPr>
            <a:lvl9pPr marR="67732" lvl="8" rtl="0">
              <a:lnSpc>
                <a:spcPct val="100000"/>
              </a:lnSpc>
              <a:spcBef>
                <a:spcPts val="0"/>
              </a:spcBef>
              <a:spcAft>
                <a:spcPts val="0"/>
              </a:spcAft>
              <a:buNone/>
              <a:defRPr sz="1733">
                <a:latin typeface="Proxima Nova"/>
                <a:ea typeface="Proxima Nova"/>
                <a:cs typeface="Proxima Nova"/>
                <a:sym typeface="Proxima Nova"/>
              </a:defRPr>
            </a:lvl9pPr>
          </a:lstStyle>
          <a:p>
            <a:r>
              <a:rPr lang="fr-FR"/>
              <a:t>Modifiez le style des sous-titres du masque</a:t>
            </a:r>
            <a:endParaRPr/>
          </a:p>
        </p:txBody>
      </p:sp>
      <p:sp>
        <p:nvSpPr>
          <p:cNvPr id="86" name="Google Shape;86;p16"/>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87" name="Google Shape;87;p16"/>
          <p:cNvSpPr txBox="1">
            <a:spLocks noGrp="1"/>
          </p:cNvSpPr>
          <p:nvPr>
            <p:ph type="title"/>
          </p:nvPr>
        </p:nvSpPr>
        <p:spPr>
          <a:xfrm>
            <a:off x="711467" y="4647733"/>
            <a:ext cx="2221600" cy="1448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Tree>
    <p:extLst>
      <p:ext uri="{BB962C8B-B14F-4D97-AF65-F5344CB8AC3E}">
        <p14:creationId xmlns:p14="http://schemas.microsoft.com/office/powerpoint/2010/main" val="3255373439"/>
      </p:ext>
    </p:extLst>
  </p:cSld>
  <p:clrMapOvr>
    <a:masterClrMapping/>
  </p:clrMapOvr>
  <p:extLst>
    <p:ext uri="{DCECCB84-F9BA-43D5-87BE-67443E8EF086}">
      <p15:sldGuideLst xmlns:p15="http://schemas.microsoft.com/office/powerpoint/2012/main">
        <p15:guide id="1" pos="1386">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88"/>
        <p:cNvGrpSpPr/>
        <p:nvPr/>
      </p:nvGrpSpPr>
      <p:grpSpPr>
        <a:xfrm>
          <a:off x="0" y="0"/>
          <a:ext cx="0" cy="0"/>
          <a:chOff x="0" y="0"/>
          <a:chExt cx="0" cy="0"/>
        </a:xfrm>
      </p:grpSpPr>
      <p:sp>
        <p:nvSpPr>
          <p:cNvPr id="89" name="Google Shape;89;p17"/>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90" name="Google Shape;90;p17"/>
          <p:cNvSpPr txBox="1">
            <a:spLocks noGrp="1"/>
          </p:cNvSpPr>
          <p:nvPr>
            <p:ph type="subTitle" idx="1"/>
          </p:nvPr>
        </p:nvSpPr>
        <p:spPr>
          <a:xfrm>
            <a:off x="4583035" y="4121595"/>
            <a:ext cx="2560400" cy="46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1pPr>
            <a:lvl2pPr lvl="1"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2pPr>
            <a:lvl3pPr lvl="2"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3pPr>
            <a:lvl4pPr lvl="3"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4pPr>
            <a:lvl5pPr lvl="4"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5pPr>
            <a:lvl6pPr lvl="5"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6pPr>
            <a:lvl7pPr lvl="6"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7pPr>
            <a:lvl8pPr lvl="7"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8pPr>
            <a:lvl9pPr lvl="8"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9pPr>
          </a:lstStyle>
          <a:p>
            <a:r>
              <a:rPr lang="fr-FR"/>
              <a:t>Modifiez le style des sous-titres du masque</a:t>
            </a:r>
            <a:endParaRPr/>
          </a:p>
        </p:txBody>
      </p:sp>
      <p:sp>
        <p:nvSpPr>
          <p:cNvPr id="91" name="Google Shape;91;p17"/>
          <p:cNvSpPr txBox="1">
            <a:spLocks noGrp="1"/>
          </p:cNvSpPr>
          <p:nvPr>
            <p:ph type="subTitle" idx="2"/>
          </p:nvPr>
        </p:nvSpPr>
        <p:spPr>
          <a:xfrm>
            <a:off x="4595068" y="4676233"/>
            <a:ext cx="23164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92" name="Google Shape;92;p17"/>
          <p:cNvSpPr txBox="1">
            <a:spLocks noGrp="1"/>
          </p:cNvSpPr>
          <p:nvPr>
            <p:ph type="subTitle" idx="3"/>
          </p:nvPr>
        </p:nvSpPr>
        <p:spPr>
          <a:xfrm>
            <a:off x="8680233" y="1454233"/>
            <a:ext cx="2560800" cy="46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93" name="Google Shape;93;p17"/>
          <p:cNvSpPr txBox="1">
            <a:spLocks noGrp="1"/>
          </p:cNvSpPr>
          <p:nvPr>
            <p:ph type="subTitle" idx="4"/>
          </p:nvPr>
        </p:nvSpPr>
        <p:spPr>
          <a:xfrm>
            <a:off x="8680233" y="4676433"/>
            <a:ext cx="2318000" cy="79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94" name="Google Shape;94;p17"/>
          <p:cNvSpPr txBox="1">
            <a:spLocks noGrp="1"/>
          </p:cNvSpPr>
          <p:nvPr>
            <p:ph type="subTitle" idx="5"/>
          </p:nvPr>
        </p:nvSpPr>
        <p:spPr>
          <a:xfrm>
            <a:off x="8680231" y="4121595"/>
            <a:ext cx="2560800" cy="46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95" name="Google Shape;95;p17"/>
          <p:cNvSpPr txBox="1">
            <a:spLocks noGrp="1"/>
          </p:cNvSpPr>
          <p:nvPr>
            <p:ph type="subTitle" idx="6"/>
          </p:nvPr>
        </p:nvSpPr>
        <p:spPr>
          <a:xfrm>
            <a:off x="8680244" y="2022000"/>
            <a:ext cx="23164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96" name="Google Shape;96;p17"/>
          <p:cNvSpPr txBox="1">
            <a:spLocks noGrp="1"/>
          </p:cNvSpPr>
          <p:nvPr>
            <p:ph type="subTitle" idx="7"/>
          </p:nvPr>
        </p:nvSpPr>
        <p:spPr>
          <a:xfrm>
            <a:off x="4584973" y="1457033"/>
            <a:ext cx="2560400" cy="46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97" name="Google Shape;97;p17"/>
          <p:cNvSpPr txBox="1">
            <a:spLocks noGrp="1"/>
          </p:cNvSpPr>
          <p:nvPr>
            <p:ph type="subTitle" idx="8"/>
          </p:nvPr>
        </p:nvSpPr>
        <p:spPr>
          <a:xfrm>
            <a:off x="4584973" y="2027653"/>
            <a:ext cx="23164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98" name="Google Shape;98;p17"/>
          <p:cNvSpPr txBox="1">
            <a:spLocks noGrp="1"/>
          </p:cNvSpPr>
          <p:nvPr>
            <p:ph type="title"/>
          </p:nvPr>
        </p:nvSpPr>
        <p:spPr>
          <a:xfrm>
            <a:off x="824800" y="4647733"/>
            <a:ext cx="2108400" cy="1448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
        <p:nvSpPr>
          <p:cNvPr id="99" name="Google Shape;99;p17"/>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2512470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00"/>
        <p:cNvGrpSpPr/>
        <p:nvPr/>
      </p:nvGrpSpPr>
      <p:grpSpPr>
        <a:xfrm>
          <a:off x="0" y="0"/>
          <a:ext cx="0" cy="0"/>
          <a:chOff x="0" y="0"/>
          <a:chExt cx="0" cy="0"/>
        </a:xfrm>
      </p:grpSpPr>
      <p:sp>
        <p:nvSpPr>
          <p:cNvPr id="101" name="Google Shape;101;p18"/>
          <p:cNvSpPr/>
          <p:nvPr/>
        </p:nvSpPr>
        <p:spPr>
          <a:xfrm>
            <a:off x="-48100" y="-90833"/>
            <a:ext cx="2981200" cy="70396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102" name="Google Shape;102;p18"/>
          <p:cNvSpPr txBox="1">
            <a:spLocks noGrp="1"/>
          </p:cNvSpPr>
          <p:nvPr>
            <p:ph type="subTitle" idx="1"/>
          </p:nvPr>
        </p:nvSpPr>
        <p:spPr>
          <a:xfrm>
            <a:off x="3265935" y="4096188"/>
            <a:ext cx="1646000" cy="51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1pPr>
            <a:lvl2pPr lvl="1"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2pPr>
            <a:lvl3pPr lvl="2"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3pPr>
            <a:lvl4pPr lvl="3"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4pPr>
            <a:lvl5pPr lvl="4"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5pPr>
            <a:lvl6pPr lvl="5"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6pPr>
            <a:lvl7pPr lvl="6"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7pPr>
            <a:lvl8pPr lvl="7"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8pPr>
            <a:lvl9pPr lvl="8" rtl="0">
              <a:lnSpc>
                <a:spcPct val="100000"/>
              </a:lnSpc>
              <a:spcBef>
                <a:spcPts val="0"/>
              </a:spcBef>
              <a:spcAft>
                <a:spcPts val="0"/>
              </a:spcAft>
              <a:buNone/>
              <a:defRPr sz="1867">
                <a:solidFill>
                  <a:schemeClr val="lt2"/>
                </a:solidFill>
                <a:latin typeface="Montserrat ExtraBold"/>
                <a:ea typeface="Montserrat ExtraBold"/>
                <a:cs typeface="Montserrat ExtraBold"/>
                <a:sym typeface="Montserrat ExtraBold"/>
              </a:defRPr>
            </a:lvl9pPr>
          </a:lstStyle>
          <a:p>
            <a:r>
              <a:rPr lang="fr-FR"/>
              <a:t>Modifiez le style des sous-titres du masque</a:t>
            </a:r>
            <a:endParaRPr/>
          </a:p>
        </p:txBody>
      </p:sp>
      <p:sp>
        <p:nvSpPr>
          <p:cNvPr id="103" name="Google Shape;103;p18"/>
          <p:cNvSpPr txBox="1">
            <a:spLocks noGrp="1"/>
          </p:cNvSpPr>
          <p:nvPr>
            <p:ph type="subTitle" idx="2"/>
          </p:nvPr>
        </p:nvSpPr>
        <p:spPr>
          <a:xfrm>
            <a:off x="3265935" y="4682137"/>
            <a:ext cx="24992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104" name="Google Shape;104;p18"/>
          <p:cNvSpPr txBox="1">
            <a:spLocks noGrp="1"/>
          </p:cNvSpPr>
          <p:nvPr>
            <p:ph type="subTitle" idx="3"/>
          </p:nvPr>
        </p:nvSpPr>
        <p:spPr>
          <a:xfrm>
            <a:off x="6103183" y="1416132"/>
            <a:ext cx="1646000" cy="51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105" name="Google Shape;105;p18"/>
          <p:cNvSpPr txBox="1">
            <a:spLocks noGrp="1"/>
          </p:cNvSpPr>
          <p:nvPr>
            <p:ph type="subTitle" idx="4"/>
          </p:nvPr>
        </p:nvSpPr>
        <p:spPr>
          <a:xfrm>
            <a:off x="6103183" y="4682337"/>
            <a:ext cx="2500800" cy="79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106" name="Google Shape;106;p18"/>
          <p:cNvSpPr txBox="1">
            <a:spLocks noGrp="1"/>
          </p:cNvSpPr>
          <p:nvPr>
            <p:ph type="subTitle" idx="5"/>
          </p:nvPr>
        </p:nvSpPr>
        <p:spPr>
          <a:xfrm>
            <a:off x="6103183" y="4094388"/>
            <a:ext cx="1646000" cy="51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107" name="Google Shape;107;p18"/>
          <p:cNvSpPr txBox="1">
            <a:spLocks noGrp="1"/>
          </p:cNvSpPr>
          <p:nvPr>
            <p:ph type="subTitle" idx="6"/>
          </p:nvPr>
        </p:nvSpPr>
        <p:spPr>
          <a:xfrm>
            <a:off x="6103183" y="2024827"/>
            <a:ext cx="24992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108" name="Google Shape;108;p18"/>
          <p:cNvSpPr txBox="1">
            <a:spLocks noGrp="1"/>
          </p:cNvSpPr>
          <p:nvPr>
            <p:ph type="subTitle" idx="7"/>
          </p:nvPr>
        </p:nvSpPr>
        <p:spPr>
          <a:xfrm>
            <a:off x="3265935" y="1416132"/>
            <a:ext cx="1646000" cy="51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109" name="Google Shape;109;p18"/>
          <p:cNvSpPr txBox="1">
            <a:spLocks noGrp="1"/>
          </p:cNvSpPr>
          <p:nvPr>
            <p:ph type="subTitle" idx="8"/>
          </p:nvPr>
        </p:nvSpPr>
        <p:spPr>
          <a:xfrm>
            <a:off x="3265935" y="2024827"/>
            <a:ext cx="24992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110" name="Google Shape;110;p18"/>
          <p:cNvSpPr txBox="1">
            <a:spLocks noGrp="1"/>
          </p:cNvSpPr>
          <p:nvPr>
            <p:ph type="title"/>
          </p:nvPr>
        </p:nvSpPr>
        <p:spPr>
          <a:xfrm>
            <a:off x="824800" y="4647733"/>
            <a:ext cx="2108400" cy="1448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667">
                <a:solidFill>
                  <a:schemeClr val="lt1"/>
                </a:solidFill>
              </a:defRPr>
            </a:lvl1pPr>
            <a:lvl2pPr lvl="1" algn="r" rtl="0">
              <a:spcBef>
                <a:spcPts val="0"/>
              </a:spcBef>
              <a:spcAft>
                <a:spcPts val="0"/>
              </a:spcAft>
              <a:buNone/>
              <a:defRPr sz="2667">
                <a:solidFill>
                  <a:schemeClr val="lt1"/>
                </a:solidFill>
              </a:defRPr>
            </a:lvl2pPr>
            <a:lvl3pPr lvl="2" algn="r" rtl="0">
              <a:spcBef>
                <a:spcPts val="0"/>
              </a:spcBef>
              <a:spcAft>
                <a:spcPts val="0"/>
              </a:spcAft>
              <a:buNone/>
              <a:defRPr sz="2667">
                <a:solidFill>
                  <a:schemeClr val="lt1"/>
                </a:solidFill>
              </a:defRPr>
            </a:lvl3pPr>
            <a:lvl4pPr lvl="3" algn="r" rtl="0">
              <a:spcBef>
                <a:spcPts val="0"/>
              </a:spcBef>
              <a:spcAft>
                <a:spcPts val="0"/>
              </a:spcAft>
              <a:buNone/>
              <a:defRPr sz="2667">
                <a:solidFill>
                  <a:schemeClr val="lt1"/>
                </a:solidFill>
              </a:defRPr>
            </a:lvl4pPr>
            <a:lvl5pPr lvl="4" algn="r" rtl="0">
              <a:spcBef>
                <a:spcPts val="0"/>
              </a:spcBef>
              <a:spcAft>
                <a:spcPts val="0"/>
              </a:spcAft>
              <a:buNone/>
              <a:defRPr sz="2667">
                <a:solidFill>
                  <a:schemeClr val="lt1"/>
                </a:solidFill>
              </a:defRPr>
            </a:lvl5pPr>
            <a:lvl6pPr lvl="5" algn="r" rtl="0">
              <a:spcBef>
                <a:spcPts val="0"/>
              </a:spcBef>
              <a:spcAft>
                <a:spcPts val="0"/>
              </a:spcAft>
              <a:buNone/>
              <a:defRPr sz="2667">
                <a:solidFill>
                  <a:schemeClr val="lt1"/>
                </a:solidFill>
              </a:defRPr>
            </a:lvl6pPr>
            <a:lvl7pPr lvl="6" algn="r" rtl="0">
              <a:spcBef>
                <a:spcPts val="0"/>
              </a:spcBef>
              <a:spcAft>
                <a:spcPts val="0"/>
              </a:spcAft>
              <a:buNone/>
              <a:defRPr sz="2667">
                <a:solidFill>
                  <a:schemeClr val="lt1"/>
                </a:solidFill>
              </a:defRPr>
            </a:lvl7pPr>
            <a:lvl8pPr lvl="7" algn="r" rtl="0">
              <a:spcBef>
                <a:spcPts val="0"/>
              </a:spcBef>
              <a:spcAft>
                <a:spcPts val="0"/>
              </a:spcAft>
              <a:buNone/>
              <a:defRPr sz="2667">
                <a:solidFill>
                  <a:schemeClr val="lt1"/>
                </a:solidFill>
              </a:defRPr>
            </a:lvl8pPr>
            <a:lvl9pPr lvl="8" algn="r" rtl="0">
              <a:spcBef>
                <a:spcPts val="0"/>
              </a:spcBef>
              <a:spcAft>
                <a:spcPts val="0"/>
              </a:spcAft>
              <a:buNone/>
              <a:defRPr sz="2667">
                <a:solidFill>
                  <a:schemeClr val="lt1"/>
                </a:solidFill>
              </a:defRPr>
            </a:lvl9pPr>
          </a:lstStyle>
          <a:p>
            <a:r>
              <a:rPr lang="fr-FR"/>
              <a:t>Modifiez le style du titre</a:t>
            </a:r>
            <a:endParaRPr/>
          </a:p>
        </p:txBody>
      </p:sp>
      <p:sp>
        <p:nvSpPr>
          <p:cNvPr id="111" name="Google Shape;111;p18"/>
          <p:cNvSpPr txBox="1">
            <a:spLocks noGrp="1"/>
          </p:cNvSpPr>
          <p:nvPr>
            <p:ph type="subTitle" idx="9"/>
          </p:nvPr>
        </p:nvSpPr>
        <p:spPr>
          <a:xfrm>
            <a:off x="8940439" y="1416132"/>
            <a:ext cx="1646000" cy="51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112" name="Google Shape;112;p18"/>
          <p:cNvSpPr txBox="1">
            <a:spLocks noGrp="1"/>
          </p:cNvSpPr>
          <p:nvPr>
            <p:ph type="subTitle" idx="13"/>
          </p:nvPr>
        </p:nvSpPr>
        <p:spPr>
          <a:xfrm>
            <a:off x="8940439" y="4682337"/>
            <a:ext cx="2500800" cy="792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113" name="Google Shape;113;p18"/>
          <p:cNvSpPr txBox="1">
            <a:spLocks noGrp="1"/>
          </p:cNvSpPr>
          <p:nvPr>
            <p:ph type="subTitle" idx="14"/>
          </p:nvPr>
        </p:nvSpPr>
        <p:spPr>
          <a:xfrm>
            <a:off x="8940439" y="4094388"/>
            <a:ext cx="1646400" cy="515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867">
                <a:solidFill>
                  <a:schemeClr val="lt2"/>
                </a:solidFill>
                <a:latin typeface="Montserrat Black"/>
                <a:ea typeface="Montserrat Black"/>
                <a:cs typeface="Montserrat Black"/>
                <a:sym typeface="Montserrat Black"/>
              </a:defRPr>
            </a:lvl9pPr>
          </a:lstStyle>
          <a:p>
            <a:r>
              <a:rPr lang="fr-FR"/>
              <a:t>Modifiez le style des sous-titres du masque</a:t>
            </a:r>
            <a:endParaRPr/>
          </a:p>
        </p:txBody>
      </p:sp>
      <p:sp>
        <p:nvSpPr>
          <p:cNvPr id="114" name="Google Shape;114;p18"/>
          <p:cNvSpPr txBox="1">
            <a:spLocks noGrp="1"/>
          </p:cNvSpPr>
          <p:nvPr>
            <p:ph type="subTitle" idx="15"/>
          </p:nvPr>
        </p:nvSpPr>
        <p:spPr>
          <a:xfrm>
            <a:off x="8940439" y="2024827"/>
            <a:ext cx="2499200" cy="79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r>
              <a:rPr lang="fr-FR"/>
              <a:t>Modifiez le style des sous-titres du masque</a:t>
            </a:r>
            <a:endParaRPr/>
          </a:p>
        </p:txBody>
      </p:sp>
      <p:sp>
        <p:nvSpPr>
          <p:cNvPr id="115" name="Google Shape;115;p18"/>
          <p:cNvSpPr/>
          <p:nvPr/>
        </p:nvSpPr>
        <p:spPr>
          <a:xfrm>
            <a:off x="309033" y="6095600"/>
            <a:ext cx="2782400" cy="848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Tree>
    <p:extLst>
      <p:ext uri="{BB962C8B-B14F-4D97-AF65-F5344CB8AC3E}">
        <p14:creationId xmlns:p14="http://schemas.microsoft.com/office/powerpoint/2010/main" val="302390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D97200-85CB-6448-A8C2-43871D5567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C544A68-2AEA-2745-9915-67CC286181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C3E4AE-9B2A-2E45-BA2C-58CAF66D8404}"/>
              </a:ext>
            </a:extLst>
          </p:cNvPr>
          <p:cNvSpPr>
            <a:spLocks noGrp="1"/>
          </p:cNvSpPr>
          <p:nvPr>
            <p:ph type="dt" sz="half" idx="10"/>
          </p:nvPr>
        </p:nvSpPr>
        <p:spPr/>
        <p:txBody>
          <a:bodyPr/>
          <a:lstStyle/>
          <a:p>
            <a:fld id="{1B7A07DC-530A-4D48-92AE-37DB97AC9E33}" type="datetimeFigureOut">
              <a:rPr lang="fr-FR" smtClean="0"/>
              <a:t>09/03/2023</a:t>
            </a:fld>
            <a:endParaRPr lang="fr-FR" dirty="0"/>
          </a:p>
        </p:txBody>
      </p:sp>
      <p:sp>
        <p:nvSpPr>
          <p:cNvPr id="5" name="Espace réservé du pied de page 4">
            <a:extLst>
              <a:ext uri="{FF2B5EF4-FFF2-40B4-BE49-F238E27FC236}">
                <a16:creationId xmlns:a16="http://schemas.microsoft.com/office/drawing/2014/main" id="{7DE2E7A1-55A9-2C44-9E31-09D4CC113EF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85BA730B-7C0B-3148-86ED-A3B07422B9F3}"/>
              </a:ext>
            </a:extLst>
          </p:cNvPr>
          <p:cNvSpPr>
            <a:spLocks noGrp="1"/>
          </p:cNvSpPr>
          <p:nvPr>
            <p:ph type="sldNum" sz="quarter" idx="12"/>
          </p:nvPr>
        </p:nvSpPr>
        <p:spPr/>
        <p:txBody>
          <a:bodyPr/>
          <a:lstStyle/>
          <a:p>
            <a:fld id="{0B0ED7B7-A1AE-2C40-BCDB-FB59308DBB1A}" type="slidenum">
              <a:rPr lang="fr-FR" smtClean="0"/>
              <a:t>‹N°›</a:t>
            </a:fld>
            <a:endParaRPr lang="fr-FR" dirty="0"/>
          </a:p>
        </p:txBody>
      </p:sp>
    </p:spTree>
    <p:extLst>
      <p:ext uri="{BB962C8B-B14F-4D97-AF65-F5344CB8AC3E}">
        <p14:creationId xmlns:p14="http://schemas.microsoft.com/office/powerpoint/2010/main" val="120723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19"/>
        <p:cNvGrpSpPr/>
        <p:nvPr/>
      </p:nvGrpSpPr>
      <p:grpSpPr>
        <a:xfrm>
          <a:off x="0" y="0"/>
          <a:ext cx="0" cy="0"/>
          <a:chOff x="0" y="0"/>
          <a:chExt cx="0" cy="0"/>
        </a:xfrm>
      </p:grpSpPr>
    </p:spTree>
    <p:extLst>
      <p:ext uri="{BB962C8B-B14F-4D97-AF65-F5344CB8AC3E}">
        <p14:creationId xmlns:p14="http://schemas.microsoft.com/office/powerpoint/2010/main" val="2718661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814167" y="1783633"/>
            <a:ext cx="4860000" cy="33684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6667"/>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r>
              <a:rPr lang="fr-FR"/>
              <a:t>Modifiez le style du titre</a:t>
            </a:r>
            <a:endParaRPr/>
          </a:p>
        </p:txBody>
      </p:sp>
      <p:sp>
        <p:nvSpPr>
          <p:cNvPr id="10" name="Google Shape;10;p2"/>
          <p:cNvSpPr txBox="1">
            <a:spLocks noGrp="1"/>
          </p:cNvSpPr>
          <p:nvPr>
            <p:ph type="subTitle" idx="1"/>
          </p:nvPr>
        </p:nvSpPr>
        <p:spPr>
          <a:xfrm>
            <a:off x="1415767" y="5281867"/>
            <a:ext cx="4258400" cy="9340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2667"/>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fr-FR"/>
              <a:t>Modifiez le style des sous-titres du masque</a:t>
            </a:r>
            <a:endParaRPr/>
          </a:p>
        </p:txBody>
      </p:sp>
    </p:spTree>
    <p:extLst>
      <p:ext uri="{BB962C8B-B14F-4D97-AF65-F5344CB8AC3E}">
        <p14:creationId xmlns:p14="http://schemas.microsoft.com/office/powerpoint/2010/main" val="3354504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D97200-85CB-6448-A8C2-43871D5567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C544A68-2AEA-2745-9915-67CC2861811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AC3E4AE-9B2A-2E45-BA2C-58CAF66D8404}"/>
              </a:ext>
            </a:extLst>
          </p:cNvPr>
          <p:cNvSpPr>
            <a:spLocks noGrp="1"/>
          </p:cNvSpPr>
          <p:nvPr>
            <p:ph type="dt" sz="half" idx="10"/>
          </p:nvPr>
        </p:nvSpPr>
        <p:spPr/>
        <p:txBody>
          <a:bodyPr/>
          <a:lstStyle/>
          <a:p>
            <a:fld id="{1B7A07DC-530A-4D48-92AE-37DB97AC9E33}" type="datetimeFigureOut">
              <a:rPr lang="fr-FR" smtClean="0"/>
              <a:t>09/03/2023</a:t>
            </a:fld>
            <a:endParaRPr lang="fr-FR" dirty="0"/>
          </a:p>
        </p:txBody>
      </p:sp>
      <p:sp>
        <p:nvSpPr>
          <p:cNvPr id="5" name="Espace réservé du pied de page 4">
            <a:extLst>
              <a:ext uri="{FF2B5EF4-FFF2-40B4-BE49-F238E27FC236}">
                <a16:creationId xmlns:a16="http://schemas.microsoft.com/office/drawing/2014/main" id="{7DE2E7A1-55A9-2C44-9E31-09D4CC113EFE}"/>
              </a:ext>
            </a:extLst>
          </p:cNvPr>
          <p:cNvSpPr>
            <a:spLocks noGrp="1"/>
          </p:cNvSpPr>
          <p:nvPr>
            <p:ph type="ftr" sz="quarter" idx="11"/>
          </p:nvPr>
        </p:nvSpPr>
        <p:spPr/>
        <p:txBody>
          <a:bodyPr/>
          <a:lstStyle/>
          <a:p>
            <a:endParaRPr lang="fr-FR" dirty="0"/>
          </a:p>
        </p:txBody>
      </p:sp>
      <p:sp>
        <p:nvSpPr>
          <p:cNvPr id="6" name="Espace réservé du numéro de diapositive 5">
            <a:extLst>
              <a:ext uri="{FF2B5EF4-FFF2-40B4-BE49-F238E27FC236}">
                <a16:creationId xmlns:a16="http://schemas.microsoft.com/office/drawing/2014/main" id="{85BA730B-7C0B-3148-86ED-A3B07422B9F3}"/>
              </a:ext>
            </a:extLst>
          </p:cNvPr>
          <p:cNvSpPr>
            <a:spLocks noGrp="1"/>
          </p:cNvSpPr>
          <p:nvPr>
            <p:ph type="sldNum" sz="quarter" idx="12"/>
          </p:nvPr>
        </p:nvSpPr>
        <p:spPr/>
        <p:txBody>
          <a:bodyPr/>
          <a:lstStyle/>
          <a:p>
            <a:fld id="{0B0ED7B7-A1AE-2C40-BCDB-FB59308DBB1A}" type="slidenum">
              <a:rPr lang="fr-FR" smtClean="0"/>
              <a:t>‹N°›</a:t>
            </a:fld>
            <a:endParaRPr lang="fr-FR" dirty="0"/>
          </a:p>
        </p:txBody>
      </p:sp>
    </p:spTree>
    <p:extLst>
      <p:ext uri="{BB962C8B-B14F-4D97-AF65-F5344CB8AC3E}">
        <p14:creationId xmlns:p14="http://schemas.microsoft.com/office/powerpoint/2010/main" val="62688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1083830151"/>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B7A07DC-530A-4D48-92AE-37DB97AC9E33}" type="datetimeFigureOut">
              <a:rPr lang="fr-FR" smtClean="0"/>
              <a:t>09/03/2023</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0B0ED7B7-A1AE-2C40-BCDB-FB59308DBB1A}" type="slidenum">
              <a:rPr lang="fr-FR" smtClean="0"/>
              <a:t>‹N°›</a:t>
            </a:fld>
            <a:endParaRPr lang="fr-FR" dirty="0"/>
          </a:p>
        </p:txBody>
      </p:sp>
    </p:spTree>
    <p:extLst>
      <p:ext uri="{BB962C8B-B14F-4D97-AF65-F5344CB8AC3E}">
        <p14:creationId xmlns:p14="http://schemas.microsoft.com/office/powerpoint/2010/main" val="189956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3450186447"/>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9" name="Footer Placeholder 8"/>
          <p:cNvSpPr>
            <a:spLocks noGrp="1"/>
          </p:cNvSpPr>
          <p:nvPr>
            <p:ph type="ftr" sz="quarter" idx="11"/>
          </p:nvPr>
        </p:nvSpPr>
        <p:spPr/>
        <p:txBody>
          <a:bodyPr/>
          <a:lstStyle/>
          <a:p>
            <a:endParaRPr lang="fr-FR" dirty="0"/>
          </a:p>
        </p:txBody>
      </p:sp>
      <p:sp>
        <p:nvSpPr>
          <p:cNvPr id="10" name="Slide Number Placeholder 9"/>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39403966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59C3A5EF-A823-D14B-B07C-5CA30DB96DE7}" type="slidenum">
              <a:rPr lang="fr-FR" smtClean="0"/>
              <a:t>‹N°›</a:t>
            </a:fld>
            <a:endParaRPr lang="fr-FR" dirty="0"/>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9277232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3912155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2111112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dirty="0"/>
          </a:p>
        </p:txBody>
      </p:sp>
      <p:sp>
        <p:nvSpPr>
          <p:cNvPr id="11" name="Slide Number Placeholder 10"/>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41855031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85A648D-21FB-A940-9DB8-8EB9A0C96B75}" type="datetimeFigureOut">
              <a:rPr lang="fr-FR" smtClean="0"/>
              <a:t>09/03/2023</a:t>
            </a:fld>
            <a:endParaRPr lang="fr-FR"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fr-FR" dirty="0"/>
          </a:p>
        </p:txBody>
      </p:sp>
      <p:sp>
        <p:nvSpPr>
          <p:cNvPr id="10" name="Slide Number Placeholder 9"/>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5079708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28735392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85A648D-21FB-A940-9DB8-8EB9A0C96B75}" type="datetimeFigureOut">
              <a:rPr lang="fr-FR" smtClean="0"/>
              <a:t>09/03/2023</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59C3A5EF-A823-D14B-B07C-5CA30DB96DE7}" type="slidenum">
              <a:rPr lang="fr-FR" smtClean="0"/>
              <a:t>‹N°›</a:t>
            </a:fld>
            <a:endParaRPr lang="fr-FR" dirty="0"/>
          </a:p>
        </p:txBody>
      </p:sp>
    </p:spTree>
    <p:extLst>
      <p:ext uri="{BB962C8B-B14F-4D97-AF65-F5344CB8AC3E}">
        <p14:creationId xmlns:p14="http://schemas.microsoft.com/office/powerpoint/2010/main" val="460936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29955" y="593367"/>
            <a:ext cx="109232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Montserrat"/>
              <a:buNone/>
              <a:defRPr sz="2800" b="1">
                <a:solidFill>
                  <a:schemeClr val="lt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97127" y="1536633"/>
            <a:ext cx="109232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2pPr>
            <a:lvl3pPr marL="1371600" lvl="2"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3pPr>
            <a:lvl4pPr marL="1828800" lvl="3"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4pPr>
            <a:lvl5pPr marL="2286000" lvl="4"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5pPr>
            <a:lvl6pPr marL="2743200" lvl="5"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6pPr>
            <a:lvl7pPr marL="3200400" lvl="6"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7pPr>
            <a:lvl8pPr marL="3657600" lvl="7"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8pPr>
            <a:lvl9pPr marL="4114800" lvl="8" indent="-317500">
              <a:lnSpc>
                <a:spcPct val="115000"/>
              </a:lnSpc>
              <a:spcBef>
                <a:spcPts val="1600"/>
              </a:spcBef>
              <a:spcAft>
                <a:spcPts val="160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9pPr>
          </a:lstStyle>
          <a:p>
            <a:endParaRPr/>
          </a:p>
        </p:txBody>
      </p:sp>
    </p:spTree>
    <p:extLst>
      <p:ext uri="{BB962C8B-B14F-4D97-AF65-F5344CB8AC3E}">
        <p14:creationId xmlns:p14="http://schemas.microsoft.com/office/powerpoint/2010/main" val="4278783341"/>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5760">
          <p15:clr>
            <a:srgbClr val="EA4335"/>
          </p15:clr>
        </p15:guide>
        <p15:guide id="3" pos="5311">
          <p15:clr>
            <a:srgbClr val="EA4335"/>
          </p15:clr>
        </p15:guide>
        <p15:guide id="4" orient="horz" pos="2903">
          <p15:clr>
            <a:srgbClr val="EA4335"/>
          </p15:clr>
        </p15:guide>
        <p15:guide id="5" pos="2880">
          <p15:clr>
            <a:srgbClr val="EA4335"/>
          </p15:clr>
        </p15:guide>
        <p15:guide id="6" orient="horz" pos="1619">
          <p15:clr>
            <a:srgbClr val="EA4335"/>
          </p15:clr>
        </p15:guide>
        <p15:guide id="7" pos="449">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18" name="Google Shape;118;p19"/>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563940504"/>
      </p:ext>
    </p:extLst>
  </p:cSld>
  <p:clrMap bg1="lt1" tx1="dk1" bg2="dk2" tx2="lt2" accent1="accent1" accent2="accent2" accent3="accent3" accent4="accent4" accent5="accent5" accent6="accent6" hlink="hlink" folHlink="folHlink"/>
  <p:sldLayoutIdLst>
    <p:sldLayoutId id="2147483704" r:id="rId1"/>
    <p:sldLayoutId id="2147483705" r:id="rId2"/>
    <p:sldLayoutId id="2147483706" r:id="rId3"/>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3/9/23</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extLst>
      <p:ext uri="{BB962C8B-B14F-4D97-AF65-F5344CB8AC3E}">
        <p14:creationId xmlns:p14="http://schemas.microsoft.com/office/powerpoint/2010/main" val="364573511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8.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28.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3.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4649"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856DB78-53C5-8404-57C9-2A34BDCE3F24}"/>
              </a:ext>
            </a:extLst>
          </p:cNvPr>
          <p:cNvSpPr>
            <a:spLocks noGrp="1"/>
          </p:cNvSpPr>
          <p:nvPr>
            <p:ph type="ctrTitle"/>
          </p:nvPr>
        </p:nvSpPr>
        <p:spPr>
          <a:xfrm>
            <a:off x="790515" y="769545"/>
            <a:ext cx="5952765" cy="3263119"/>
          </a:xfrm>
          <a:noFill/>
          <a:ln>
            <a:solidFill>
              <a:schemeClr val="bg1"/>
            </a:solidFill>
          </a:ln>
        </p:spPr>
        <p:txBody>
          <a:bodyPr>
            <a:normAutofit/>
          </a:bodyPr>
          <a:lstStyle/>
          <a:p>
            <a:r>
              <a:rPr lang="fr-FR" sz="4000">
                <a:solidFill>
                  <a:schemeClr val="bg1"/>
                </a:solidFill>
              </a:rPr>
              <a:t>Bilan avant une chirurgie pour RGO </a:t>
            </a:r>
          </a:p>
        </p:txBody>
      </p:sp>
      <p:sp>
        <p:nvSpPr>
          <p:cNvPr id="15" name="Subtitle 2">
            <a:extLst>
              <a:ext uri="{FF2B5EF4-FFF2-40B4-BE49-F238E27FC236}">
                <a16:creationId xmlns:a16="http://schemas.microsoft.com/office/drawing/2014/main" id="{00EE3B14-97BC-9411-F212-DC25DC656B8D}"/>
              </a:ext>
            </a:extLst>
          </p:cNvPr>
          <p:cNvSpPr>
            <a:spLocks noGrp="1"/>
          </p:cNvSpPr>
          <p:nvPr>
            <p:ph type="subTitle" idx="1"/>
          </p:nvPr>
        </p:nvSpPr>
        <p:spPr>
          <a:xfrm>
            <a:off x="790511" y="4392754"/>
            <a:ext cx="5911155" cy="1199683"/>
          </a:xfrm>
        </p:spPr>
        <p:txBody>
          <a:bodyPr>
            <a:normAutofit/>
          </a:bodyPr>
          <a:lstStyle/>
          <a:p>
            <a:r>
              <a:rPr lang="en-US" dirty="0" err="1">
                <a:solidFill>
                  <a:schemeClr val="bg1"/>
                </a:solidFill>
              </a:rPr>
              <a:t>Journée</a:t>
            </a:r>
            <a:r>
              <a:rPr lang="en-US" dirty="0">
                <a:solidFill>
                  <a:schemeClr val="bg1"/>
                </a:solidFill>
              </a:rPr>
              <a:t> de </a:t>
            </a:r>
            <a:r>
              <a:rPr lang="en-US" dirty="0" err="1">
                <a:solidFill>
                  <a:schemeClr val="bg1"/>
                </a:solidFill>
              </a:rPr>
              <a:t>l’Ouest</a:t>
            </a:r>
            <a:r>
              <a:rPr lang="en-US" dirty="0">
                <a:solidFill>
                  <a:schemeClr val="bg1"/>
                </a:solidFill>
              </a:rPr>
              <a:t>  – 10/03/2023</a:t>
            </a:r>
          </a:p>
          <a:p>
            <a:r>
              <a:rPr lang="en-US" dirty="0">
                <a:solidFill>
                  <a:schemeClr val="bg1"/>
                </a:solidFill>
              </a:rPr>
              <a:t>Valentin ARTAUD (Rennes)</a:t>
            </a:r>
          </a:p>
        </p:txBody>
      </p:sp>
      <p:pic>
        <p:nvPicPr>
          <p:cNvPr id="1026" name="Picture 2" descr="CHU Rennes - Excellence Consulting">
            <a:extLst>
              <a:ext uri="{FF2B5EF4-FFF2-40B4-BE49-F238E27FC236}">
                <a16:creationId xmlns:a16="http://schemas.microsoft.com/office/drawing/2014/main" id="{D16FD76D-5F21-EE55-D877-2BDB59B97B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380" t="22483" r="27517" b="22069"/>
          <a:stretch/>
        </p:blipFill>
        <p:spPr bwMode="auto">
          <a:xfrm>
            <a:off x="8769442" y="638946"/>
            <a:ext cx="2138655" cy="2629187"/>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ECHOSCIENCES - Bretagne | Partageons les savoirs et les innovations">
            <a:extLst>
              <a:ext uri="{FF2B5EF4-FFF2-40B4-BE49-F238E27FC236}">
                <a16:creationId xmlns:a16="http://schemas.microsoft.com/office/drawing/2014/main" id="{70843962-B341-F49C-4CBD-6646D5110CD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29008" y="3589867"/>
            <a:ext cx="3419524" cy="1867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5859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8408D85-A683-1AFC-DE17-3B7EA236F097}"/>
              </a:ext>
            </a:extLst>
          </p:cNvPr>
          <p:cNvSpPr>
            <a:spLocks noGrp="1"/>
          </p:cNvSpPr>
          <p:nvPr>
            <p:ph type="title"/>
          </p:nvPr>
        </p:nvSpPr>
        <p:spPr>
          <a:xfrm>
            <a:off x="2231136" y="467418"/>
            <a:ext cx="7729728" cy="1188720"/>
          </a:xfrm>
          <a:solidFill>
            <a:srgbClr val="FFFFFF"/>
          </a:solidFill>
        </p:spPr>
        <p:txBody>
          <a:bodyPr>
            <a:normAutofit/>
          </a:bodyPr>
          <a:lstStyle/>
          <a:p>
            <a:r>
              <a:rPr lang="fr-FR" dirty="0">
                <a:solidFill>
                  <a:schemeClr val="tx1"/>
                </a:solidFill>
              </a:rPr>
              <a:t>Quelles questions se poser?</a:t>
            </a:r>
          </a:p>
        </p:txBody>
      </p:sp>
      <p:sp>
        <p:nvSpPr>
          <p:cNvPr id="3" name="Espace réservé du contenu 2">
            <a:extLst>
              <a:ext uri="{FF2B5EF4-FFF2-40B4-BE49-F238E27FC236}">
                <a16:creationId xmlns:a16="http://schemas.microsoft.com/office/drawing/2014/main" id="{F52F3FFB-1C24-DD48-1DDA-57CC47C2ADB6}"/>
              </a:ext>
            </a:extLst>
          </p:cNvPr>
          <p:cNvSpPr>
            <a:spLocks noGrp="1"/>
          </p:cNvSpPr>
          <p:nvPr>
            <p:ph idx="1"/>
          </p:nvPr>
        </p:nvSpPr>
        <p:spPr>
          <a:xfrm>
            <a:off x="1706062" y="2291262"/>
            <a:ext cx="8779512" cy="2879256"/>
          </a:xfrm>
        </p:spPr>
        <p:txBody>
          <a:bodyPr>
            <a:normAutofit fontScale="92500" lnSpcReduction="10000"/>
          </a:bodyPr>
          <a:lstStyle/>
          <a:p>
            <a:r>
              <a:rPr lang="fr-FR" sz="2800" dirty="0">
                <a:solidFill>
                  <a:srgbClr val="404040"/>
                </a:solidFill>
              </a:rPr>
              <a:t>Comment en faire le diagnostic de façon certaine ? </a:t>
            </a:r>
          </a:p>
          <a:p>
            <a:endParaRPr lang="fr-FR" sz="2800" dirty="0">
              <a:solidFill>
                <a:srgbClr val="404040"/>
              </a:solidFill>
            </a:endParaRPr>
          </a:p>
          <a:p>
            <a:r>
              <a:rPr lang="fr-FR" sz="2800" dirty="0">
                <a:solidFill>
                  <a:srgbClr val="404040"/>
                </a:solidFill>
              </a:rPr>
              <a:t>Comment identifier les contre-indications à une chirurgie ?</a:t>
            </a:r>
          </a:p>
          <a:p>
            <a:endParaRPr lang="fr-FR" sz="2800" dirty="0">
              <a:solidFill>
                <a:srgbClr val="404040"/>
              </a:solidFill>
            </a:endParaRPr>
          </a:p>
          <a:p>
            <a:r>
              <a:rPr lang="fr-FR" sz="2800" dirty="0">
                <a:solidFill>
                  <a:srgbClr val="404040"/>
                </a:solidFill>
              </a:rPr>
              <a:t>Quels examens pourraient permettre de prédire l’efficacité de la chirurgie ?</a:t>
            </a:r>
          </a:p>
        </p:txBody>
      </p:sp>
    </p:spTree>
    <p:extLst>
      <p:ext uri="{BB962C8B-B14F-4D97-AF65-F5344CB8AC3E}">
        <p14:creationId xmlns:p14="http://schemas.microsoft.com/office/powerpoint/2010/main" val="107774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600140-DCB1-C96C-BD70-25694864CC95}"/>
              </a:ext>
            </a:extLst>
          </p:cNvPr>
          <p:cNvSpPr>
            <a:spLocks noGrp="1"/>
          </p:cNvSpPr>
          <p:nvPr>
            <p:ph type="title"/>
          </p:nvPr>
        </p:nvSpPr>
        <p:spPr/>
        <p:txBody>
          <a:bodyPr/>
          <a:lstStyle/>
          <a:p>
            <a:r>
              <a:rPr lang="fr-FR" dirty="0"/>
              <a:t>Reflux </a:t>
            </a:r>
            <a:r>
              <a:rPr lang="fr-FR" dirty="0" err="1"/>
              <a:t>Gastro-oesophagien</a:t>
            </a:r>
            <a:endParaRPr lang="fr-FR" dirty="0"/>
          </a:p>
        </p:txBody>
      </p:sp>
      <p:sp>
        <p:nvSpPr>
          <p:cNvPr id="3" name="Espace réservé du contenu 2">
            <a:extLst>
              <a:ext uri="{FF2B5EF4-FFF2-40B4-BE49-F238E27FC236}">
                <a16:creationId xmlns:a16="http://schemas.microsoft.com/office/drawing/2014/main" id="{63CEBEA2-A3C2-DAB6-CBE9-0B5DB81D0F11}"/>
              </a:ext>
            </a:extLst>
          </p:cNvPr>
          <p:cNvSpPr>
            <a:spLocks noGrp="1"/>
          </p:cNvSpPr>
          <p:nvPr>
            <p:ph idx="1"/>
          </p:nvPr>
        </p:nvSpPr>
        <p:spPr/>
        <p:txBody>
          <a:bodyPr>
            <a:normAutofit fontScale="92500" lnSpcReduction="20000"/>
          </a:bodyPr>
          <a:lstStyle/>
          <a:p>
            <a:r>
              <a:rPr lang="fr-FR" sz="2400" dirty="0"/>
              <a:t>Ascension d’une partie du contenu gastrique dans l’œsophage </a:t>
            </a:r>
            <a:r>
              <a:rPr lang="fr-FR" sz="2400" b="1" dirty="0"/>
              <a:t>en dehors de tout effort de vomissement. </a:t>
            </a:r>
          </a:p>
          <a:p>
            <a:pPr marL="0" indent="0">
              <a:buNone/>
            </a:pPr>
            <a:endParaRPr lang="fr-FR" sz="2400" dirty="0"/>
          </a:p>
          <a:p>
            <a:r>
              <a:rPr lang="fr-FR" sz="2400" dirty="0"/>
              <a:t>Pyrosis et régurgitations acides</a:t>
            </a:r>
          </a:p>
          <a:p>
            <a:endParaRPr lang="fr-FR" sz="2400" dirty="0"/>
          </a:p>
          <a:p>
            <a:r>
              <a:rPr lang="fr-FR" sz="2400" dirty="0"/>
              <a:t>10 à 20% de la population en Europe et aux Etats-Unis</a:t>
            </a:r>
          </a:p>
          <a:p>
            <a:r>
              <a:rPr lang="fr-FR" sz="2400" dirty="0"/>
              <a:t>&lt;5% en Asie </a:t>
            </a:r>
          </a:p>
          <a:p>
            <a:r>
              <a:rPr lang="fr-FR" sz="2400" dirty="0"/>
              <a:t>Incidence : 0,5%/an </a:t>
            </a:r>
          </a:p>
          <a:p>
            <a:endParaRPr lang="fr-FR" sz="2400" dirty="0"/>
          </a:p>
        </p:txBody>
      </p:sp>
      <p:pic>
        <p:nvPicPr>
          <p:cNvPr id="5" name="Picture 2" descr="Cracheur De Feu Banque d'images et photos libres de droit - iStock">
            <a:extLst>
              <a:ext uri="{FF2B5EF4-FFF2-40B4-BE49-F238E27FC236}">
                <a16:creationId xmlns:a16="http://schemas.microsoft.com/office/drawing/2014/main" id="{01663676-7609-8FB4-2717-334AF8601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9937" y="4948457"/>
            <a:ext cx="2552098" cy="16983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962C0ACB-85F5-CD1C-9055-9333214466CC}"/>
              </a:ext>
            </a:extLst>
          </p:cNvPr>
          <p:cNvSpPr txBox="1"/>
          <p:nvPr/>
        </p:nvSpPr>
        <p:spPr>
          <a:xfrm>
            <a:off x="309965" y="6338986"/>
            <a:ext cx="2696705" cy="307777"/>
          </a:xfrm>
          <a:prstGeom prst="rect">
            <a:avLst/>
          </a:prstGeom>
          <a:noFill/>
        </p:spPr>
        <p:txBody>
          <a:bodyPr wrap="square" rtlCol="0">
            <a:spAutoFit/>
          </a:bodyPr>
          <a:lstStyle/>
          <a:p>
            <a:r>
              <a:rPr lang="fr-FR" dirty="0">
                <a:effectLst/>
              </a:rPr>
              <a:t>Dent J, al. Gut 2005. </a:t>
            </a:r>
            <a:endParaRPr lang="fr-FR" dirty="0"/>
          </a:p>
        </p:txBody>
      </p:sp>
    </p:spTree>
    <p:extLst>
      <p:ext uri="{BB962C8B-B14F-4D97-AF65-F5344CB8AC3E}">
        <p14:creationId xmlns:p14="http://schemas.microsoft.com/office/powerpoint/2010/main" val="112626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15DF6E-322B-F5F7-42AA-8492CA4F4191}"/>
              </a:ext>
            </a:extLst>
          </p:cNvPr>
          <p:cNvSpPr>
            <a:spLocks noGrp="1"/>
          </p:cNvSpPr>
          <p:nvPr>
            <p:ph type="title"/>
          </p:nvPr>
        </p:nvSpPr>
        <p:spPr/>
        <p:txBody>
          <a:bodyPr/>
          <a:lstStyle/>
          <a:p>
            <a:r>
              <a:rPr lang="fr-FR" dirty="0"/>
              <a:t>Physiopathologie  </a:t>
            </a:r>
          </a:p>
        </p:txBody>
      </p:sp>
      <p:sp>
        <p:nvSpPr>
          <p:cNvPr id="4" name="ZoneTexte 3">
            <a:extLst>
              <a:ext uri="{FF2B5EF4-FFF2-40B4-BE49-F238E27FC236}">
                <a16:creationId xmlns:a16="http://schemas.microsoft.com/office/drawing/2014/main" id="{DAC87528-0813-CFE0-E3FC-01D65F3CC4FE}"/>
              </a:ext>
            </a:extLst>
          </p:cNvPr>
          <p:cNvSpPr txBox="1"/>
          <p:nvPr/>
        </p:nvSpPr>
        <p:spPr>
          <a:xfrm>
            <a:off x="246903" y="6254281"/>
            <a:ext cx="3577390" cy="230832"/>
          </a:xfrm>
          <a:prstGeom prst="rect">
            <a:avLst/>
          </a:prstGeom>
          <a:noFill/>
        </p:spPr>
        <p:txBody>
          <a:bodyPr wrap="square" rtlCol="0">
            <a:spAutoFit/>
          </a:bodyPr>
          <a:lstStyle/>
          <a:p>
            <a:r>
              <a:rPr lang="fr-FR" sz="900" dirty="0" err="1">
                <a:effectLst/>
              </a:rPr>
              <a:t>Pandolfino</a:t>
            </a:r>
            <a:r>
              <a:rPr lang="fr-FR" sz="900" dirty="0">
                <a:effectLst/>
              </a:rPr>
              <a:t> JE, al. </a:t>
            </a:r>
            <a:r>
              <a:rPr lang="fr-FR" sz="900" dirty="0" err="1">
                <a:effectLst/>
              </a:rPr>
              <a:t>Gastroenterology</a:t>
            </a:r>
            <a:r>
              <a:rPr lang="fr-FR" sz="900" dirty="0">
                <a:effectLst/>
              </a:rPr>
              <a:t> 2003</a:t>
            </a:r>
            <a:endParaRPr lang="fr-FR" sz="900" dirty="0"/>
          </a:p>
        </p:txBody>
      </p:sp>
      <p:sp>
        <p:nvSpPr>
          <p:cNvPr id="5" name="ZoneTexte 4">
            <a:extLst>
              <a:ext uri="{FF2B5EF4-FFF2-40B4-BE49-F238E27FC236}">
                <a16:creationId xmlns:a16="http://schemas.microsoft.com/office/drawing/2014/main" id="{BE9993F6-304C-2C27-073D-8C834243A3B7}"/>
              </a:ext>
            </a:extLst>
          </p:cNvPr>
          <p:cNvSpPr txBox="1"/>
          <p:nvPr/>
        </p:nvSpPr>
        <p:spPr>
          <a:xfrm>
            <a:off x="8367709" y="6254281"/>
            <a:ext cx="4336352" cy="369332"/>
          </a:xfrm>
          <a:prstGeom prst="rect">
            <a:avLst/>
          </a:prstGeom>
          <a:noFill/>
        </p:spPr>
        <p:txBody>
          <a:bodyPr wrap="square" rtlCol="0">
            <a:spAutoFit/>
          </a:bodyPr>
          <a:lstStyle/>
          <a:p>
            <a:pPr algn="ctr"/>
            <a:r>
              <a:rPr lang="fr-FR" sz="900" b="0" i="0" dirty="0">
                <a:solidFill>
                  <a:srgbClr val="000000"/>
                </a:solidFill>
                <a:effectLst/>
                <a:latin typeface="Arial" panose="020B0604020202020204" pitchFamily="34" charset="0"/>
              </a:rPr>
              <a:t>STEVEN SANDBERG-LEWIS, N.D., DHANP</a:t>
            </a:r>
          </a:p>
          <a:p>
            <a:endParaRPr lang="fr-FR" sz="900" dirty="0"/>
          </a:p>
        </p:txBody>
      </p:sp>
      <p:sp>
        <p:nvSpPr>
          <p:cNvPr id="10" name="Espace réservé du contenu 9">
            <a:extLst>
              <a:ext uri="{FF2B5EF4-FFF2-40B4-BE49-F238E27FC236}">
                <a16:creationId xmlns:a16="http://schemas.microsoft.com/office/drawing/2014/main" id="{69F29BF3-25F5-8E71-7F4C-2378C791E454}"/>
              </a:ext>
            </a:extLst>
          </p:cNvPr>
          <p:cNvSpPr>
            <a:spLocks noGrp="1"/>
          </p:cNvSpPr>
          <p:nvPr>
            <p:ph idx="1"/>
          </p:nvPr>
        </p:nvSpPr>
        <p:spPr>
          <a:xfrm>
            <a:off x="0" y="2758992"/>
            <a:ext cx="7729728" cy="2659170"/>
          </a:xfrm>
        </p:spPr>
        <p:txBody>
          <a:bodyPr>
            <a:normAutofit fontScale="92500" lnSpcReduction="10000"/>
          </a:bodyPr>
          <a:lstStyle/>
          <a:p>
            <a:pPr lvl="0"/>
            <a:r>
              <a:rPr lang="fr-FR" sz="3600" dirty="0"/>
              <a:t>Dysfonction de la jonction œsogastrique :</a:t>
            </a:r>
          </a:p>
          <a:p>
            <a:pPr lvl="0"/>
            <a:endParaRPr lang="en-US" sz="3600" dirty="0"/>
          </a:p>
          <a:p>
            <a:pPr lvl="1"/>
            <a:r>
              <a:rPr lang="fr-FR" sz="2800" dirty="0"/>
              <a:t>Relaxations transitoires du SIO (</a:t>
            </a:r>
            <a:r>
              <a:rPr lang="fr-FR" sz="2800" dirty="0" err="1"/>
              <a:t>TLESRs</a:t>
            </a:r>
            <a:r>
              <a:rPr lang="fr-FR" sz="2800" dirty="0"/>
              <a:t>) </a:t>
            </a:r>
            <a:endParaRPr lang="en-US" sz="2800" dirty="0"/>
          </a:p>
          <a:p>
            <a:pPr lvl="1"/>
            <a:r>
              <a:rPr lang="fr-FR" sz="2800" dirty="0"/>
              <a:t>Hypotension du SIO</a:t>
            </a:r>
            <a:endParaRPr lang="en-US" sz="2800" dirty="0"/>
          </a:p>
          <a:p>
            <a:pPr lvl="1"/>
            <a:r>
              <a:rPr lang="fr-FR" sz="2800" dirty="0"/>
              <a:t>Modification anatomique de la JOG</a:t>
            </a:r>
            <a:endParaRPr lang="en-US" sz="2800" dirty="0"/>
          </a:p>
          <a:p>
            <a:endParaRPr lang="fr-FR" sz="2800" dirty="0"/>
          </a:p>
        </p:txBody>
      </p:sp>
      <p:pic>
        <p:nvPicPr>
          <p:cNvPr id="11" name="Picture 2" descr="How the Lower Esophageal Sphincter and Diaphragm Prevent Reflux — Hive Mind  Medicine">
            <a:extLst>
              <a:ext uri="{FF2B5EF4-FFF2-40B4-BE49-F238E27FC236}">
                <a16:creationId xmlns:a16="http://schemas.microsoft.com/office/drawing/2014/main" id="{0BE8F611-B80E-E240-AE54-D8EBFB65C34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73595" y="2305948"/>
            <a:ext cx="4174537" cy="3810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541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62C088-1DC4-FB39-5BFF-86185DFB11AF}"/>
              </a:ext>
            </a:extLst>
          </p:cNvPr>
          <p:cNvSpPr>
            <a:spLocks noGrp="1"/>
          </p:cNvSpPr>
          <p:nvPr>
            <p:ph type="title"/>
          </p:nvPr>
        </p:nvSpPr>
        <p:spPr/>
        <p:txBody>
          <a:bodyPr/>
          <a:lstStyle/>
          <a:p>
            <a:r>
              <a:rPr lang="fr-FR" dirty="0"/>
              <a:t>Facteurs favorisants </a:t>
            </a:r>
          </a:p>
        </p:txBody>
      </p:sp>
      <p:sp>
        <p:nvSpPr>
          <p:cNvPr id="3" name="Espace réservé du contenu 2">
            <a:extLst>
              <a:ext uri="{FF2B5EF4-FFF2-40B4-BE49-F238E27FC236}">
                <a16:creationId xmlns:a16="http://schemas.microsoft.com/office/drawing/2014/main" id="{CCEE5E1A-93CE-B8C0-52F4-D4D05960130E}"/>
              </a:ext>
            </a:extLst>
          </p:cNvPr>
          <p:cNvSpPr>
            <a:spLocks noGrp="1"/>
          </p:cNvSpPr>
          <p:nvPr>
            <p:ph idx="1"/>
          </p:nvPr>
        </p:nvSpPr>
        <p:spPr>
          <a:xfrm>
            <a:off x="531232" y="2990439"/>
            <a:ext cx="6717465" cy="2733361"/>
          </a:xfrm>
        </p:spPr>
        <p:txBody>
          <a:bodyPr>
            <a:normAutofit fontScale="92500"/>
          </a:bodyPr>
          <a:lstStyle/>
          <a:p>
            <a:r>
              <a:rPr lang="fr-FR" sz="3600" dirty="0"/>
              <a:t>Hernie hiatale </a:t>
            </a:r>
          </a:p>
          <a:p>
            <a:r>
              <a:rPr lang="fr-FR" sz="3600" dirty="0"/>
              <a:t>Obésité </a:t>
            </a:r>
          </a:p>
          <a:p>
            <a:r>
              <a:rPr lang="fr-FR" sz="3600" dirty="0"/>
              <a:t>Grossesse et hormones</a:t>
            </a:r>
          </a:p>
          <a:p>
            <a:r>
              <a:rPr lang="fr-FR" sz="3600" dirty="0"/>
              <a:t>Régime alimentaire et médicaments</a:t>
            </a:r>
          </a:p>
        </p:txBody>
      </p:sp>
      <p:pic>
        <p:nvPicPr>
          <p:cNvPr id="2050" name="Picture 2" descr="Dessin D'une Tasse De Café Et De Grains De Café | Vecteur Premium">
            <a:extLst>
              <a:ext uri="{FF2B5EF4-FFF2-40B4-BE49-F238E27FC236}">
                <a16:creationId xmlns:a16="http://schemas.microsoft.com/office/drawing/2014/main" id="{67DCF1D6-F643-E5B6-7864-06EDE98AB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4537" y="4357119"/>
            <a:ext cx="1349396" cy="13493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alendrier de grossesse semaine après semaine">
            <a:extLst>
              <a:ext uri="{FF2B5EF4-FFF2-40B4-BE49-F238E27FC236}">
                <a16:creationId xmlns:a16="http://schemas.microsoft.com/office/drawing/2014/main" id="{61866070-6D9A-9D3B-6FF6-78318260571C}"/>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l="84846"/>
          <a:stretch/>
        </p:blipFill>
        <p:spPr bwMode="auto">
          <a:xfrm>
            <a:off x="7234514" y="3917449"/>
            <a:ext cx="792757" cy="29405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Les liens entre la pollution et l'obésité infantile - Politique de santé">
            <a:extLst>
              <a:ext uri="{FF2B5EF4-FFF2-40B4-BE49-F238E27FC236}">
                <a16:creationId xmlns:a16="http://schemas.microsoft.com/office/drawing/2014/main" id="{D608AEE9-D5E8-76D4-56FF-EC44187B42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0892" y="2380275"/>
            <a:ext cx="1965467" cy="13103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6" name="Picture 8" descr="Image De Dessin Animé De La Cigarette Clip Art Libres De Droits , Svg ,  Vecteurs Et Illustration. Image 78266515.">
            <a:extLst>
              <a:ext uri="{FF2B5EF4-FFF2-40B4-BE49-F238E27FC236}">
                <a16:creationId xmlns:a16="http://schemas.microsoft.com/office/drawing/2014/main" id="{77EDA79F-56F4-D037-206E-2FD2B922A2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21804" y="5442438"/>
            <a:ext cx="1251815" cy="10302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8" name="Picture 10" descr="Tablette de chocolat dessin : 492 images, photos et images vectorielles de  stock | Shutterstock">
            <a:extLst>
              <a:ext uri="{FF2B5EF4-FFF2-40B4-BE49-F238E27FC236}">
                <a16:creationId xmlns:a16="http://schemas.microsoft.com/office/drawing/2014/main" id="{D92F5CFE-CF11-4298-D5EA-42549463A8B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13122"/>
          <a:stretch/>
        </p:blipFill>
        <p:spPr bwMode="auto">
          <a:xfrm rot="1798598">
            <a:off x="9077989" y="4185649"/>
            <a:ext cx="1109320" cy="10378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77CFEB03-4CD0-179E-8AE6-5EB301D5754F}"/>
              </a:ext>
            </a:extLst>
          </p:cNvPr>
          <p:cNvSpPr txBox="1"/>
          <p:nvPr/>
        </p:nvSpPr>
        <p:spPr>
          <a:xfrm>
            <a:off x="278434" y="6029046"/>
            <a:ext cx="4104380" cy="461665"/>
          </a:xfrm>
          <a:prstGeom prst="rect">
            <a:avLst/>
          </a:prstGeom>
          <a:noFill/>
        </p:spPr>
        <p:txBody>
          <a:bodyPr wrap="square" rtlCol="0">
            <a:spAutoFit/>
          </a:bodyPr>
          <a:lstStyle/>
          <a:p>
            <a:r>
              <a:rPr lang="fr-FR" sz="800" dirty="0">
                <a:effectLst/>
              </a:rPr>
              <a:t>Jones MP, al. Am J </a:t>
            </a:r>
            <a:r>
              <a:rPr lang="fr-FR" sz="800" dirty="0" err="1">
                <a:effectLst/>
              </a:rPr>
              <a:t>Gastroenterology</a:t>
            </a:r>
            <a:r>
              <a:rPr lang="fr-FR" sz="800" dirty="0">
                <a:effectLst/>
              </a:rPr>
              <a:t> 2001.</a:t>
            </a:r>
          </a:p>
          <a:p>
            <a:r>
              <a:rPr lang="fr-FR" sz="800" dirty="0">
                <a:effectLst/>
              </a:rPr>
              <a:t>Corley DA</a:t>
            </a:r>
            <a:r>
              <a:rPr lang="fr-FR" sz="800" dirty="0"/>
              <a:t>, al. Gut 2007.</a:t>
            </a:r>
          </a:p>
          <a:p>
            <a:r>
              <a:rPr lang="fr-FR" sz="800" dirty="0">
                <a:effectLst/>
              </a:rPr>
              <a:t>Zheng Z, al</a:t>
            </a:r>
            <a:r>
              <a:rPr lang="fr-FR" sz="800" dirty="0"/>
              <a:t>. </a:t>
            </a:r>
            <a:r>
              <a:rPr lang="fr-FR" sz="800" dirty="0" err="1">
                <a:effectLst/>
              </a:rPr>
              <a:t>Gastroenterology</a:t>
            </a:r>
            <a:r>
              <a:rPr lang="fr-FR" sz="800" dirty="0">
                <a:effectLst/>
              </a:rPr>
              <a:t> 2008</a:t>
            </a:r>
            <a:endParaRPr lang="fr-FR" sz="800" dirty="0"/>
          </a:p>
        </p:txBody>
      </p:sp>
    </p:spTree>
    <p:extLst>
      <p:ext uri="{BB962C8B-B14F-4D97-AF65-F5344CB8AC3E}">
        <p14:creationId xmlns:p14="http://schemas.microsoft.com/office/powerpoint/2010/main" val="3266152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4649"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Titre 6">
            <a:extLst>
              <a:ext uri="{FF2B5EF4-FFF2-40B4-BE49-F238E27FC236}">
                <a16:creationId xmlns:a16="http://schemas.microsoft.com/office/drawing/2014/main" id="{57FA13D2-F2FA-F5CB-B530-ED4E76B6E539}"/>
              </a:ext>
            </a:extLst>
          </p:cNvPr>
          <p:cNvSpPr>
            <a:spLocks noGrp="1"/>
          </p:cNvSpPr>
          <p:nvPr>
            <p:ph type="title"/>
          </p:nvPr>
        </p:nvSpPr>
        <p:spPr>
          <a:xfrm>
            <a:off x="278217" y="1153593"/>
            <a:ext cx="6936898" cy="4168215"/>
          </a:xfrm>
          <a:noFill/>
          <a:ln>
            <a:solidFill>
              <a:schemeClr val="bg1"/>
            </a:solidFill>
          </a:ln>
        </p:spPr>
        <p:txBody>
          <a:bodyPr vert="horz" lIns="274320" tIns="182880" rIns="274320" bIns="182880" rtlCol="0" anchor="ctr" anchorCtr="1">
            <a:normAutofit/>
          </a:bodyPr>
          <a:lstStyle/>
          <a:p>
            <a:r>
              <a:rPr lang="en-US" sz="5400" dirty="0">
                <a:solidFill>
                  <a:schemeClr val="bg1"/>
                </a:solidFill>
              </a:rPr>
              <a:t>Comment faire le diagnostic de RGO ?</a:t>
            </a:r>
          </a:p>
        </p:txBody>
      </p:sp>
      <p:pic>
        <p:nvPicPr>
          <p:cNvPr id="16" name="Espace réservé du contenu 15" descr="Une image contenant cintre, lampe, lumière&#10;&#10;Description générée automatiquement">
            <a:extLst>
              <a:ext uri="{FF2B5EF4-FFF2-40B4-BE49-F238E27FC236}">
                <a16:creationId xmlns:a16="http://schemas.microsoft.com/office/drawing/2014/main" id="{8BA1AC8D-A1B5-FF14-06C0-37434DA1395C}"/>
              </a:ext>
            </a:extLst>
          </p:cNvPr>
          <p:cNvPicPr>
            <a:picLocks noGrp="1" noChangeAspect="1"/>
          </p:cNvPicPr>
          <p:nvPr>
            <p:ph sz="half" idx="4294967295"/>
          </p:nvPr>
        </p:nvPicPr>
        <p:blipFill rotWithShape="1">
          <a:blip r:embed="rId3"/>
          <a:srcRect l="19326" t="12427" r="18815" b="13125"/>
          <a:stretch/>
        </p:blipFill>
        <p:spPr>
          <a:xfrm>
            <a:off x="8746472" y="480340"/>
            <a:ext cx="2184594" cy="2629187"/>
          </a:xfrm>
          <a:prstGeom prst="rect">
            <a:avLst/>
          </a:prstGeom>
        </p:spPr>
      </p:pic>
      <p:pic>
        <p:nvPicPr>
          <p:cNvPr id="13" name="Picture 2">
            <a:extLst>
              <a:ext uri="{FF2B5EF4-FFF2-40B4-BE49-F238E27FC236}">
                <a16:creationId xmlns:a16="http://schemas.microsoft.com/office/drawing/2014/main" id="{91C0E147-FD79-A476-B966-8516A0EA6315}"/>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tretch>
            <a:fillRect/>
          </a:stretch>
        </p:blipFill>
        <p:spPr bwMode="auto">
          <a:xfrm>
            <a:off x="8476049" y="3589867"/>
            <a:ext cx="2725441" cy="2463799"/>
          </a:xfrm>
          <a:prstGeom prst="rect">
            <a:avLst/>
          </a:prstGeom>
        </p:spPr>
      </p:pic>
    </p:spTree>
    <p:extLst>
      <p:ext uri="{BB962C8B-B14F-4D97-AF65-F5344CB8AC3E}">
        <p14:creationId xmlns:p14="http://schemas.microsoft.com/office/powerpoint/2010/main" val="17607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7EB94B-EEDC-7B2C-8304-8A830F2751AA}"/>
              </a:ext>
            </a:extLst>
          </p:cNvPr>
          <p:cNvSpPr>
            <a:spLocks noGrp="1"/>
          </p:cNvSpPr>
          <p:nvPr>
            <p:ph type="title"/>
          </p:nvPr>
        </p:nvSpPr>
        <p:spPr>
          <a:xfrm>
            <a:off x="804672" y="964692"/>
            <a:ext cx="3066937" cy="1188720"/>
          </a:xfrm>
        </p:spPr>
        <p:txBody>
          <a:bodyPr vert="horz" lIns="182880" tIns="182880" rIns="182880" bIns="182880" rtlCol="0" anchor="ctr">
            <a:normAutofit/>
          </a:bodyPr>
          <a:lstStyle/>
          <a:p>
            <a:r>
              <a:rPr lang="en-US"/>
              <a:t>FOGD</a:t>
            </a:r>
          </a:p>
        </p:txBody>
      </p:sp>
      <p:sp>
        <p:nvSpPr>
          <p:cNvPr id="7" name="ZoneTexte 6">
            <a:extLst>
              <a:ext uri="{FF2B5EF4-FFF2-40B4-BE49-F238E27FC236}">
                <a16:creationId xmlns:a16="http://schemas.microsoft.com/office/drawing/2014/main" id="{4CE45559-0401-A8DA-CA6F-465F9E5C8127}"/>
              </a:ext>
            </a:extLst>
          </p:cNvPr>
          <p:cNvSpPr txBox="1"/>
          <p:nvPr/>
        </p:nvSpPr>
        <p:spPr>
          <a:xfrm>
            <a:off x="126124" y="3429000"/>
            <a:ext cx="4202494" cy="863600"/>
          </a:xfrm>
          <a:prstGeom prst="rect">
            <a:avLst/>
          </a:prstGeom>
        </p:spPr>
        <p:txBody>
          <a:bodyPr vert="horz" lIns="91440" tIns="45720" rIns="91440" bIns="45720" rtlCol="0">
            <a:normAutofit/>
          </a:bodyPr>
          <a:lstStyle/>
          <a:p>
            <a:pPr algn="ctr">
              <a:spcBef>
                <a:spcPts val="1000"/>
              </a:spcBef>
              <a:buClr>
                <a:schemeClr val="accent2"/>
              </a:buClr>
            </a:pPr>
            <a:r>
              <a:rPr lang="en-US" sz="3600" kern="1200" dirty="0">
                <a:solidFill>
                  <a:schemeClr val="tx1">
                    <a:lumMod val="85000"/>
                    <a:lumOff val="15000"/>
                  </a:schemeClr>
                </a:solidFill>
                <a:latin typeface="+mn-lt"/>
                <a:ea typeface="+mn-ea"/>
                <a:cs typeface="+mn-cs"/>
              </a:rPr>
              <a:t>Affirmer le diagnostic</a:t>
            </a:r>
          </a:p>
        </p:txBody>
      </p:sp>
      <p:sp>
        <p:nvSpPr>
          <p:cNvPr id="12" name="Rectangle 11">
            <a:extLst>
              <a:ext uri="{FF2B5EF4-FFF2-40B4-BE49-F238E27FC236}">
                <a16:creationId xmlns:a16="http://schemas.microsoft.com/office/drawing/2014/main" id="{6515FC82-3453-4CBE-8895-4CCFF33952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5FD847B-65C0-4027-8DFC-70CB42451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esophagite peptique par reflux: définition, diagnostic, cause,  complication, traitement - Reflux gastro-oesophagien &amp; Reflux gastrique">
            <a:extLst>
              <a:ext uri="{FF2B5EF4-FFF2-40B4-BE49-F238E27FC236}">
                <a16:creationId xmlns:a16="http://schemas.microsoft.com/office/drawing/2014/main" id="{D55897D2-EFD8-7286-16D1-C81C22BBCF3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23366" y="1845070"/>
            <a:ext cx="6227064" cy="31758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7CC5959-AFC6-E497-F77D-0363AD503D14}"/>
              </a:ext>
            </a:extLst>
          </p:cNvPr>
          <p:cNvSpPr/>
          <p:nvPr/>
        </p:nvSpPr>
        <p:spPr>
          <a:xfrm>
            <a:off x="7991856" y="1845070"/>
            <a:ext cx="3058574" cy="3175802"/>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6259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A61973C-D7BC-4397-B86E-9E0A93397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044" y="745236"/>
            <a:ext cx="10725912" cy="53675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3467D05-2141-47A3-A4E0-42AF4AB00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328266" y="-2013796"/>
            <a:ext cx="5535469" cy="10885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 4">
            <a:extLst>
              <a:ext uri="{FF2B5EF4-FFF2-40B4-BE49-F238E27FC236}">
                <a16:creationId xmlns:a16="http://schemas.microsoft.com/office/drawing/2014/main" id="{305F307B-011B-8D3E-344E-975AA93A7029}"/>
              </a:ext>
            </a:extLst>
          </p:cNvPr>
          <p:cNvPicPr>
            <a:picLocks noChangeAspect="1"/>
          </p:cNvPicPr>
          <p:nvPr/>
        </p:nvPicPr>
        <p:blipFill>
          <a:blip r:embed="rId2"/>
          <a:stretch>
            <a:fillRect/>
          </a:stretch>
        </p:blipFill>
        <p:spPr>
          <a:xfrm>
            <a:off x="1054776" y="1470140"/>
            <a:ext cx="4876631" cy="3925688"/>
          </a:xfrm>
          <a:prstGeom prst="rect">
            <a:avLst/>
          </a:prstGeom>
          <a:ln>
            <a:noFill/>
          </a:ln>
          <a:effectLst>
            <a:outerShdw blurRad="292100" dist="139700" dir="2700000" algn="tl" rotWithShape="0">
              <a:srgbClr val="333333">
                <a:alpha val="65000"/>
              </a:srgbClr>
            </a:outerShdw>
          </a:effectLst>
        </p:spPr>
      </p:pic>
      <p:pic>
        <p:nvPicPr>
          <p:cNvPr id="4" name="Image 3" descr="Une image contenant intérieur, mollusque, fermer&#10;&#10;Description générée automatiquement">
            <a:extLst>
              <a:ext uri="{FF2B5EF4-FFF2-40B4-BE49-F238E27FC236}">
                <a16:creationId xmlns:a16="http://schemas.microsoft.com/office/drawing/2014/main" id="{E0CECF2F-1F5A-E2BF-00FC-4FEA5FB57175}"/>
              </a:ext>
            </a:extLst>
          </p:cNvPr>
          <p:cNvPicPr>
            <a:picLocks noChangeAspect="1"/>
          </p:cNvPicPr>
          <p:nvPr/>
        </p:nvPicPr>
        <p:blipFill>
          <a:blip r:embed="rId3"/>
          <a:stretch>
            <a:fillRect/>
          </a:stretch>
        </p:blipFill>
        <p:spPr>
          <a:xfrm>
            <a:off x="6256866" y="1732259"/>
            <a:ext cx="4876632" cy="3401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962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E25AFD-E1AE-A295-54AC-D8A4FD9EC612}"/>
              </a:ext>
            </a:extLst>
          </p:cNvPr>
          <p:cNvSpPr>
            <a:spLocks noGrp="1"/>
          </p:cNvSpPr>
          <p:nvPr>
            <p:ph type="title"/>
          </p:nvPr>
        </p:nvSpPr>
        <p:spPr>
          <a:xfrm>
            <a:off x="5138928" y="964692"/>
            <a:ext cx="6092952" cy="1188720"/>
          </a:xfrm>
        </p:spPr>
        <p:txBody>
          <a:bodyPr>
            <a:normAutofit/>
          </a:bodyPr>
          <a:lstStyle/>
          <a:p>
            <a:r>
              <a:rPr lang="fr-FR"/>
              <a:t>pH-métrie</a:t>
            </a:r>
          </a:p>
        </p:txBody>
      </p:sp>
      <p:pic>
        <p:nvPicPr>
          <p:cNvPr id="7" name="Picture 2" descr="24-hour pH Metry Test Treatment in India | GERD Treatment">
            <a:extLst>
              <a:ext uri="{FF2B5EF4-FFF2-40B4-BE49-F238E27FC236}">
                <a16:creationId xmlns:a16="http://schemas.microsoft.com/office/drawing/2014/main" id="{E700E99E-7184-81B8-9EA2-DBC2869120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 r="41978"/>
          <a:stretch/>
        </p:blipFill>
        <p:spPr bwMode="auto">
          <a:xfrm>
            <a:off x="1109124" y="416782"/>
            <a:ext cx="2697544" cy="42182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10" descr="Informations médicales avant la réalisation d'une pH-métrie œsophagienne  sans fil de 48 heures (pH-métrie BRAVO ®) - GASTRO Liège">
            <a:extLst>
              <a:ext uri="{FF2B5EF4-FFF2-40B4-BE49-F238E27FC236}">
                <a16:creationId xmlns:a16="http://schemas.microsoft.com/office/drawing/2014/main" id="{EAB40C86-2F9A-94AF-8C1C-FEFEAE129B1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83325" y="4932189"/>
            <a:ext cx="3749143" cy="15090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A35F5E45-1510-F198-03CB-B4DA91DF0BEA}"/>
              </a:ext>
            </a:extLst>
          </p:cNvPr>
          <p:cNvSpPr>
            <a:spLocks noGrp="1"/>
          </p:cNvSpPr>
          <p:nvPr>
            <p:ph idx="1"/>
          </p:nvPr>
        </p:nvSpPr>
        <p:spPr>
          <a:xfrm>
            <a:off x="5114287" y="2825128"/>
            <a:ext cx="6142233" cy="1809936"/>
          </a:xfrm>
        </p:spPr>
        <p:txBody>
          <a:bodyPr>
            <a:normAutofit fontScale="92500" lnSpcReduction="20000"/>
          </a:bodyPr>
          <a:lstStyle/>
          <a:p>
            <a:pPr marL="0" indent="0" algn="ctr">
              <a:buNone/>
            </a:pPr>
            <a:r>
              <a:rPr lang="fr-FR" sz="3200" dirty="0"/>
              <a:t>Démontrer l’existence d’un RGO </a:t>
            </a:r>
          </a:p>
          <a:p>
            <a:pPr algn="ctr"/>
            <a:endParaRPr lang="fr-FR" sz="3200" dirty="0"/>
          </a:p>
          <a:p>
            <a:pPr marL="0" indent="0" algn="ctr">
              <a:buNone/>
            </a:pPr>
            <a:r>
              <a:rPr lang="fr-FR" sz="3200" b="1" u="sng" dirty="0"/>
              <a:t>Concordance avec  les symptômes</a:t>
            </a:r>
          </a:p>
        </p:txBody>
      </p:sp>
    </p:spTree>
    <p:extLst>
      <p:ext uri="{BB962C8B-B14F-4D97-AF65-F5344CB8AC3E}">
        <p14:creationId xmlns:p14="http://schemas.microsoft.com/office/powerpoint/2010/main" val="3192102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715A69A0-4104-82BD-CE21-AFDE0482D935}"/>
              </a:ext>
            </a:extLst>
          </p:cNvPr>
          <p:cNvPicPr>
            <a:picLocks noChangeAspect="1"/>
          </p:cNvPicPr>
          <p:nvPr/>
        </p:nvPicPr>
        <p:blipFill rotWithShape="1">
          <a:blip r:embed="rId3"/>
          <a:srcRect r="33215"/>
          <a:stretch/>
        </p:blipFill>
        <p:spPr>
          <a:xfrm>
            <a:off x="2559932" y="146977"/>
            <a:ext cx="7072136" cy="3282023"/>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0ACAF303-E5C2-12B1-0292-CF0B34D57C23}"/>
              </a:ext>
            </a:extLst>
          </p:cNvPr>
          <p:cNvPicPr>
            <a:picLocks noChangeAspect="1"/>
          </p:cNvPicPr>
          <p:nvPr/>
        </p:nvPicPr>
        <p:blipFill>
          <a:blip r:embed="rId4"/>
          <a:stretch>
            <a:fillRect/>
          </a:stretch>
        </p:blipFill>
        <p:spPr>
          <a:xfrm>
            <a:off x="427920" y="3779457"/>
            <a:ext cx="4894646" cy="2257608"/>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A3CC3D7D-8394-1745-37A2-126CFB5C8596}"/>
              </a:ext>
            </a:extLst>
          </p:cNvPr>
          <p:cNvPicPr>
            <a:picLocks noChangeAspect="1"/>
          </p:cNvPicPr>
          <p:nvPr/>
        </p:nvPicPr>
        <p:blipFill>
          <a:blip r:embed="rId5"/>
          <a:stretch>
            <a:fillRect/>
          </a:stretch>
        </p:blipFill>
        <p:spPr>
          <a:xfrm>
            <a:off x="6702595" y="3779457"/>
            <a:ext cx="5163052" cy="2257608"/>
          </a:xfrm>
          <a:prstGeom prst="rect">
            <a:avLst/>
          </a:prstGeom>
          <a:ln>
            <a:noFill/>
          </a:ln>
          <a:effectLst>
            <a:outerShdw blurRad="292100" dist="139700" dir="2700000" algn="tl" rotWithShape="0">
              <a:srgbClr val="333333">
                <a:alpha val="65000"/>
              </a:srgbClr>
            </a:outerShdw>
          </a:effectLst>
        </p:spPr>
      </p:pic>
      <p:sp>
        <p:nvSpPr>
          <p:cNvPr id="4" name="ZoneTexte 3">
            <a:extLst>
              <a:ext uri="{FF2B5EF4-FFF2-40B4-BE49-F238E27FC236}">
                <a16:creationId xmlns:a16="http://schemas.microsoft.com/office/drawing/2014/main" id="{1C24DB65-8313-6D08-902A-8D7EC9F41E67}"/>
              </a:ext>
            </a:extLst>
          </p:cNvPr>
          <p:cNvSpPr txBox="1"/>
          <p:nvPr/>
        </p:nvSpPr>
        <p:spPr>
          <a:xfrm>
            <a:off x="7662041" y="6387523"/>
            <a:ext cx="4351282" cy="400110"/>
          </a:xfrm>
          <a:prstGeom prst="rect">
            <a:avLst/>
          </a:prstGeom>
          <a:noFill/>
        </p:spPr>
        <p:txBody>
          <a:bodyPr wrap="square" rtlCol="0">
            <a:spAutoFit/>
          </a:bodyPr>
          <a:lstStyle/>
          <a:p>
            <a:r>
              <a:rPr lang="fr-FR" sz="1000" dirty="0">
                <a:effectLst/>
              </a:rPr>
              <a:t>Explorations fonctionnelles de l’œsophage – EMC</a:t>
            </a:r>
          </a:p>
          <a:p>
            <a:r>
              <a:rPr lang="fr-FR" sz="1000" dirty="0">
                <a:effectLst/>
              </a:rPr>
              <a:t>Physiopathologie du reflux gastro-œsophagien</a:t>
            </a:r>
            <a:r>
              <a:rPr lang="fr-FR" sz="1000" dirty="0"/>
              <a:t> - EMC</a:t>
            </a:r>
          </a:p>
        </p:txBody>
      </p:sp>
    </p:spTree>
    <p:extLst>
      <p:ext uri="{BB962C8B-B14F-4D97-AF65-F5344CB8AC3E}">
        <p14:creationId xmlns:p14="http://schemas.microsoft.com/office/powerpoint/2010/main" val="426075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108B57-AE2F-038E-787C-E484173CAE67}"/>
              </a:ext>
            </a:extLst>
          </p:cNvPr>
          <p:cNvSpPr>
            <a:spLocks noGrp="1"/>
          </p:cNvSpPr>
          <p:nvPr>
            <p:ph type="title"/>
          </p:nvPr>
        </p:nvSpPr>
        <p:spPr/>
        <p:txBody>
          <a:bodyPr/>
          <a:lstStyle/>
          <a:p>
            <a:r>
              <a:rPr lang="fr-FR"/>
              <a:t>pH-impédancemétrie</a:t>
            </a:r>
          </a:p>
        </p:txBody>
      </p:sp>
      <p:sp>
        <p:nvSpPr>
          <p:cNvPr id="3" name="Espace réservé du contenu 2">
            <a:extLst>
              <a:ext uri="{FF2B5EF4-FFF2-40B4-BE49-F238E27FC236}">
                <a16:creationId xmlns:a16="http://schemas.microsoft.com/office/drawing/2014/main" id="{1DCA5E94-01F4-483B-50DF-D77B16083FD5}"/>
              </a:ext>
            </a:extLst>
          </p:cNvPr>
          <p:cNvSpPr>
            <a:spLocks noGrp="1"/>
          </p:cNvSpPr>
          <p:nvPr>
            <p:ph idx="1"/>
          </p:nvPr>
        </p:nvSpPr>
        <p:spPr>
          <a:xfrm>
            <a:off x="2231136" y="2638045"/>
            <a:ext cx="7729728" cy="790956"/>
          </a:xfrm>
        </p:spPr>
        <p:txBody>
          <a:bodyPr>
            <a:normAutofit/>
          </a:bodyPr>
          <a:lstStyle/>
          <a:p>
            <a:r>
              <a:rPr lang="fr-FR" sz="3600" dirty="0"/>
              <a:t>Caractériser les épisodes de reflux</a:t>
            </a:r>
          </a:p>
        </p:txBody>
      </p:sp>
      <p:pic>
        <p:nvPicPr>
          <p:cNvPr id="4" name="Picture 2" descr="Diagnostic actuel du RGO : Consensus de Lyon (GUT 2018) – FMC-HGE">
            <a:extLst>
              <a:ext uri="{FF2B5EF4-FFF2-40B4-BE49-F238E27FC236}">
                <a16:creationId xmlns:a16="http://schemas.microsoft.com/office/drawing/2014/main" id="{60774E70-3930-2D6E-EBCC-3F19145EF01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79723" y="3593592"/>
            <a:ext cx="6782309" cy="29793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4" name="Picture 2" descr="24-hour pH Metry Test Treatment in India | GERD Treatment">
            <a:extLst>
              <a:ext uri="{FF2B5EF4-FFF2-40B4-BE49-F238E27FC236}">
                <a16:creationId xmlns:a16="http://schemas.microsoft.com/office/drawing/2014/main" id="{292352B5-780A-8CB2-83B1-94A258773E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7554"/>
          <a:stretch/>
        </p:blipFill>
        <p:spPr bwMode="auto">
          <a:xfrm>
            <a:off x="162353" y="2153412"/>
            <a:ext cx="1618194" cy="3429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13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0">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ED0A943B-A1F9-6DEC-98D8-CA4503FB432C}"/>
              </a:ext>
            </a:extLst>
          </p:cNvPr>
          <p:cNvSpPr>
            <a:spLocks noGrp="1"/>
          </p:cNvSpPr>
          <p:nvPr>
            <p:ph type="title"/>
          </p:nvPr>
        </p:nvSpPr>
        <p:spPr>
          <a:xfrm>
            <a:off x="1600200" y="473896"/>
            <a:ext cx="8991600" cy="1264762"/>
          </a:xfrm>
        </p:spPr>
        <p:txBody>
          <a:bodyPr vert="horz" lIns="274320" tIns="182880" rIns="274320" bIns="182880" rtlCol="0" anchor="ctr" anchorCtr="1">
            <a:normAutofit/>
          </a:bodyPr>
          <a:lstStyle/>
          <a:p>
            <a:r>
              <a:rPr lang="en-US" sz="3200" dirty="0" err="1"/>
              <a:t>Peut</a:t>
            </a:r>
            <a:r>
              <a:rPr lang="en-US" sz="3200" dirty="0"/>
              <a:t>-on se passer de la pH-</a:t>
            </a:r>
            <a:r>
              <a:rPr lang="en-US" sz="3200" dirty="0" err="1"/>
              <a:t>métrie</a:t>
            </a:r>
            <a:r>
              <a:rPr lang="en-US" sz="3200" dirty="0"/>
              <a:t> ?</a:t>
            </a:r>
          </a:p>
        </p:txBody>
      </p:sp>
      <p:sp>
        <p:nvSpPr>
          <p:cNvPr id="3" name="ZoneTexte 2"/>
          <p:cNvSpPr txBox="1"/>
          <p:nvPr/>
        </p:nvSpPr>
        <p:spPr>
          <a:xfrm>
            <a:off x="1152178" y="2866918"/>
            <a:ext cx="9913291" cy="461665"/>
          </a:xfrm>
          <a:prstGeom prst="rect">
            <a:avLst/>
          </a:prstGeom>
          <a:noFill/>
        </p:spPr>
        <p:txBody>
          <a:bodyPr wrap="none" rtlCol="0">
            <a:spAutoFit/>
          </a:bodyPr>
          <a:lstStyle/>
          <a:p>
            <a:pPr marL="342900" lvl="0" indent="-342900">
              <a:buClrTx/>
              <a:buFont typeface="Wingdings" pitchFamily="2" charset="2"/>
              <a:buChar char="Ø"/>
              <a:defRPr/>
            </a:pPr>
            <a:r>
              <a:rPr lang="fr-FR" sz="2400" dirty="0">
                <a:latin typeface="+mn-lt"/>
              </a:rPr>
              <a:t>En cas de diagnostic avéré par la FOGD ou une réponse complète aux </a:t>
            </a:r>
            <a:r>
              <a:rPr lang="fr-FR" sz="2400" dirty="0" err="1">
                <a:latin typeface="+mn-lt"/>
              </a:rPr>
              <a:t>IPPs</a:t>
            </a:r>
            <a:endParaRPr lang="fr-FR" sz="2400" dirty="0">
              <a:latin typeface="+mn-lt"/>
            </a:endParaRPr>
          </a:p>
        </p:txBody>
      </p:sp>
    </p:spTree>
    <p:extLst>
      <p:ext uri="{BB962C8B-B14F-4D97-AF65-F5344CB8AC3E}">
        <p14:creationId xmlns:p14="http://schemas.microsoft.com/office/powerpoint/2010/main" val="6812490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31C8CA-AFFA-AB5C-FA7D-B99F41E543B5}"/>
              </a:ext>
            </a:extLst>
          </p:cNvPr>
          <p:cNvSpPr>
            <a:spLocks noGrp="1"/>
          </p:cNvSpPr>
          <p:nvPr>
            <p:ph type="title"/>
          </p:nvPr>
        </p:nvSpPr>
        <p:spPr>
          <a:xfrm>
            <a:off x="804672" y="964692"/>
            <a:ext cx="5894832" cy="1188720"/>
          </a:xfrm>
        </p:spPr>
        <p:txBody>
          <a:bodyPr>
            <a:normAutofit/>
          </a:bodyPr>
          <a:lstStyle/>
          <a:p>
            <a:r>
              <a:rPr lang="fr-FR" dirty="0"/>
              <a:t>Le patient idéal ?</a:t>
            </a:r>
          </a:p>
        </p:txBody>
      </p:sp>
      <p:sp>
        <p:nvSpPr>
          <p:cNvPr id="3" name="Espace réservé du contenu 2">
            <a:extLst>
              <a:ext uri="{FF2B5EF4-FFF2-40B4-BE49-F238E27FC236}">
                <a16:creationId xmlns:a16="http://schemas.microsoft.com/office/drawing/2014/main" id="{4924873C-FC3A-0068-8549-F0D70B420F86}"/>
              </a:ext>
            </a:extLst>
          </p:cNvPr>
          <p:cNvSpPr>
            <a:spLocks noGrp="1"/>
          </p:cNvSpPr>
          <p:nvPr>
            <p:ph idx="1"/>
          </p:nvPr>
        </p:nvSpPr>
        <p:spPr>
          <a:xfrm>
            <a:off x="803243" y="2638044"/>
            <a:ext cx="5963317" cy="3263206"/>
          </a:xfrm>
        </p:spPr>
        <p:txBody>
          <a:bodyPr>
            <a:normAutofit fontScale="92500" lnSpcReduction="20000"/>
          </a:bodyPr>
          <a:lstStyle/>
          <a:p>
            <a:r>
              <a:rPr lang="fr-FR" sz="2800" dirty="0"/>
              <a:t>Patient jeune</a:t>
            </a:r>
          </a:p>
          <a:p>
            <a:endParaRPr lang="fr-FR" sz="2800" dirty="0"/>
          </a:p>
          <a:p>
            <a:r>
              <a:rPr lang="fr-FR" sz="2800" dirty="0">
                <a:solidFill>
                  <a:schemeClr val="tx1"/>
                </a:solidFill>
              </a:rPr>
              <a:t>RGO certain</a:t>
            </a:r>
          </a:p>
          <a:p>
            <a:endParaRPr lang="fr-FR" sz="2800" dirty="0"/>
          </a:p>
          <a:p>
            <a:r>
              <a:rPr lang="fr-FR" sz="2800" dirty="0"/>
              <a:t>Symptômes typiques </a:t>
            </a:r>
          </a:p>
          <a:p>
            <a:endParaRPr lang="fr-FR" sz="2800" dirty="0"/>
          </a:p>
          <a:p>
            <a:r>
              <a:rPr lang="fr-FR" sz="2800" dirty="0"/>
              <a:t>Bonne efficacité des </a:t>
            </a:r>
            <a:r>
              <a:rPr lang="fr-FR" sz="2800" dirty="0" err="1"/>
              <a:t>IPPs</a:t>
            </a:r>
            <a:endParaRPr lang="fr-FR" sz="2800" dirty="0"/>
          </a:p>
        </p:txBody>
      </p:sp>
      <p:sp>
        <p:nvSpPr>
          <p:cNvPr id="3079" name="Rectangle 3078">
            <a:extLst>
              <a:ext uri="{FF2B5EF4-FFF2-40B4-BE49-F238E27FC236}">
                <a16:creationId xmlns:a16="http://schemas.microsoft.com/office/drawing/2014/main" id="{879398A9-0D0D-4901-BDDF-B3D93CECA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6706" y="964692"/>
            <a:ext cx="3986784"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1" name="Rectangle 3080">
            <a:extLst>
              <a:ext uri="{FF2B5EF4-FFF2-40B4-BE49-F238E27FC236}">
                <a16:creationId xmlns:a16="http://schemas.microsoft.com/office/drawing/2014/main" id="{011FEC3B-E514-4E21-B2CB-7903A7356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1298" y="1128683"/>
            <a:ext cx="3657600"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octeur En Médecine De L'hôpital Avec élément De Dessin Animé Patient PNG ,  Patient, Le Handicap, Infirmière Image PNG pour le téléchargement libre">
            <a:extLst>
              <a:ext uri="{FF2B5EF4-FFF2-40B4-BE49-F238E27FC236}">
                <a16:creationId xmlns:a16="http://schemas.microsoft.com/office/drawing/2014/main" id="{7A8D647D-1563-1A54-D260-98D6ABAF7FE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15890" y="1768763"/>
            <a:ext cx="3328416" cy="33284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89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87D3A4E0-C908-4EA9-ABDF-E82AD6BDE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341E8FFA-63C8-69F5-9073-193E655998D8}"/>
              </a:ext>
            </a:extLst>
          </p:cNvPr>
          <p:cNvSpPr>
            <a:spLocks noGrp="1"/>
          </p:cNvSpPr>
          <p:nvPr>
            <p:ph type="title"/>
          </p:nvPr>
        </p:nvSpPr>
        <p:spPr>
          <a:xfrm>
            <a:off x="1600200" y="2363323"/>
            <a:ext cx="8991600" cy="1692771"/>
          </a:xfrm>
        </p:spPr>
        <p:txBody>
          <a:bodyPr vert="horz" lIns="274320" tIns="182880" rIns="274320" bIns="182880" rtlCol="0" anchor="ctr" anchorCtr="1">
            <a:normAutofit/>
          </a:bodyPr>
          <a:lstStyle/>
          <a:p>
            <a:r>
              <a:rPr lang="en-US" sz="3500" kern="1200" cap="all" spc="200" baseline="0" dirty="0">
                <a:solidFill>
                  <a:srgbClr val="262626"/>
                </a:solidFill>
                <a:latin typeface="+mj-lt"/>
                <a:ea typeface="+mj-ea"/>
                <a:cs typeface="+mj-cs"/>
              </a:rPr>
              <a:t>Eliminer une contre-indication à la chirurgie : la manométrie  </a:t>
            </a:r>
          </a:p>
        </p:txBody>
      </p:sp>
    </p:spTree>
    <p:extLst>
      <p:ext uri="{BB962C8B-B14F-4D97-AF65-F5344CB8AC3E}">
        <p14:creationId xmlns:p14="http://schemas.microsoft.com/office/powerpoint/2010/main" val="338598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157550-8665-6283-4B8E-397EE221DB5D}"/>
              </a:ext>
            </a:extLst>
          </p:cNvPr>
          <p:cNvSpPr>
            <a:spLocks noGrp="1"/>
          </p:cNvSpPr>
          <p:nvPr>
            <p:ph type="title"/>
          </p:nvPr>
        </p:nvSpPr>
        <p:spPr>
          <a:xfrm>
            <a:off x="804672" y="964692"/>
            <a:ext cx="5894832" cy="1188720"/>
          </a:xfrm>
        </p:spPr>
        <p:txBody>
          <a:bodyPr vert="horz" lIns="182880" tIns="182880" rIns="182880" bIns="182880" rtlCol="0" anchor="ctr">
            <a:normAutofit/>
          </a:bodyPr>
          <a:lstStyle/>
          <a:p>
            <a:r>
              <a:rPr lang="en-US"/>
              <a:t>Manométrie</a:t>
            </a:r>
          </a:p>
        </p:txBody>
      </p:sp>
      <p:sp>
        <p:nvSpPr>
          <p:cNvPr id="3" name="Espace réservé du contenu 2">
            <a:extLst>
              <a:ext uri="{FF2B5EF4-FFF2-40B4-BE49-F238E27FC236}">
                <a16:creationId xmlns:a16="http://schemas.microsoft.com/office/drawing/2014/main" id="{F530473F-DEE8-A4C7-4AC5-833FD94AE36E}"/>
              </a:ext>
            </a:extLst>
          </p:cNvPr>
          <p:cNvSpPr>
            <a:spLocks noGrp="1"/>
          </p:cNvSpPr>
          <p:nvPr>
            <p:ph sz="half" idx="1"/>
          </p:nvPr>
        </p:nvSpPr>
        <p:spPr>
          <a:xfrm>
            <a:off x="-73152" y="2638044"/>
            <a:ext cx="7598595" cy="3263206"/>
          </a:xfrm>
        </p:spPr>
        <p:txBody>
          <a:bodyPr vert="horz" lIns="91440" tIns="45720" rIns="91440" bIns="45720" rtlCol="0">
            <a:normAutofit/>
          </a:bodyPr>
          <a:lstStyle/>
          <a:p>
            <a:r>
              <a:rPr lang="en-US" sz="3600" dirty="0" err="1"/>
              <a:t>Etudier</a:t>
            </a:r>
            <a:r>
              <a:rPr lang="en-US" sz="3600" dirty="0"/>
              <a:t> les variations de pression intra-</a:t>
            </a:r>
            <a:r>
              <a:rPr lang="en-US" sz="3600" dirty="0" err="1"/>
              <a:t>oesophagienne</a:t>
            </a:r>
            <a:endParaRPr lang="en-US" sz="3600" dirty="0"/>
          </a:p>
          <a:p>
            <a:pPr marL="0" indent="0">
              <a:buNone/>
            </a:pPr>
            <a:endParaRPr lang="en-US" sz="3600" dirty="0"/>
          </a:p>
          <a:p>
            <a:r>
              <a:rPr lang="en-US" sz="3200" b="1" dirty="0" err="1"/>
              <a:t>Manométrie</a:t>
            </a:r>
            <a:r>
              <a:rPr lang="en-US" sz="3200" b="1" dirty="0"/>
              <a:t> Haute </a:t>
            </a:r>
            <a:r>
              <a:rPr lang="en-US" sz="3200" b="1" dirty="0" err="1"/>
              <a:t>résolution</a:t>
            </a:r>
            <a:r>
              <a:rPr lang="en-US" sz="3200" b="1" dirty="0"/>
              <a:t> (MHR)</a:t>
            </a:r>
          </a:p>
        </p:txBody>
      </p:sp>
      <p:sp>
        <p:nvSpPr>
          <p:cNvPr id="9223" name="Rectangle 9222">
            <a:extLst>
              <a:ext uri="{FF2B5EF4-FFF2-40B4-BE49-F238E27FC236}">
                <a16:creationId xmlns:a16="http://schemas.microsoft.com/office/drawing/2014/main" id="{879398A9-0D0D-4901-BDDF-B3D93CECA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6706" y="964692"/>
            <a:ext cx="3986784"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25" name="Rectangle 9224">
            <a:extLst>
              <a:ext uri="{FF2B5EF4-FFF2-40B4-BE49-F238E27FC236}">
                <a16:creationId xmlns:a16="http://schemas.microsoft.com/office/drawing/2014/main" id="{011FEC3B-E514-4E21-B2CB-7903A7356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1298" y="1128683"/>
            <a:ext cx="3657600"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60mm 10 BAR huile 150 PSI l'air ou de l'eau Manomètre 1/4 &quot;BSPT Manomètre  Rear Entry : Amazon.fr: Commerce, Industrie et Science">
            <a:extLst>
              <a:ext uri="{FF2B5EF4-FFF2-40B4-BE49-F238E27FC236}">
                <a16:creationId xmlns:a16="http://schemas.microsoft.com/office/drawing/2014/main" id="{0B382C95-9030-457F-087D-A0B053CCF8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88332" y="2237234"/>
            <a:ext cx="2383531" cy="238353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27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8D90405-320C-554B-93B2-94623BF35B5A}"/>
              </a:ext>
            </a:extLst>
          </p:cNvPr>
          <p:cNvPicPr>
            <a:picLocks noChangeAspect="1"/>
          </p:cNvPicPr>
          <p:nvPr/>
        </p:nvPicPr>
        <p:blipFill>
          <a:blip r:embed="rId2"/>
          <a:stretch>
            <a:fillRect/>
          </a:stretch>
        </p:blipFill>
        <p:spPr>
          <a:xfrm>
            <a:off x="3641877" y="449699"/>
            <a:ext cx="8288675" cy="5054654"/>
          </a:xfrm>
          <a:prstGeom prst="rect">
            <a:avLst/>
          </a:prstGeom>
          <a:ln>
            <a:noFill/>
          </a:ln>
          <a:effectLst>
            <a:outerShdw blurRad="292100" dist="139700" dir="2700000" algn="tl" rotWithShape="0">
              <a:srgbClr val="333333">
                <a:alpha val="65000"/>
              </a:srgbClr>
            </a:outerShdw>
          </a:effectLst>
        </p:spPr>
      </p:pic>
      <p:sp>
        <p:nvSpPr>
          <p:cNvPr id="3" name="Ellipse 2">
            <a:extLst>
              <a:ext uri="{FF2B5EF4-FFF2-40B4-BE49-F238E27FC236}">
                <a16:creationId xmlns:a16="http://schemas.microsoft.com/office/drawing/2014/main" id="{BFB3C6D5-40FE-9E4D-84BF-7A13A97B60E0}"/>
              </a:ext>
            </a:extLst>
          </p:cNvPr>
          <p:cNvSpPr/>
          <p:nvPr/>
        </p:nvSpPr>
        <p:spPr>
          <a:xfrm>
            <a:off x="9808029" y="3880974"/>
            <a:ext cx="2383971" cy="111034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73454E2A-FDDE-E14B-B0F2-9664AFFBEF42}"/>
              </a:ext>
            </a:extLst>
          </p:cNvPr>
          <p:cNvSpPr txBox="1"/>
          <p:nvPr/>
        </p:nvSpPr>
        <p:spPr>
          <a:xfrm>
            <a:off x="384403" y="5656831"/>
            <a:ext cx="5501827" cy="830997"/>
          </a:xfrm>
          <a:prstGeom prst="rect">
            <a:avLst/>
          </a:prstGeom>
          <a:noFill/>
          <a:ln w="38100">
            <a:solidFill>
              <a:schemeClr val="accent2">
                <a:lumMod val="75000"/>
              </a:schemeClr>
            </a:solidFill>
          </a:ln>
        </p:spPr>
        <p:txBody>
          <a:bodyPr wrap="none" rtlCol="0">
            <a:spAutoFit/>
          </a:bodyPr>
          <a:lstStyle/>
          <a:p>
            <a:r>
              <a:rPr lang="fr-FR" sz="2400" dirty="0">
                <a:latin typeface="+mn-lt"/>
              </a:rPr>
              <a:t>SIO pas un sphincter à proprement parler </a:t>
            </a:r>
          </a:p>
          <a:p>
            <a:r>
              <a:rPr lang="fr-FR" sz="2400" dirty="0">
                <a:latin typeface="+mn-lt"/>
              </a:rPr>
              <a:t>mais zone de haute pression </a:t>
            </a:r>
          </a:p>
        </p:txBody>
      </p:sp>
      <p:cxnSp>
        <p:nvCxnSpPr>
          <p:cNvPr id="7" name="Connecteur droit avec flèche 6">
            <a:extLst>
              <a:ext uri="{FF2B5EF4-FFF2-40B4-BE49-F238E27FC236}">
                <a16:creationId xmlns:a16="http://schemas.microsoft.com/office/drawing/2014/main" id="{8B2C7566-A27A-2645-8BB2-5787A4DC00C3}"/>
              </a:ext>
            </a:extLst>
          </p:cNvPr>
          <p:cNvCxnSpPr>
            <a:cxnSpLocks/>
            <a:stCxn id="5" idx="3"/>
            <a:endCxn id="3" idx="2"/>
          </p:cNvCxnSpPr>
          <p:nvPr/>
        </p:nvCxnSpPr>
        <p:spPr>
          <a:xfrm flipV="1">
            <a:off x="5886230" y="4436146"/>
            <a:ext cx="3921799" cy="16361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029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10;&#10;Description générée automatiquement">
            <a:extLst>
              <a:ext uri="{FF2B5EF4-FFF2-40B4-BE49-F238E27FC236}">
                <a16:creationId xmlns:a16="http://schemas.microsoft.com/office/drawing/2014/main" id="{CF687405-D7F0-A24D-D0BD-33925C8B5CCB}"/>
              </a:ext>
            </a:extLst>
          </p:cNvPr>
          <p:cNvPicPr>
            <a:picLocks noChangeAspect="1"/>
          </p:cNvPicPr>
          <p:nvPr/>
        </p:nvPicPr>
        <p:blipFill rotWithShape="1">
          <a:blip r:embed="rId3"/>
          <a:srcRect r="41365"/>
          <a:stretch/>
        </p:blipFill>
        <p:spPr>
          <a:xfrm>
            <a:off x="4285098" y="178020"/>
            <a:ext cx="7413126" cy="3249552"/>
          </a:xfrm>
          <a:prstGeom prst="rect">
            <a:avLst/>
          </a:prstGeom>
          <a:ln>
            <a:noFill/>
          </a:ln>
          <a:effectLst>
            <a:outerShdw blurRad="292100" dist="139700" dir="2700000" algn="tl" rotWithShape="0">
              <a:srgbClr val="333333">
                <a:alpha val="65000"/>
              </a:srgbClr>
            </a:outerShdw>
          </a:effectLst>
        </p:spPr>
      </p:pic>
      <p:sp>
        <p:nvSpPr>
          <p:cNvPr id="9" name="ZoneTexte 8">
            <a:extLst>
              <a:ext uri="{FF2B5EF4-FFF2-40B4-BE49-F238E27FC236}">
                <a16:creationId xmlns:a16="http://schemas.microsoft.com/office/drawing/2014/main" id="{EDE34821-AB93-401F-EDA2-4BB8CE416DF3}"/>
              </a:ext>
            </a:extLst>
          </p:cNvPr>
          <p:cNvSpPr txBox="1"/>
          <p:nvPr/>
        </p:nvSpPr>
        <p:spPr>
          <a:xfrm>
            <a:off x="9732136" y="6432331"/>
            <a:ext cx="2270234" cy="246221"/>
          </a:xfrm>
          <a:prstGeom prst="rect">
            <a:avLst/>
          </a:prstGeom>
          <a:noFill/>
        </p:spPr>
        <p:txBody>
          <a:bodyPr wrap="square" rtlCol="0">
            <a:spAutoFit/>
          </a:bodyPr>
          <a:lstStyle/>
          <a:p>
            <a:r>
              <a:rPr lang="fr-FR" sz="1000" dirty="0">
                <a:effectLst/>
              </a:rPr>
              <a:t>Manométrie œsophagienne – EMC</a:t>
            </a:r>
            <a:endParaRPr lang="fr-FR" sz="1000" dirty="0"/>
          </a:p>
        </p:txBody>
      </p:sp>
      <p:grpSp>
        <p:nvGrpSpPr>
          <p:cNvPr id="11" name="Groupe 10">
            <a:extLst>
              <a:ext uri="{FF2B5EF4-FFF2-40B4-BE49-F238E27FC236}">
                <a16:creationId xmlns:a16="http://schemas.microsoft.com/office/drawing/2014/main" id="{79B54101-00A8-0901-A0A5-B3342EA3C5E3}"/>
              </a:ext>
            </a:extLst>
          </p:cNvPr>
          <p:cNvGrpSpPr/>
          <p:nvPr/>
        </p:nvGrpSpPr>
        <p:grpSpPr>
          <a:xfrm>
            <a:off x="2862439" y="4173717"/>
            <a:ext cx="8245366" cy="2087349"/>
            <a:chOff x="1910252" y="4013565"/>
            <a:chExt cx="8245366" cy="2087349"/>
          </a:xfrm>
        </p:grpSpPr>
        <p:pic>
          <p:nvPicPr>
            <p:cNvPr id="10" name="Image 9">
              <a:extLst>
                <a:ext uri="{FF2B5EF4-FFF2-40B4-BE49-F238E27FC236}">
                  <a16:creationId xmlns:a16="http://schemas.microsoft.com/office/drawing/2014/main" id="{5393BDAC-2D9C-712A-14B5-DEAFE259774A}"/>
                </a:ext>
              </a:extLst>
            </p:cNvPr>
            <p:cNvPicPr>
              <a:picLocks noChangeAspect="1"/>
            </p:cNvPicPr>
            <p:nvPr/>
          </p:nvPicPr>
          <p:blipFill rotWithShape="1">
            <a:blip r:embed="rId4"/>
            <a:srcRect l="1286" t="889" r="2814" b="59862"/>
            <a:stretch/>
          </p:blipFill>
          <p:spPr>
            <a:xfrm>
              <a:off x="1910252" y="4013565"/>
              <a:ext cx="8245366" cy="2087349"/>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86CDC968-2BF9-695B-6994-928E6BC742AD}"/>
                </a:ext>
              </a:extLst>
            </p:cNvPr>
            <p:cNvSpPr/>
            <p:nvPr/>
          </p:nvSpPr>
          <p:spPr>
            <a:xfrm>
              <a:off x="4414345" y="4162097"/>
              <a:ext cx="3641834" cy="8355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9181E2B5-EC5C-CB67-C3FE-A4A96C40C4C2}"/>
                </a:ext>
              </a:extLst>
            </p:cNvPr>
            <p:cNvSpPr/>
            <p:nvPr/>
          </p:nvSpPr>
          <p:spPr>
            <a:xfrm>
              <a:off x="4414345" y="5249917"/>
              <a:ext cx="3641834" cy="677917"/>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2" name="Image 11">
            <a:extLst>
              <a:ext uri="{FF2B5EF4-FFF2-40B4-BE49-F238E27FC236}">
                <a16:creationId xmlns:a16="http://schemas.microsoft.com/office/drawing/2014/main" id="{58440F4D-5464-8684-45BE-97EF6BD09FA3}"/>
              </a:ext>
            </a:extLst>
          </p:cNvPr>
          <p:cNvPicPr>
            <a:picLocks noChangeAspect="1"/>
          </p:cNvPicPr>
          <p:nvPr/>
        </p:nvPicPr>
        <p:blipFill>
          <a:blip r:embed="rId5"/>
          <a:stretch>
            <a:fillRect/>
          </a:stretch>
        </p:blipFill>
        <p:spPr>
          <a:xfrm>
            <a:off x="493776" y="36576"/>
            <a:ext cx="3346704" cy="3911460"/>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DF00F757-C27D-73A6-9CFA-F5D1F82D743F}"/>
              </a:ext>
            </a:extLst>
          </p:cNvPr>
          <p:cNvSpPr/>
          <p:nvPr/>
        </p:nvSpPr>
        <p:spPr>
          <a:xfrm>
            <a:off x="4378293" y="798102"/>
            <a:ext cx="6729512" cy="423756"/>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031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FF6CB33-89DA-7C46-968E-F1900D804663}"/>
              </a:ext>
            </a:extLst>
          </p:cNvPr>
          <p:cNvPicPr>
            <a:picLocks noChangeAspect="1"/>
          </p:cNvPicPr>
          <p:nvPr/>
        </p:nvPicPr>
        <p:blipFill>
          <a:blip r:embed="rId3"/>
          <a:stretch>
            <a:fillRect/>
          </a:stretch>
        </p:blipFill>
        <p:spPr>
          <a:xfrm>
            <a:off x="1556658" y="29654"/>
            <a:ext cx="8773886" cy="3355452"/>
          </a:xfrm>
          <a:prstGeom prst="rect">
            <a:avLst/>
          </a:prstGeom>
          <a:ln>
            <a:noFill/>
          </a:ln>
          <a:effectLst>
            <a:outerShdw blurRad="292100" dist="139700" dir="2700000" algn="tl" rotWithShape="0">
              <a:srgbClr val="333333">
                <a:alpha val="65000"/>
              </a:srgbClr>
            </a:outerShdw>
          </a:effectLst>
        </p:spPr>
      </p:pic>
      <p:pic>
        <p:nvPicPr>
          <p:cNvPr id="5" name="Image 4">
            <a:extLst>
              <a:ext uri="{FF2B5EF4-FFF2-40B4-BE49-F238E27FC236}">
                <a16:creationId xmlns:a16="http://schemas.microsoft.com/office/drawing/2014/main" id="{8856F2CE-E664-EB44-B2A0-32288B3EA645}"/>
              </a:ext>
            </a:extLst>
          </p:cNvPr>
          <p:cNvPicPr>
            <a:picLocks noChangeAspect="1"/>
          </p:cNvPicPr>
          <p:nvPr/>
        </p:nvPicPr>
        <p:blipFill>
          <a:blip r:embed="rId4"/>
          <a:stretch>
            <a:fillRect/>
          </a:stretch>
        </p:blipFill>
        <p:spPr>
          <a:xfrm>
            <a:off x="1556659" y="3462613"/>
            <a:ext cx="8773886" cy="32987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914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18509"/>
            <a:ext cx="12192000" cy="19394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03CDCA7-291B-2847-9EC9-B9EC791942C0}"/>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sz="3200"/>
              <a:t>Faut-il adapter sa chirurgie en fonction de la HRM ?</a:t>
            </a:r>
          </a:p>
        </p:txBody>
      </p:sp>
    </p:spTree>
    <p:extLst>
      <p:ext uri="{BB962C8B-B14F-4D97-AF65-F5344CB8AC3E}">
        <p14:creationId xmlns:p14="http://schemas.microsoft.com/office/powerpoint/2010/main" val="31986384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1B1EA6-3C1B-DD78-C7D9-8B03D413D13C}"/>
              </a:ext>
            </a:extLst>
          </p:cNvPr>
          <p:cNvSpPr>
            <a:spLocks noGrp="1"/>
          </p:cNvSpPr>
          <p:nvPr>
            <p:ph type="title"/>
          </p:nvPr>
        </p:nvSpPr>
        <p:spPr/>
        <p:txBody>
          <a:bodyPr/>
          <a:lstStyle/>
          <a:p>
            <a:r>
              <a:rPr lang="fr-FR" dirty="0"/>
              <a:t>Montage chirurgical</a:t>
            </a:r>
          </a:p>
        </p:txBody>
      </p:sp>
      <p:pic>
        <p:nvPicPr>
          <p:cNvPr id="6" name="Image 5">
            <a:extLst>
              <a:ext uri="{FF2B5EF4-FFF2-40B4-BE49-F238E27FC236}">
                <a16:creationId xmlns:a16="http://schemas.microsoft.com/office/drawing/2014/main" id="{CD74F641-8ECC-94E5-9CA5-40BE9C140A0E}"/>
              </a:ext>
            </a:extLst>
          </p:cNvPr>
          <p:cNvPicPr>
            <a:picLocks noChangeAspect="1"/>
          </p:cNvPicPr>
          <p:nvPr/>
        </p:nvPicPr>
        <p:blipFill>
          <a:blip r:embed="rId3"/>
          <a:stretch>
            <a:fillRect/>
          </a:stretch>
        </p:blipFill>
        <p:spPr>
          <a:xfrm>
            <a:off x="439113" y="3431685"/>
            <a:ext cx="2176744" cy="2160000"/>
          </a:xfrm>
          <a:prstGeom prst="rect">
            <a:avLst/>
          </a:prstGeom>
          <a:ln>
            <a:noFill/>
          </a:ln>
          <a:effectLst>
            <a:outerShdw blurRad="292100" dist="139700" dir="2700000" algn="tl" rotWithShape="0">
              <a:srgbClr val="333333">
                <a:alpha val="65000"/>
              </a:srgbClr>
            </a:outerShdw>
          </a:effectLst>
        </p:spPr>
      </p:pic>
      <p:pic>
        <p:nvPicPr>
          <p:cNvPr id="8" name="Image 7" descr="Une image contenant chaussures&#10;&#10;Description générée automatiquement">
            <a:extLst>
              <a:ext uri="{FF2B5EF4-FFF2-40B4-BE49-F238E27FC236}">
                <a16:creationId xmlns:a16="http://schemas.microsoft.com/office/drawing/2014/main" id="{06AA5052-83FA-110F-7740-9D7C8A91043C}"/>
              </a:ext>
            </a:extLst>
          </p:cNvPr>
          <p:cNvPicPr>
            <a:picLocks noChangeAspect="1"/>
          </p:cNvPicPr>
          <p:nvPr/>
        </p:nvPicPr>
        <p:blipFill>
          <a:blip r:embed="rId4"/>
          <a:stretch>
            <a:fillRect/>
          </a:stretch>
        </p:blipFill>
        <p:spPr>
          <a:xfrm>
            <a:off x="2650477" y="3426315"/>
            <a:ext cx="2060307" cy="2160000"/>
          </a:xfrm>
          <a:prstGeom prst="rect">
            <a:avLst/>
          </a:prstGeom>
          <a:ln>
            <a:noFill/>
          </a:ln>
          <a:effectLst>
            <a:outerShdw blurRad="292100" dist="139700" dir="2700000" algn="tl" rotWithShape="0">
              <a:srgbClr val="333333">
                <a:alpha val="65000"/>
              </a:srgbClr>
            </a:outerShdw>
          </a:effectLst>
        </p:spPr>
      </p:pic>
      <p:pic>
        <p:nvPicPr>
          <p:cNvPr id="10" name="Image 9" descr="Une image contenant cosmétique&#10;&#10;Description générée automatiquement">
            <a:extLst>
              <a:ext uri="{FF2B5EF4-FFF2-40B4-BE49-F238E27FC236}">
                <a16:creationId xmlns:a16="http://schemas.microsoft.com/office/drawing/2014/main" id="{DA903F5B-0923-5ED1-03CD-8011982145DB}"/>
              </a:ext>
            </a:extLst>
          </p:cNvPr>
          <p:cNvPicPr>
            <a:picLocks noChangeAspect="1"/>
          </p:cNvPicPr>
          <p:nvPr/>
        </p:nvPicPr>
        <p:blipFill rotWithShape="1">
          <a:blip r:embed="rId5"/>
          <a:srcRect l="7112"/>
          <a:stretch/>
        </p:blipFill>
        <p:spPr>
          <a:xfrm>
            <a:off x="9655401" y="3429000"/>
            <a:ext cx="1568375" cy="2160000"/>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CA7DFF07-C28E-B2A3-801A-010D7AD5DF4E}"/>
              </a:ext>
            </a:extLst>
          </p:cNvPr>
          <p:cNvPicPr>
            <a:picLocks noChangeAspect="1"/>
          </p:cNvPicPr>
          <p:nvPr/>
        </p:nvPicPr>
        <p:blipFill>
          <a:blip r:embed="rId6"/>
          <a:stretch>
            <a:fillRect/>
          </a:stretch>
        </p:blipFill>
        <p:spPr>
          <a:xfrm>
            <a:off x="5080568" y="2778079"/>
            <a:ext cx="2110121" cy="2520000"/>
          </a:xfrm>
          <a:prstGeom prst="rect">
            <a:avLst/>
          </a:prstGeom>
          <a:ln>
            <a:noFill/>
          </a:ln>
          <a:effectLst>
            <a:outerShdw blurRad="292100" dist="139700" dir="2700000" algn="tl" rotWithShape="0">
              <a:srgbClr val="333333">
                <a:alpha val="65000"/>
              </a:srgbClr>
            </a:outerShdw>
          </a:effectLst>
        </p:spPr>
      </p:pic>
      <p:pic>
        <p:nvPicPr>
          <p:cNvPr id="14" name="Image 13">
            <a:extLst>
              <a:ext uri="{FF2B5EF4-FFF2-40B4-BE49-F238E27FC236}">
                <a16:creationId xmlns:a16="http://schemas.microsoft.com/office/drawing/2014/main" id="{6B5682E1-6CB9-A2B8-A0A3-CCD176E2D072}"/>
              </a:ext>
            </a:extLst>
          </p:cNvPr>
          <p:cNvPicPr>
            <a:picLocks noChangeAspect="1"/>
          </p:cNvPicPr>
          <p:nvPr/>
        </p:nvPicPr>
        <p:blipFill rotWithShape="1">
          <a:blip r:embed="rId7"/>
          <a:srcRect r="11332"/>
          <a:stretch/>
        </p:blipFill>
        <p:spPr>
          <a:xfrm>
            <a:off x="7776485" y="3429000"/>
            <a:ext cx="1568375" cy="2160000"/>
          </a:xfrm>
          <a:prstGeom prst="rect">
            <a:avLst/>
          </a:prstGeom>
          <a:ln>
            <a:noFill/>
          </a:ln>
          <a:effectLst>
            <a:outerShdw blurRad="292100" dist="139700" dir="2700000" algn="tl" rotWithShape="0">
              <a:srgbClr val="333333">
                <a:alpha val="65000"/>
              </a:srgbClr>
            </a:outerShdw>
          </a:effectLst>
        </p:spPr>
      </p:pic>
      <p:sp>
        <p:nvSpPr>
          <p:cNvPr id="15" name="ZoneTexte 14">
            <a:extLst>
              <a:ext uri="{FF2B5EF4-FFF2-40B4-BE49-F238E27FC236}">
                <a16:creationId xmlns:a16="http://schemas.microsoft.com/office/drawing/2014/main" id="{C368E4C1-9FB8-2D58-DA09-4CFD6D60320B}"/>
              </a:ext>
            </a:extLst>
          </p:cNvPr>
          <p:cNvSpPr txBox="1"/>
          <p:nvPr/>
        </p:nvSpPr>
        <p:spPr>
          <a:xfrm>
            <a:off x="7606858" y="5755830"/>
            <a:ext cx="1907628" cy="307777"/>
          </a:xfrm>
          <a:prstGeom prst="rect">
            <a:avLst/>
          </a:prstGeom>
          <a:noFill/>
        </p:spPr>
        <p:txBody>
          <a:bodyPr wrap="square" rtlCol="0">
            <a:spAutoFit/>
          </a:bodyPr>
          <a:lstStyle/>
          <a:p>
            <a:pPr algn="ctr"/>
            <a:r>
              <a:rPr lang="fr-FR" dirty="0"/>
              <a:t>TOUPET</a:t>
            </a:r>
          </a:p>
        </p:txBody>
      </p:sp>
      <p:sp>
        <p:nvSpPr>
          <p:cNvPr id="18" name="ZoneTexte 17">
            <a:extLst>
              <a:ext uri="{FF2B5EF4-FFF2-40B4-BE49-F238E27FC236}">
                <a16:creationId xmlns:a16="http://schemas.microsoft.com/office/drawing/2014/main" id="{D91D795A-A05E-F461-DC17-0CECCEDF99BC}"/>
              </a:ext>
            </a:extLst>
          </p:cNvPr>
          <p:cNvSpPr txBox="1"/>
          <p:nvPr/>
        </p:nvSpPr>
        <p:spPr>
          <a:xfrm>
            <a:off x="1491710" y="5733947"/>
            <a:ext cx="2222938" cy="307777"/>
          </a:xfrm>
          <a:prstGeom prst="rect">
            <a:avLst/>
          </a:prstGeom>
          <a:noFill/>
        </p:spPr>
        <p:txBody>
          <a:bodyPr wrap="square" rtlCol="0">
            <a:spAutoFit/>
          </a:bodyPr>
          <a:lstStyle/>
          <a:p>
            <a:pPr algn="ctr"/>
            <a:r>
              <a:rPr lang="fr-FR" dirty="0"/>
              <a:t>NISSEN</a:t>
            </a:r>
          </a:p>
        </p:txBody>
      </p:sp>
      <p:sp>
        <p:nvSpPr>
          <p:cNvPr id="19" name="ZoneTexte 18">
            <a:extLst>
              <a:ext uri="{FF2B5EF4-FFF2-40B4-BE49-F238E27FC236}">
                <a16:creationId xmlns:a16="http://schemas.microsoft.com/office/drawing/2014/main" id="{EF51D982-51E9-9771-48D1-6296D8BCECA8}"/>
              </a:ext>
            </a:extLst>
          </p:cNvPr>
          <p:cNvSpPr txBox="1"/>
          <p:nvPr/>
        </p:nvSpPr>
        <p:spPr>
          <a:xfrm>
            <a:off x="10147681" y="5678862"/>
            <a:ext cx="583814" cy="307777"/>
          </a:xfrm>
          <a:prstGeom prst="rect">
            <a:avLst/>
          </a:prstGeom>
          <a:noFill/>
        </p:spPr>
        <p:txBody>
          <a:bodyPr wrap="none" rtlCol="0">
            <a:spAutoFit/>
          </a:bodyPr>
          <a:lstStyle/>
          <a:p>
            <a:r>
              <a:rPr lang="fr-FR" dirty="0"/>
              <a:t>DOR</a:t>
            </a:r>
          </a:p>
        </p:txBody>
      </p:sp>
      <p:sp>
        <p:nvSpPr>
          <p:cNvPr id="21" name="ZoneTexte 20">
            <a:extLst>
              <a:ext uri="{FF2B5EF4-FFF2-40B4-BE49-F238E27FC236}">
                <a16:creationId xmlns:a16="http://schemas.microsoft.com/office/drawing/2014/main" id="{33DBA783-5AB2-4C0E-9CC1-97FF91A3EBCE}"/>
              </a:ext>
            </a:extLst>
          </p:cNvPr>
          <p:cNvSpPr txBox="1"/>
          <p:nvPr/>
        </p:nvSpPr>
        <p:spPr>
          <a:xfrm>
            <a:off x="7776485" y="6384280"/>
            <a:ext cx="4415515" cy="246221"/>
          </a:xfrm>
          <a:prstGeom prst="rect">
            <a:avLst/>
          </a:prstGeom>
          <a:noFill/>
        </p:spPr>
        <p:txBody>
          <a:bodyPr wrap="square" rtlCol="0">
            <a:spAutoFit/>
          </a:bodyPr>
          <a:lstStyle/>
          <a:p>
            <a:r>
              <a:rPr lang="fr-FR" sz="1000" dirty="0"/>
              <a:t>EMC - Techniques chirurgicales - Appareil digestif</a:t>
            </a:r>
          </a:p>
        </p:txBody>
      </p:sp>
    </p:spTree>
    <p:extLst>
      <p:ext uri="{BB962C8B-B14F-4D97-AF65-F5344CB8AC3E}">
        <p14:creationId xmlns:p14="http://schemas.microsoft.com/office/powerpoint/2010/main" val="32042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F99711B-B35B-D424-5C5B-31ACF532DD8B}"/>
              </a:ext>
            </a:extLst>
          </p:cNvPr>
          <p:cNvSpPr>
            <a:spLocks noGrp="1"/>
          </p:cNvSpPr>
          <p:nvPr>
            <p:ph idx="1"/>
          </p:nvPr>
        </p:nvSpPr>
        <p:spPr>
          <a:xfrm>
            <a:off x="188024" y="294694"/>
            <a:ext cx="9089136" cy="1438705"/>
          </a:xfrm>
        </p:spPr>
        <p:txBody>
          <a:bodyPr>
            <a:normAutofit fontScale="85000" lnSpcReduction="10000"/>
          </a:bodyPr>
          <a:lstStyle/>
          <a:p>
            <a:pPr marL="0" indent="0" algn="r">
              <a:buNone/>
            </a:pPr>
            <a:r>
              <a:rPr lang="fr-FR" sz="2800" b="1" dirty="0">
                <a:effectLst/>
              </a:rPr>
              <a:t>The </a:t>
            </a:r>
            <a:r>
              <a:rPr lang="fr-FR" sz="2800" b="1" dirty="0" err="1">
                <a:effectLst/>
              </a:rPr>
              <a:t>role</a:t>
            </a:r>
            <a:r>
              <a:rPr lang="fr-FR" sz="2800" b="1" dirty="0">
                <a:effectLst/>
              </a:rPr>
              <a:t> of </a:t>
            </a:r>
            <a:r>
              <a:rPr lang="fr-FR" sz="2800" b="1" dirty="0" err="1">
                <a:effectLst/>
              </a:rPr>
              <a:t>preoperative</a:t>
            </a:r>
            <a:r>
              <a:rPr lang="fr-FR" sz="2800" b="1" dirty="0">
                <a:effectLst/>
              </a:rPr>
              <a:t> high </a:t>
            </a:r>
            <a:r>
              <a:rPr lang="fr-FR" sz="2800" b="1" dirty="0" err="1">
                <a:effectLst/>
              </a:rPr>
              <a:t>resolution</a:t>
            </a:r>
            <a:r>
              <a:rPr lang="fr-FR" sz="2800" b="1" dirty="0">
                <a:effectLst/>
              </a:rPr>
              <a:t> </a:t>
            </a:r>
            <a:r>
              <a:rPr lang="fr-FR" sz="2800" b="1" dirty="0" err="1">
                <a:effectLst/>
              </a:rPr>
              <a:t>manometry</a:t>
            </a:r>
            <a:r>
              <a:rPr lang="fr-FR" sz="2800" b="1" dirty="0">
                <a:effectLst/>
              </a:rPr>
              <a:t> in </a:t>
            </a:r>
            <a:r>
              <a:rPr lang="fr-FR" sz="2800" b="1" dirty="0" err="1">
                <a:effectLst/>
              </a:rPr>
              <a:t>predicting</a:t>
            </a:r>
            <a:r>
              <a:rPr lang="fr-FR" sz="2800" b="1" dirty="0">
                <a:effectLst/>
              </a:rPr>
              <a:t> </a:t>
            </a:r>
            <a:r>
              <a:rPr lang="fr-FR" sz="2800" b="1" dirty="0" err="1">
                <a:effectLst/>
              </a:rPr>
              <a:t>dysphagia</a:t>
            </a:r>
            <a:r>
              <a:rPr lang="fr-FR" sz="2800" b="1" dirty="0">
                <a:effectLst/>
              </a:rPr>
              <a:t> </a:t>
            </a:r>
            <a:r>
              <a:rPr lang="fr-FR" sz="2800" b="1" dirty="0" err="1">
                <a:effectLst/>
              </a:rPr>
              <a:t>after</a:t>
            </a:r>
            <a:r>
              <a:rPr lang="fr-FR" sz="2800" b="1" dirty="0">
                <a:effectLst/>
              </a:rPr>
              <a:t> </a:t>
            </a:r>
            <a:r>
              <a:rPr lang="fr-FR" sz="2800" b="1" dirty="0" err="1">
                <a:effectLst/>
              </a:rPr>
              <a:t>laparoscopic</a:t>
            </a:r>
            <a:r>
              <a:rPr lang="fr-FR" sz="2800" b="1" dirty="0">
                <a:effectLst/>
              </a:rPr>
              <a:t> </a:t>
            </a:r>
            <a:r>
              <a:rPr lang="fr-FR" sz="2800" b="1" dirty="0" err="1">
                <a:effectLst/>
              </a:rPr>
              <a:t>Nissen</a:t>
            </a:r>
            <a:r>
              <a:rPr lang="fr-FR" sz="2800" b="1" dirty="0">
                <a:effectLst/>
              </a:rPr>
              <a:t> </a:t>
            </a:r>
            <a:r>
              <a:rPr lang="fr-FR" sz="2800" b="1" dirty="0" err="1">
                <a:effectLst/>
              </a:rPr>
              <a:t>fundoplication</a:t>
            </a:r>
            <a:r>
              <a:rPr lang="fr-FR" sz="2800" b="1" dirty="0">
                <a:effectLst/>
              </a:rPr>
              <a:t>. </a:t>
            </a:r>
          </a:p>
          <a:p>
            <a:pPr marL="0" indent="0">
              <a:spcBef>
                <a:spcPts val="0"/>
              </a:spcBef>
              <a:spcAft>
                <a:spcPts val="0"/>
              </a:spcAft>
              <a:buNone/>
            </a:pPr>
            <a:endParaRPr lang="fr-FR" dirty="0">
              <a:effectLst/>
            </a:endParaRPr>
          </a:p>
          <a:p>
            <a:pPr marL="0" indent="0">
              <a:spcBef>
                <a:spcPts val="0"/>
              </a:spcBef>
              <a:spcAft>
                <a:spcPts val="0"/>
              </a:spcAft>
              <a:buNone/>
            </a:pPr>
            <a:r>
              <a:rPr lang="fr-FR" sz="2400" i="1" dirty="0" err="1">
                <a:effectLst/>
              </a:rPr>
              <a:t>Kapadia</a:t>
            </a:r>
            <a:r>
              <a:rPr lang="fr-FR" sz="2400" i="1" dirty="0">
                <a:effectLst/>
              </a:rPr>
              <a:t> S, Osler </a:t>
            </a:r>
            <a:r>
              <a:rPr lang="fr-FR" sz="2400" i="1" dirty="0" err="1">
                <a:effectLst/>
              </a:rPr>
              <a:t>T</a:t>
            </a:r>
            <a:r>
              <a:rPr lang="fr-FR" sz="2400" i="1" dirty="0">
                <a:effectLst/>
              </a:rPr>
              <a:t>, Lee A, </a:t>
            </a:r>
            <a:r>
              <a:rPr lang="fr-FR" sz="2400" i="1" dirty="0" err="1">
                <a:effectLst/>
              </a:rPr>
              <a:t>Borrazzo</a:t>
            </a:r>
            <a:r>
              <a:rPr lang="fr-FR" sz="2400" i="1" dirty="0">
                <a:effectLst/>
              </a:rPr>
              <a:t> E. </a:t>
            </a:r>
            <a:r>
              <a:rPr lang="fr-FR" sz="2400" i="1" dirty="0" err="1">
                <a:effectLst/>
              </a:rPr>
              <a:t>Surg</a:t>
            </a:r>
            <a:r>
              <a:rPr lang="fr-FR" sz="2400" i="1" dirty="0">
                <a:effectLst/>
              </a:rPr>
              <a:t> </a:t>
            </a:r>
            <a:r>
              <a:rPr lang="fr-FR" sz="2400" i="1" dirty="0" err="1">
                <a:effectLst/>
              </a:rPr>
              <a:t>Endosc</a:t>
            </a:r>
            <a:r>
              <a:rPr lang="fr-FR" sz="2400" i="1" dirty="0">
                <a:effectLst/>
              </a:rPr>
              <a:t>. Mai 2018.</a:t>
            </a:r>
          </a:p>
          <a:p>
            <a:endParaRPr lang="fr-FR" dirty="0"/>
          </a:p>
        </p:txBody>
      </p:sp>
      <p:pic>
        <p:nvPicPr>
          <p:cNvPr id="4" name="Picture 2">
            <a:extLst>
              <a:ext uri="{FF2B5EF4-FFF2-40B4-BE49-F238E27FC236}">
                <a16:creationId xmlns:a16="http://schemas.microsoft.com/office/drawing/2014/main" id="{B068B69D-02EF-8268-81A2-4E9A9F180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04813" y="294693"/>
            <a:ext cx="2199163" cy="14387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Image 5" descr="Une image contenant table&#10;&#10;Description générée automatiquement">
            <a:extLst>
              <a:ext uri="{FF2B5EF4-FFF2-40B4-BE49-F238E27FC236}">
                <a16:creationId xmlns:a16="http://schemas.microsoft.com/office/drawing/2014/main" id="{B11FB600-7E57-B7C3-CFC0-E13D0305D3C7}"/>
              </a:ext>
            </a:extLst>
          </p:cNvPr>
          <p:cNvPicPr>
            <a:picLocks noChangeAspect="1"/>
          </p:cNvPicPr>
          <p:nvPr/>
        </p:nvPicPr>
        <p:blipFill rotWithShape="1">
          <a:blip r:embed="rId3"/>
          <a:srcRect b="28411"/>
          <a:stretch/>
        </p:blipFill>
        <p:spPr>
          <a:xfrm>
            <a:off x="188024" y="2581205"/>
            <a:ext cx="8590217" cy="3157433"/>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D68CC937-CEB7-645E-3F36-767926E0C2C4}"/>
              </a:ext>
            </a:extLst>
          </p:cNvPr>
          <p:cNvPicPr>
            <a:picLocks noChangeAspect="1"/>
          </p:cNvPicPr>
          <p:nvPr/>
        </p:nvPicPr>
        <p:blipFill rotWithShape="1">
          <a:blip r:embed="rId4"/>
          <a:srcRect r="60706" b="14821"/>
          <a:stretch/>
        </p:blipFill>
        <p:spPr>
          <a:xfrm>
            <a:off x="8949880" y="3071164"/>
            <a:ext cx="3054096" cy="2177514"/>
          </a:xfrm>
          <a:prstGeom prst="rect">
            <a:avLst/>
          </a:prstGeom>
          <a:ln>
            <a:noFill/>
          </a:ln>
          <a:effectLst>
            <a:outerShdw blurRad="292100" dist="139700" dir="2700000" algn="tl" rotWithShape="0">
              <a:srgbClr val="333333">
                <a:alpha val="65000"/>
              </a:srgbClr>
            </a:outerShdw>
          </a:effectLst>
        </p:spPr>
      </p:pic>
      <p:sp>
        <p:nvSpPr>
          <p:cNvPr id="9" name="Rectangle : coins arrondis 8">
            <a:extLst>
              <a:ext uri="{FF2B5EF4-FFF2-40B4-BE49-F238E27FC236}">
                <a16:creationId xmlns:a16="http://schemas.microsoft.com/office/drawing/2014/main" id="{CD026159-5C29-3C2F-F6F6-104CC15AD2F0}"/>
              </a:ext>
            </a:extLst>
          </p:cNvPr>
          <p:cNvSpPr/>
          <p:nvPr/>
        </p:nvSpPr>
        <p:spPr>
          <a:xfrm>
            <a:off x="188024" y="4914900"/>
            <a:ext cx="8016176" cy="4572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1169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D5544AA-96FD-E8E3-0467-EBD41CB2D13E}"/>
              </a:ext>
            </a:extLst>
          </p:cNvPr>
          <p:cNvSpPr>
            <a:spLocks noGrp="1"/>
          </p:cNvSpPr>
          <p:nvPr>
            <p:ph idx="1"/>
          </p:nvPr>
        </p:nvSpPr>
        <p:spPr>
          <a:xfrm>
            <a:off x="1" y="780620"/>
            <a:ext cx="9762639" cy="2222500"/>
          </a:xfrm>
        </p:spPr>
        <p:txBody>
          <a:bodyPr>
            <a:normAutofit/>
          </a:bodyPr>
          <a:lstStyle/>
          <a:p>
            <a:pPr marL="0" indent="0" algn="ctr">
              <a:buNone/>
            </a:pPr>
            <a:r>
              <a:rPr lang="fr-FR" sz="2400" b="1" dirty="0" err="1">
                <a:effectLst/>
              </a:rPr>
              <a:t>Laparoscopic</a:t>
            </a:r>
            <a:r>
              <a:rPr lang="fr-FR" sz="2400" b="1" dirty="0">
                <a:effectLst/>
              </a:rPr>
              <a:t> </a:t>
            </a:r>
            <a:r>
              <a:rPr lang="fr-FR" sz="2400" b="1" dirty="0" err="1">
                <a:effectLst/>
              </a:rPr>
              <a:t>fundoplication</a:t>
            </a:r>
            <a:r>
              <a:rPr lang="fr-FR" sz="2400" b="1" dirty="0">
                <a:effectLst/>
              </a:rPr>
              <a:t>: </a:t>
            </a:r>
            <a:r>
              <a:rPr lang="fr-FR" sz="2400" b="1" dirty="0" err="1">
                <a:effectLst/>
              </a:rPr>
              <a:t>Nissen</a:t>
            </a:r>
            <a:r>
              <a:rPr lang="fr-FR" sz="2400" b="1" dirty="0">
                <a:effectLst/>
              </a:rPr>
              <a:t> versus Toupet </a:t>
            </a:r>
            <a:r>
              <a:rPr lang="fr-FR" sz="2400" b="1" dirty="0" err="1">
                <a:effectLst/>
              </a:rPr>
              <a:t>two-year</a:t>
            </a:r>
            <a:r>
              <a:rPr lang="fr-FR" sz="2400" b="1" dirty="0">
                <a:effectLst/>
              </a:rPr>
              <a:t> </a:t>
            </a:r>
            <a:r>
              <a:rPr lang="fr-FR" sz="2400" b="1" dirty="0" err="1">
                <a:effectLst/>
              </a:rPr>
              <a:t>outcome</a:t>
            </a:r>
            <a:r>
              <a:rPr lang="fr-FR" sz="2400" b="1" dirty="0">
                <a:effectLst/>
              </a:rPr>
              <a:t> of a prospective </a:t>
            </a:r>
            <a:r>
              <a:rPr lang="fr-FR" sz="2400" b="1" dirty="0" err="1">
                <a:effectLst/>
              </a:rPr>
              <a:t>randomized</a:t>
            </a:r>
            <a:r>
              <a:rPr lang="fr-FR" sz="2400" b="1" dirty="0">
                <a:effectLst/>
              </a:rPr>
              <a:t> </a:t>
            </a:r>
            <a:r>
              <a:rPr lang="fr-FR" sz="2400" b="1" dirty="0" err="1">
                <a:effectLst/>
              </a:rPr>
              <a:t>study</a:t>
            </a:r>
            <a:r>
              <a:rPr lang="fr-FR" sz="2400" b="1" dirty="0">
                <a:effectLst/>
              </a:rPr>
              <a:t> of 200 patients </a:t>
            </a:r>
            <a:r>
              <a:rPr lang="fr-FR" sz="2400" b="1" dirty="0" err="1">
                <a:effectLst/>
              </a:rPr>
              <a:t>regarding</a:t>
            </a:r>
            <a:r>
              <a:rPr lang="fr-FR" sz="2400" b="1" dirty="0">
                <a:effectLst/>
              </a:rPr>
              <a:t> </a:t>
            </a:r>
            <a:r>
              <a:rPr lang="fr-FR" sz="2400" b="1" dirty="0" err="1">
                <a:effectLst/>
              </a:rPr>
              <a:t>preoperative</a:t>
            </a:r>
            <a:r>
              <a:rPr lang="fr-FR" sz="2400" b="1" dirty="0">
                <a:effectLst/>
              </a:rPr>
              <a:t> </a:t>
            </a:r>
            <a:r>
              <a:rPr lang="fr-FR" sz="2400" b="1" dirty="0" err="1">
                <a:effectLst/>
              </a:rPr>
              <a:t>esophageal</a:t>
            </a:r>
            <a:r>
              <a:rPr lang="fr-FR" sz="2400" b="1" dirty="0">
                <a:effectLst/>
              </a:rPr>
              <a:t> </a:t>
            </a:r>
            <a:r>
              <a:rPr lang="fr-FR" sz="2400" b="1" dirty="0" err="1">
                <a:effectLst/>
              </a:rPr>
              <a:t>motility</a:t>
            </a:r>
            <a:r>
              <a:rPr lang="fr-FR" sz="2400" b="1" dirty="0">
                <a:effectLst/>
              </a:rPr>
              <a:t>. </a:t>
            </a:r>
          </a:p>
          <a:p>
            <a:pPr marL="0" indent="0">
              <a:buNone/>
            </a:pPr>
            <a:r>
              <a:rPr lang="fr-FR" sz="2000" i="1" dirty="0">
                <a:effectLst/>
              </a:rPr>
              <a:t>Strate U, al. </a:t>
            </a:r>
            <a:r>
              <a:rPr lang="fr-FR" sz="2000" i="1" dirty="0" err="1">
                <a:effectLst/>
              </a:rPr>
              <a:t>Surg</a:t>
            </a:r>
            <a:r>
              <a:rPr lang="fr-FR" sz="2000" i="1" dirty="0">
                <a:effectLst/>
              </a:rPr>
              <a:t> </a:t>
            </a:r>
            <a:r>
              <a:rPr lang="fr-FR" sz="2000" i="1" dirty="0" err="1">
                <a:effectLst/>
              </a:rPr>
              <a:t>Endosc</a:t>
            </a:r>
            <a:r>
              <a:rPr lang="fr-FR" sz="2000" i="1" dirty="0">
                <a:effectLst/>
              </a:rPr>
              <a:t>. </a:t>
            </a:r>
            <a:r>
              <a:rPr lang="fr-FR" sz="2000" i="1" dirty="0" err="1">
                <a:effectLst/>
              </a:rPr>
              <a:t>janv</a:t>
            </a:r>
            <a:r>
              <a:rPr lang="fr-FR" sz="2000" i="1" dirty="0">
                <a:effectLst/>
              </a:rPr>
              <a:t> 2008.</a:t>
            </a:r>
          </a:p>
          <a:p>
            <a:endParaRPr lang="fr-FR" sz="2400" dirty="0"/>
          </a:p>
        </p:txBody>
      </p:sp>
      <p:pic>
        <p:nvPicPr>
          <p:cNvPr id="7170" name="Picture 2">
            <a:extLst>
              <a:ext uri="{FF2B5EF4-FFF2-40B4-BE49-F238E27FC236}">
                <a16:creationId xmlns:a16="http://schemas.microsoft.com/office/drawing/2014/main" id="{DB7E0EC3-C214-D441-3601-8665D8FD9F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04813" y="1172518"/>
            <a:ext cx="2199163" cy="14387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Espace réservé du contenu 4">
            <a:extLst>
              <a:ext uri="{FF2B5EF4-FFF2-40B4-BE49-F238E27FC236}">
                <a16:creationId xmlns:a16="http://schemas.microsoft.com/office/drawing/2014/main" id="{37848266-E142-EC2A-8B71-2E6010791632}"/>
              </a:ext>
            </a:extLst>
          </p:cNvPr>
          <p:cNvSpPr txBox="1">
            <a:spLocks/>
          </p:cNvSpPr>
          <p:nvPr/>
        </p:nvSpPr>
        <p:spPr>
          <a:xfrm>
            <a:off x="0" y="3938697"/>
            <a:ext cx="9762640" cy="1940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Tx/>
              <a:buFont typeface="Arial" panose="020B0604020202020204" pitchFamily="34" charset="0"/>
              <a:buNone/>
            </a:pPr>
            <a:r>
              <a:rPr lang="fr-FR" sz="2400" b="1" dirty="0" err="1"/>
              <a:t>Randomized</a:t>
            </a:r>
            <a:r>
              <a:rPr lang="fr-FR" sz="2400" b="1" dirty="0"/>
              <a:t> </a:t>
            </a:r>
            <a:r>
              <a:rPr lang="fr-FR" sz="2400" b="1" dirty="0" err="1"/>
              <a:t>clinical</a:t>
            </a:r>
            <a:r>
              <a:rPr lang="fr-FR" sz="2400" b="1" dirty="0"/>
              <a:t> trial of </a:t>
            </a:r>
            <a:r>
              <a:rPr lang="fr-FR" sz="2400" b="1" dirty="0" err="1"/>
              <a:t>laparoscopic</a:t>
            </a:r>
            <a:r>
              <a:rPr lang="fr-FR" sz="2400" b="1" dirty="0"/>
              <a:t> total (</a:t>
            </a:r>
            <a:r>
              <a:rPr lang="fr-FR" sz="2400" b="1" dirty="0" err="1"/>
              <a:t>Nissen</a:t>
            </a:r>
            <a:r>
              <a:rPr lang="fr-FR" sz="2400" b="1" dirty="0"/>
              <a:t>) versus </a:t>
            </a:r>
            <a:r>
              <a:rPr lang="fr-FR" sz="2400" b="1" dirty="0" err="1"/>
              <a:t>posterior</a:t>
            </a:r>
            <a:r>
              <a:rPr lang="fr-FR" sz="2400" b="1" dirty="0"/>
              <a:t> partial (Toupet) </a:t>
            </a:r>
            <a:r>
              <a:rPr lang="fr-FR" sz="2400" b="1" dirty="0" err="1"/>
              <a:t>fundoplication</a:t>
            </a:r>
            <a:r>
              <a:rPr lang="fr-FR" sz="2400" b="1" dirty="0"/>
              <a:t> for gastro-</a:t>
            </a:r>
            <a:r>
              <a:rPr lang="fr-FR" sz="2400" b="1" dirty="0" err="1"/>
              <a:t>oesophageal</a:t>
            </a:r>
            <a:r>
              <a:rPr lang="fr-FR" sz="2400" b="1" dirty="0"/>
              <a:t> reflux </a:t>
            </a:r>
            <a:r>
              <a:rPr lang="fr-FR" sz="2400" b="1" dirty="0" err="1"/>
              <a:t>disease</a:t>
            </a:r>
            <a:r>
              <a:rPr lang="fr-FR" sz="2400" b="1" dirty="0"/>
              <a:t> </a:t>
            </a:r>
            <a:r>
              <a:rPr lang="fr-FR" sz="2400" b="1" dirty="0" err="1"/>
              <a:t>based</a:t>
            </a:r>
            <a:r>
              <a:rPr lang="fr-FR" sz="2400" b="1" dirty="0"/>
              <a:t> on </a:t>
            </a:r>
            <a:r>
              <a:rPr lang="fr-FR" sz="2400" b="1" dirty="0" err="1"/>
              <a:t>preoperative</a:t>
            </a:r>
            <a:r>
              <a:rPr lang="fr-FR" sz="2400" b="1" dirty="0"/>
              <a:t> </a:t>
            </a:r>
            <a:r>
              <a:rPr lang="fr-FR" sz="2400" b="1" dirty="0" err="1"/>
              <a:t>oesophageal</a:t>
            </a:r>
            <a:r>
              <a:rPr lang="fr-FR" sz="2400" b="1" dirty="0"/>
              <a:t> </a:t>
            </a:r>
            <a:r>
              <a:rPr lang="fr-FR" sz="2400" b="1" dirty="0" err="1"/>
              <a:t>manometry</a:t>
            </a:r>
            <a:r>
              <a:rPr lang="fr-FR" sz="2400" b="1" dirty="0"/>
              <a:t>. </a:t>
            </a:r>
          </a:p>
          <a:p>
            <a:pPr marL="0" indent="0">
              <a:buClrTx/>
              <a:buFont typeface="Arial" panose="020B0604020202020204" pitchFamily="34" charset="0"/>
              <a:buNone/>
            </a:pPr>
            <a:r>
              <a:rPr lang="fr-FR" sz="2000" i="1" dirty="0"/>
              <a:t>Booth MI, al. Br J </a:t>
            </a:r>
            <a:r>
              <a:rPr lang="fr-FR" sz="2000" i="1" dirty="0" err="1"/>
              <a:t>Surg</a:t>
            </a:r>
            <a:r>
              <a:rPr lang="fr-FR" sz="2000" i="1" dirty="0"/>
              <a:t>. </a:t>
            </a:r>
            <a:r>
              <a:rPr lang="fr-FR" sz="2000" i="1" dirty="0" err="1"/>
              <a:t>janv</a:t>
            </a:r>
            <a:r>
              <a:rPr lang="fr-FR" sz="2000" i="1" dirty="0"/>
              <a:t> 2008.</a:t>
            </a:r>
          </a:p>
          <a:p>
            <a:pPr>
              <a:buClrTx/>
            </a:pPr>
            <a:endParaRPr lang="fr-FR" sz="2400" dirty="0"/>
          </a:p>
        </p:txBody>
      </p:sp>
      <p:pic>
        <p:nvPicPr>
          <p:cNvPr id="5" name="Picture 2" descr="British Journal of Surgery (BJS) Academy &amp; Society - Surgeon Training &amp;  Courses UK">
            <a:extLst>
              <a:ext uri="{FF2B5EF4-FFF2-40B4-BE49-F238E27FC236}">
                <a16:creationId xmlns:a16="http://schemas.microsoft.com/office/drawing/2014/main" id="{181B815D-2085-3106-940E-9304E1C38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6727" y="4189575"/>
            <a:ext cx="1915331" cy="14387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37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5FA0E1D-7031-3B84-4776-1A40C8542CA9}"/>
              </a:ext>
            </a:extLst>
          </p:cNvPr>
          <p:cNvSpPr>
            <a:spLocks noGrp="1"/>
          </p:cNvSpPr>
          <p:nvPr>
            <p:ph type="title"/>
          </p:nvPr>
        </p:nvSpPr>
        <p:spPr>
          <a:xfrm>
            <a:off x="2231136" y="467418"/>
            <a:ext cx="7729728" cy="1188720"/>
          </a:xfrm>
          <a:solidFill>
            <a:srgbClr val="FFFFFF"/>
          </a:solidFill>
        </p:spPr>
        <p:txBody>
          <a:bodyPr>
            <a:normAutofit/>
          </a:bodyPr>
          <a:lstStyle/>
          <a:p>
            <a:r>
              <a:rPr lang="fr-FR"/>
              <a:t>Conclusion</a:t>
            </a:r>
          </a:p>
        </p:txBody>
      </p:sp>
      <p:sp>
        <p:nvSpPr>
          <p:cNvPr id="3" name="Espace réservé du contenu 2">
            <a:extLst>
              <a:ext uri="{FF2B5EF4-FFF2-40B4-BE49-F238E27FC236}">
                <a16:creationId xmlns:a16="http://schemas.microsoft.com/office/drawing/2014/main" id="{27E9F6B0-6F9A-B6A8-0E0B-E8877320C121}"/>
              </a:ext>
            </a:extLst>
          </p:cNvPr>
          <p:cNvSpPr>
            <a:spLocks noGrp="1"/>
          </p:cNvSpPr>
          <p:nvPr>
            <p:ph idx="1"/>
          </p:nvPr>
        </p:nvSpPr>
        <p:spPr>
          <a:xfrm>
            <a:off x="1249680" y="1843590"/>
            <a:ext cx="9692640" cy="3766254"/>
          </a:xfrm>
        </p:spPr>
        <p:txBody>
          <a:bodyPr>
            <a:normAutofit fontScale="92500"/>
          </a:bodyPr>
          <a:lstStyle/>
          <a:p>
            <a:pPr>
              <a:lnSpc>
                <a:spcPct val="90000"/>
              </a:lnSpc>
            </a:pPr>
            <a:r>
              <a:rPr lang="fr-FR" sz="2400" dirty="0">
                <a:solidFill>
                  <a:srgbClr val="404040"/>
                </a:solidFill>
              </a:rPr>
              <a:t>Comment en faire le diagnostic de façon certaine ? </a:t>
            </a:r>
          </a:p>
          <a:p>
            <a:pPr lvl="1">
              <a:lnSpc>
                <a:spcPct val="90000"/>
              </a:lnSpc>
            </a:pPr>
            <a:r>
              <a:rPr lang="fr-FR" sz="2400" dirty="0">
                <a:solidFill>
                  <a:srgbClr val="404040"/>
                </a:solidFill>
              </a:rPr>
              <a:t>pH-métrie  et FOGD</a:t>
            </a:r>
          </a:p>
          <a:p>
            <a:pPr marL="0" indent="0">
              <a:buNone/>
            </a:pPr>
            <a:endParaRPr lang="fr-FR" sz="2400" dirty="0">
              <a:solidFill>
                <a:srgbClr val="404040"/>
              </a:solidFill>
            </a:endParaRPr>
          </a:p>
          <a:p>
            <a:r>
              <a:rPr lang="fr-FR" sz="2400" dirty="0">
                <a:solidFill>
                  <a:srgbClr val="404040"/>
                </a:solidFill>
              </a:rPr>
              <a:t>Comment identifier les CI à une chirurgie ? </a:t>
            </a:r>
          </a:p>
          <a:p>
            <a:pPr lvl="1">
              <a:lnSpc>
                <a:spcPct val="90000"/>
              </a:lnSpc>
            </a:pPr>
            <a:r>
              <a:rPr lang="fr-FR" sz="2400" dirty="0">
                <a:solidFill>
                  <a:srgbClr val="404040"/>
                </a:solidFill>
              </a:rPr>
              <a:t>MHR</a:t>
            </a:r>
          </a:p>
          <a:p>
            <a:pPr lvl="1">
              <a:lnSpc>
                <a:spcPct val="90000"/>
              </a:lnSpc>
            </a:pPr>
            <a:endParaRPr lang="fr-FR" sz="2400" dirty="0">
              <a:solidFill>
                <a:srgbClr val="404040"/>
              </a:solidFill>
            </a:endParaRPr>
          </a:p>
          <a:p>
            <a:r>
              <a:rPr lang="fr-FR" sz="2400" dirty="0">
                <a:solidFill>
                  <a:srgbClr val="404040"/>
                </a:solidFill>
              </a:rPr>
              <a:t>Quels examens pourraient permettre de prédire l’efficacité de la chirurgie ? </a:t>
            </a:r>
          </a:p>
          <a:p>
            <a:pPr lvl="1"/>
            <a:r>
              <a:rPr lang="fr-FR" sz="2200" dirty="0">
                <a:solidFill>
                  <a:srgbClr val="404040"/>
                </a:solidFill>
              </a:rPr>
              <a:t>MHR mais sans pouvoir prédire la meilleure technique</a:t>
            </a:r>
          </a:p>
          <a:p>
            <a:pPr lvl="1">
              <a:lnSpc>
                <a:spcPct val="90000"/>
              </a:lnSpc>
            </a:pPr>
            <a:endParaRPr lang="fr-FR" sz="2400" dirty="0">
              <a:solidFill>
                <a:srgbClr val="404040"/>
              </a:solidFill>
            </a:endParaRPr>
          </a:p>
          <a:p>
            <a:pPr marL="228600" lvl="1" indent="0">
              <a:lnSpc>
                <a:spcPct val="90000"/>
              </a:lnSpc>
              <a:buNone/>
            </a:pPr>
            <a:endParaRPr lang="fr-FR" sz="2400" dirty="0">
              <a:solidFill>
                <a:srgbClr val="404040"/>
              </a:solidFill>
            </a:endParaRPr>
          </a:p>
          <a:p>
            <a:pPr>
              <a:lnSpc>
                <a:spcPct val="90000"/>
              </a:lnSpc>
            </a:pPr>
            <a:endParaRPr lang="fr-FR" sz="2400" dirty="0">
              <a:solidFill>
                <a:srgbClr val="404040"/>
              </a:solidFill>
            </a:endParaRPr>
          </a:p>
        </p:txBody>
      </p:sp>
    </p:spTree>
    <p:extLst>
      <p:ext uri="{BB962C8B-B14F-4D97-AF65-F5344CB8AC3E}">
        <p14:creationId xmlns:p14="http://schemas.microsoft.com/office/powerpoint/2010/main" val="3664447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A52FED-9727-A345-1E5C-29F8934C6851}"/>
              </a:ext>
            </a:extLst>
          </p:cNvPr>
          <p:cNvSpPr>
            <a:spLocks noGrp="1"/>
          </p:cNvSpPr>
          <p:nvPr>
            <p:ph type="title"/>
          </p:nvPr>
        </p:nvSpPr>
        <p:spPr>
          <a:xfrm>
            <a:off x="829781" y="2708804"/>
            <a:ext cx="3698803" cy="1440394"/>
          </a:xfrm>
          <a:noFill/>
          <a:ln>
            <a:solidFill>
              <a:schemeClr val="tx1"/>
            </a:solidFill>
          </a:ln>
        </p:spPr>
        <p:txBody>
          <a:bodyPr>
            <a:normAutofit/>
          </a:bodyPr>
          <a:lstStyle/>
          <a:p>
            <a:r>
              <a:rPr lang="fr-FR" sz="2400">
                <a:solidFill>
                  <a:schemeClr val="tx1"/>
                </a:solidFill>
              </a:rPr>
              <a:t>Sources</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4619DC1E-5141-DA2F-61E1-6904BDEA25D3}"/>
              </a:ext>
            </a:extLst>
          </p:cNvPr>
          <p:cNvSpPr>
            <a:spLocks noGrp="1"/>
          </p:cNvSpPr>
          <p:nvPr>
            <p:ph idx="1"/>
          </p:nvPr>
        </p:nvSpPr>
        <p:spPr>
          <a:xfrm>
            <a:off x="5315061" y="-2"/>
            <a:ext cx="6674069" cy="6858000"/>
          </a:xfrm>
        </p:spPr>
        <p:txBody>
          <a:bodyPr anchor="ctr">
            <a:normAutofit/>
          </a:bodyPr>
          <a:lstStyle/>
          <a:p>
            <a:pPr>
              <a:lnSpc>
                <a:spcPct val="90000"/>
              </a:lnSpc>
              <a:spcBef>
                <a:spcPts val="0"/>
              </a:spcBef>
            </a:pPr>
            <a:r>
              <a:rPr lang="fr-FR" sz="1000" dirty="0">
                <a:solidFill>
                  <a:schemeClr val="bg1"/>
                </a:solidFill>
                <a:effectLst/>
              </a:rPr>
              <a:t>Dent J, El-</a:t>
            </a:r>
            <a:r>
              <a:rPr lang="fr-FR" sz="1000" dirty="0" err="1">
                <a:solidFill>
                  <a:schemeClr val="bg1"/>
                </a:solidFill>
                <a:effectLst/>
              </a:rPr>
              <a:t>Serag</a:t>
            </a:r>
            <a:r>
              <a:rPr lang="fr-FR" sz="1000" dirty="0">
                <a:solidFill>
                  <a:schemeClr val="bg1"/>
                </a:solidFill>
                <a:effectLst/>
              </a:rPr>
              <a:t> HB, </a:t>
            </a:r>
            <a:r>
              <a:rPr lang="fr-FR" sz="1000" dirty="0" err="1">
                <a:solidFill>
                  <a:schemeClr val="bg1"/>
                </a:solidFill>
                <a:effectLst/>
              </a:rPr>
              <a:t>Wallander</a:t>
            </a:r>
            <a:r>
              <a:rPr lang="fr-FR" sz="1000" dirty="0">
                <a:solidFill>
                  <a:schemeClr val="bg1"/>
                </a:solidFill>
                <a:effectLst/>
              </a:rPr>
              <a:t> MA, Johansson S. </a:t>
            </a:r>
            <a:r>
              <a:rPr lang="fr-FR" sz="1000" dirty="0" err="1">
                <a:solidFill>
                  <a:schemeClr val="bg1"/>
                </a:solidFill>
                <a:effectLst/>
              </a:rPr>
              <a:t>Epidemiology</a:t>
            </a:r>
            <a:r>
              <a:rPr lang="fr-FR" sz="1000" dirty="0">
                <a:solidFill>
                  <a:schemeClr val="bg1"/>
                </a:solidFill>
                <a:effectLst/>
              </a:rPr>
              <a:t> of gastro-</a:t>
            </a:r>
            <a:r>
              <a:rPr lang="fr-FR" sz="1000" dirty="0" err="1">
                <a:solidFill>
                  <a:schemeClr val="bg1"/>
                </a:solidFill>
                <a:effectLst/>
              </a:rPr>
              <a:t>oesophageal</a:t>
            </a:r>
            <a:r>
              <a:rPr lang="fr-FR" sz="1000" dirty="0">
                <a:solidFill>
                  <a:schemeClr val="bg1"/>
                </a:solidFill>
                <a:effectLst/>
              </a:rPr>
              <a:t> reflux </a:t>
            </a:r>
            <a:r>
              <a:rPr lang="fr-FR" sz="1000" dirty="0" err="1">
                <a:solidFill>
                  <a:schemeClr val="bg1"/>
                </a:solidFill>
                <a:effectLst/>
              </a:rPr>
              <a:t>disease</a:t>
            </a:r>
            <a:r>
              <a:rPr lang="fr-FR" sz="1000" dirty="0">
                <a:solidFill>
                  <a:schemeClr val="bg1"/>
                </a:solidFill>
                <a:effectLst/>
              </a:rPr>
              <a:t>: a </a:t>
            </a:r>
            <a:r>
              <a:rPr lang="fr-FR" sz="1000" dirty="0" err="1">
                <a:solidFill>
                  <a:schemeClr val="bg1"/>
                </a:solidFill>
                <a:effectLst/>
              </a:rPr>
              <a:t>systematic</a:t>
            </a:r>
            <a:r>
              <a:rPr lang="fr-FR" sz="1000" dirty="0">
                <a:solidFill>
                  <a:schemeClr val="bg1"/>
                </a:solidFill>
                <a:effectLst/>
              </a:rPr>
              <a:t> </a:t>
            </a:r>
            <a:r>
              <a:rPr lang="fr-FR" sz="1000" dirty="0" err="1">
                <a:solidFill>
                  <a:schemeClr val="bg1"/>
                </a:solidFill>
                <a:effectLst/>
              </a:rPr>
              <a:t>review</a:t>
            </a:r>
            <a:r>
              <a:rPr lang="fr-FR" sz="1000" dirty="0">
                <a:solidFill>
                  <a:schemeClr val="bg1"/>
                </a:solidFill>
                <a:effectLst/>
              </a:rPr>
              <a:t>. Gut. mai 2005;54(5):710‑7.</a:t>
            </a:r>
          </a:p>
          <a:p>
            <a:pPr>
              <a:lnSpc>
                <a:spcPct val="90000"/>
              </a:lnSpc>
              <a:spcBef>
                <a:spcPts val="0"/>
              </a:spcBef>
            </a:pPr>
            <a:endParaRPr lang="fr-FR" sz="1000" dirty="0">
              <a:solidFill>
                <a:schemeClr val="bg1"/>
              </a:solidFill>
            </a:endParaRPr>
          </a:p>
          <a:p>
            <a:pPr>
              <a:lnSpc>
                <a:spcPct val="90000"/>
              </a:lnSpc>
              <a:spcBef>
                <a:spcPts val="0"/>
              </a:spcBef>
            </a:pPr>
            <a:r>
              <a:rPr lang="fr-FR" sz="1000" dirty="0" err="1">
                <a:solidFill>
                  <a:schemeClr val="bg1"/>
                </a:solidFill>
                <a:effectLst/>
              </a:rPr>
              <a:t>Pandolfino</a:t>
            </a:r>
            <a:r>
              <a:rPr lang="fr-FR" sz="1000" dirty="0">
                <a:solidFill>
                  <a:schemeClr val="bg1"/>
                </a:solidFill>
                <a:effectLst/>
              </a:rPr>
              <a:t> JE, Shi G, </a:t>
            </a:r>
            <a:r>
              <a:rPr lang="fr-FR" sz="1000" dirty="0" err="1">
                <a:solidFill>
                  <a:schemeClr val="bg1"/>
                </a:solidFill>
                <a:effectLst/>
              </a:rPr>
              <a:t>Trueworthy</a:t>
            </a:r>
            <a:r>
              <a:rPr lang="fr-FR" sz="1000" dirty="0">
                <a:solidFill>
                  <a:schemeClr val="bg1"/>
                </a:solidFill>
                <a:effectLst/>
              </a:rPr>
              <a:t> B, </a:t>
            </a:r>
            <a:r>
              <a:rPr lang="fr-FR" sz="1000" dirty="0" err="1">
                <a:solidFill>
                  <a:schemeClr val="bg1"/>
                </a:solidFill>
                <a:effectLst/>
              </a:rPr>
              <a:t>Kahrilas</a:t>
            </a:r>
            <a:r>
              <a:rPr lang="fr-FR" sz="1000" dirty="0">
                <a:solidFill>
                  <a:schemeClr val="bg1"/>
                </a:solidFill>
                <a:effectLst/>
              </a:rPr>
              <a:t> PJ. </a:t>
            </a:r>
            <a:r>
              <a:rPr lang="fr-FR" sz="1000" dirty="0" err="1">
                <a:solidFill>
                  <a:schemeClr val="bg1"/>
                </a:solidFill>
                <a:effectLst/>
              </a:rPr>
              <a:t>Esophagogastric</a:t>
            </a:r>
            <a:r>
              <a:rPr lang="fr-FR" sz="1000" dirty="0">
                <a:solidFill>
                  <a:schemeClr val="bg1"/>
                </a:solidFill>
                <a:effectLst/>
              </a:rPr>
              <a:t> </a:t>
            </a:r>
            <a:r>
              <a:rPr lang="fr-FR" sz="1000" dirty="0" err="1">
                <a:solidFill>
                  <a:schemeClr val="bg1"/>
                </a:solidFill>
                <a:effectLst/>
              </a:rPr>
              <a:t>junction</a:t>
            </a:r>
            <a:r>
              <a:rPr lang="fr-FR" sz="1000" dirty="0">
                <a:solidFill>
                  <a:schemeClr val="bg1"/>
                </a:solidFill>
                <a:effectLst/>
              </a:rPr>
              <a:t> </a:t>
            </a:r>
            <a:r>
              <a:rPr lang="fr-FR" sz="1000" dirty="0" err="1">
                <a:solidFill>
                  <a:schemeClr val="bg1"/>
                </a:solidFill>
                <a:effectLst/>
              </a:rPr>
              <a:t>opening</a:t>
            </a:r>
            <a:r>
              <a:rPr lang="fr-FR" sz="1000" dirty="0">
                <a:solidFill>
                  <a:schemeClr val="bg1"/>
                </a:solidFill>
                <a:effectLst/>
              </a:rPr>
              <a:t> </a:t>
            </a:r>
            <a:r>
              <a:rPr lang="fr-FR" sz="1000" dirty="0" err="1">
                <a:solidFill>
                  <a:schemeClr val="bg1"/>
                </a:solidFill>
                <a:effectLst/>
              </a:rPr>
              <a:t>during</a:t>
            </a:r>
            <a:r>
              <a:rPr lang="fr-FR" sz="1000" dirty="0">
                <a:solidFill>
                  <a:schemeClr val="bg1"/>
                </a:solidFill>
                <a:effectLst/>
              </a:rPr>
              <a:t> relaxation </a:t>
            </a:r>
            <a:r>
              <a:rPr lang="fr-FR" sz="1000" dirty="0" err="1">
                <a:solidFill>
                  <a:schemeClr val="bg1"/>
                </a:solidFill>
                <a:effectLst/>
              </a:rPr>
              <a:t>distinguishes</a:t>
            </a:r>
            <a:r>
              <a:rPr lang="fr-FR" sz="1000" dirty="0">
                <a:solidFill>
                  <a:schemeClr val="bg1"/>
                </a:solidFill>
                <a:effectLst/>
              </a:rPr>
              <a:t> </a:t>
            </a:r>
            <a:r>
              <a:rPr lang="fr-FR" sz="1000" dirty="0" err="1">
                <a:solidFill>
                  <a:schemeClr val="bg1"/>
                </a:solidFill>
                <a:effectLst/>
              </a:rPr>
              <a:t>nonhernia</a:t>
            </a:r>
            <a:r>
              <a:rPr lang="fr-FR" sz="1000" dirty="0">
                <a:solidFill>
                  <a:schemeClr val="bg1"/>
                </a:solidFill>
                <a:effectLst/>
              </a:rPr>
              <a:t> reflux patients, </a:t>
            </a:r>
            <a:r>
              <a:rPr lang="fr-FR" sz="1000" dirty="0" err="1">
                <a:solidFill>
                  <a:schemeClr val="bg1"/>
                </a:solidFill>
                <a:effectLst/>
              </a:rPr>
              <a:t>hernia</a:t>
            </a:r>
            <a:r>
              <a:rPr lang="fr-FR" sz="1000" dirty="0">
                <a:solidFill>
                  <a:schemeClr val="bg1"/>
                </a:solidFill>
                <a:effectLst/>
              </a:rPr>
              <a:t> patients, and normal </a:t>
            </a:r>
            <a:r>
              <a:rPr lang="fr-FR" sz="1000" dirty="0" err="1">
                <a:solidFill>
                  <a:schemeClr val="bg1"/>
                </a:solidFill>
                <a:effectLst/>
              </a:rPr>
              <a:t>subjects</a:t>
            </a:r>
            <a:r>
              <a:rPr lang="fr-FR" sz="1000" dirty="0">
                <a:solidFill>
                  <a:schemeClr val="bg1"/>
                </a:solidFill>
                <a:effectLst/>
              </a:rPr>
              <a:t>. </a:t>
            </a:r>
            <a:r>
              <a:rPr lang="fr-FR" sz="1000" dirty="0" err="1">
                <a:solidFill>
                  <a:schemeClr val="bg1"/>
                </a:solidFill>
                <a:effectLst/>
              </a:rPr>
              <a:t>Gastroenterology</a:t>
            </a:r>
            <a:r>
              <a:rPr lang="fr-FR" sz="1000" dirty="0">
                <a:solidFill>
                  <a:schemeClr val="bg1"/>
                </a:solidFill>
                <a:effectLst/>
              </a:rPr>
              <a:t>. </a:t>
            </a:r>
            <a:r>
              <a:rPr lang="fr-FR" sz="1000" dirty="0" err="1">
                <a:solidFill>
                  <a:schemeClr val="bg1"/>
                </a:solidFill>
                <a:effectLst/>
              </a:rPr>
              <a:t>oct</a:t>
            </a:r>
            <a:r>
              <a:rPr lang="fr-FR" sz="1000" dirty="0">
                <a:solidFill>
                  <a:schemeClr val="bg1"/>
                </a:solidFill>
                <a:effectLst/>
              </a:rPr>
              <a:t> 2003;125(4):1018‑24.</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Jones MP, Sloan SS, Rabine JC, Ebert CC, Huang CF, </a:t>
            </a:r>
            <a:r>
              <a:rPr lang="fr-FR" sz="1000" dirty="0" err="1">
                <a:solidFill>
                  <a:schemeClr val="bg1"/>
                </a:solidFill>
                <a:effectLst/>
              </a:rPr>
              <a:t>Kahrilas</a:t>
            </a:r>
            <a:r>
              <a:rPr lang="fr-FR" sz="1000" dirty="0">
                <a:solidFill>
                  <a:schemeClr val="bg1"/>
                </a:solidFill>
                <a:effectLst/>
              </a:rPr>
              <a:t> PJ. Hiatal </a:t>
            </a:r>
            <a:r>
              <a:rPr lang="fr-FR" sz="1000" dirty="0" err="1">
                <a:solidFill>
                  <a:schemeClr val="bg1"/>
                </a:solidFill>
                <a:effectLst/>
              </a:rPr>
              <a:t>hernia</a:t>
            </a:r>
            <a:r>
              <a:rPr lang="fr-FR" sz="1000" dirty="0">
                <a:solidFill>
                  <a:schemeClr val="bg1"/>
                </a:solidFill>
                <a:effectLst/>
              </a:rPr>
              <a:t> size </a:t>
            </a:r>
            <a:r>
              <a:rPr lang="fr-FR" sz="1000" dirty="0" err="1">
                <a:solidFill>
                  <a:schemeClr val="bg1"/>
                </a:solidFill>
                <a:effectLst/>
              </a:rPr>
              <a:t>is</a:t>
            </a:r>
            <a:r>
              <a:rPr lang="fr-FR" sz="1000" dirty="0">
                <a:solidFill>
                  <a:schemeClr val="bg1"/>
                </a:solidFill>
                <a:effectLst/>
              </a:rPr>
              <a:t> the dominant </a:t>
            </a:r>
            <a:r>
              <a:rPr lang="fr-FR" sz="1000" dirty="0" err="1">
                <a:solidFill>
                  <a:schemeClr val="bg1"/>
                </a:solidFill>
                <a:effectLst/>
              </a:rPr>
              <a:t>determinant</a:t>
            </a:r>
            <a:r>
              <a:rPr lang="fr-FR" sz="1000" dirty="0">
                <a:solidFill>
                  <a:schemeClr val="bg1"/>
                </a:solidFill>
                <a:effectLst/>
              </a:rPr>
              <a:t> of </a:t>
            </a:r>
            <a:r>
              <a:rPr lang="fr-FR" sz="1000" dirty="0" err="1">
                <a:solidFill>
                  <a:schemeClr val="bg1"/>
                </a:solidFill>
                <a:effectLst/>
              </a:rPr>
              <a:t>esophagitis</a:t>
            </a:r>
            <a:r>
              <a:rPr lang="fr-FR" sz="1000" dirty="0">
                <a:solidFill>
                  <a:schemeClr val="bg1"/>
                </a:solidFill>
                <a:effectLst/>
              </a:rPr>
              <a:t> </a:t>
            </a:r>
            <a:r>
              <a:rPr lang="fr-FR" sz="1000" dirty="0" err="1">
                <a:solidFill>
                  <a:schemeClr val="bg1"/>
                </a:solidFill>
                <a:effectLst/>
              </a:rPr>
              <a:t>presence</a:t>
            </a:r>
            <a:r>
              <a:rPr lang="fr-FR" sz="1000" dirty="0">
                <a:solidFill>
                  <a:schemeClr val="bg1"/>
                </a:solidFill>
                <a:effectLst/>
              </a:rPr>
              <a:t> and </a:t>
            </a:r>
            <a:r>
              <a:rPr lang="fr-FR" sz="1000" dirty="0" err="1">
                <a:solidFill>
                  <a:schemeClr val="bg1"/>
                </a:solidFill>
                <a:effectLst/>
              </a:rPr>
              <a:t>severity</a:t>
            </a:r>
            <a:r>
              <a:rPr lang="fr-FR" sz="1000" dirty="0">
                <a:solidFill>
                  <a:schemeClr val="bg1"/>
                </a:solidFill>
                <a:effectLst/>
              </a:rPr>
              <a:t> in </a:t>
            </a:r>
            <a:r>
              <a:rPr lang="fr-FR" sz="1000" dirty="0" err="1">
                <a:solidFill>
                  <a:schemeClr val="bg1"/>
                </a:solidFill>
                <a:effectLst/>
              </a:rPr>
              <a:t>gastroesophageal</a:t>
            </a:r>
            <a:r>
              <a:rPr lang="fr-FR" sz="1000" dirty="0">
                <a:solidFill>
                  <a:schemeClr val="bg1"/>
                </a:solidFill>
                <a:effectLst/>
              </a:rPr>
              <a:t> reflux </a:t>
            </a:r>
            <a:r>
              <a:rPr lang="fr-FR" sz="1000" dirty="0" err="1">
                <a:solidFill>
                  <a:schemeClr val="bg1"/>
                </a:solidFill>
                <a:effectLst/>
              </a:rPr>
              <a:t>disease</a:t>
            </a:r>
            <a:r>
              <a:rPr lang="fr-FR" sz="1000" dirty="0">
                <a:solidFill>
                  <a:schemeClr val="bg1"/>
                </a:solidFill>
                <a:effectLst/>
              </a:rPr>
              <a:t>. Am J </a:t>
            </a:r>
            <a:r>
              <a:rPr lang="fr-FR" sz="1000" dirty="0" err="1">
                <a:solidFill>
                  <a:schemeClr val="bg1"/>
                </a:solidFill>
                <a:effectLst/>
              </a:rPr>
              <a:t>Gastroenterol</a:t>
            </a:r>
            <a:r>
              <a:rPr lang="fr-FR" sz="1000" dirty="0">
                <a:solidFill>
                  <a:schemeClr val="bg1"/>
                </a:solidFill>
                <a:effectLst/>
              </a:rPr>
              <a:t>. juin 2001;96(6):1711‑7.</a:t>
            </a:r>
          </a:p>
          <a:p>
            <a:pPr>
              <a:lnSpc>
                <a:spcPct val="90000"/>
              </a:lnSpc>
              <a:spcBef>
                <a:spcPts val="0"/>
              </a:spcBef>
            </a:pPr>
            <a:endParaRPr lang="fr-FR" sz="1000" dirty="0">
              <a:solidFill>
                <a:schemeClr val="bg1"/>
              </a:solidFill>
              <a:effectLst/>
            </a:endParaRPr>
          </a:p>
          <a:p>
            <a:pPr>
              <a:lnSpc>
                <a:spcPct val="90000"/>
              </a:lnSpc>
              <a:spcBef>
                <a:spcPts val="0"/>
              </a:spcBef>
            </a:pPr>
            <a:r>
              <a:rPr lang="fr-FR" sz="1000" dirty="0">
                <a:solidFill>
                  <a:schemeClr val="bg1"/>
                </a:solidFill>
                <a:effectLst/>
              </a:rPr>
              <a:t>Corley DA, </a:t>
            </a:r>
            <a:r>
              <a:rPr lang="fr-FR" sz="1000" dirty="0" err="1">
                <a:solidFill>
                  <a:schemeClr val="bg1"/>
                </a:solidFill>
                <a:effectLst/>
              </a:rPr>
              <a:t>Kubo</a:t>
            </a:r>
            <a:r>
              <a:rPr lang="fr-FR" sz="1000" dirty="0">
                <a:solidFill>
                  <a:schemeClr val="bg1"/>
                </a:solidFill>
                <a:effectLst/>
              </a:rPr>
              <a:t> A, Zhao W. Abdominal </a:t>
            </a:r>
            <a:r>
              <a:rPr lang="fr-FR" sz="1000" dirty="0" err="1">
                <a:solidFill>
                  <a:schemeClr val="bg1"/>
                </a:solidFill>
                <a:effectLst/>
              </a:rPr>
              <a:t>obesity</a:t>
            </a:r>
            <a:r>
              <a:rPr lang="fr-FR" sz="1000" dirty="0">
                <a:solidFill>
                  <a:schemeClr val="bg1"/>
                </a:solidFill>
                <a:effectLst/>
              </a:rPr>
              <a:t>, </a:t>
            </a:r>
            <a:r>
              <a:rPr lang="fr-FR" sz="1000" dirty="0" err="1">
                <a:solidFill>
                  <a:schemeClr val="bg1"/>
                </a:solidFill>
                <a:effectLst/>
              </a:rPr>
              <a:t>ethnicity</a:t>
            </a:r>
            <a:r>
              <a:rPr lang="fr-FR" sz="1000" dirty="0">
                <a:solidFill>
                  <a:schemeClr val="bg1"/>
                </a:solidFill>
                <a:effectLst/>
              </a:rPr>
              <a:t> and gastro-</a:t>
            </a:r>
            <a:r>
              <a:rPr lang="fr-FR" sz="1000" dirty="0" err="1">
                <a:solidFill>
                  <a:schemeClr val="bg1"/>
                </a:solidFill>
                <a:effectLst/>
              </a:rPr>
              <a:t>oesophageal</a:t>
            </a:r>
            <a:r>
              <a:rPr lang="fr-FR" sz="1000" dirty="0">
                <a:solidFill>
                  <a:schemeClr val="bg1"/>
                </a:solidFill>
                <a:effectLst/>
              </a:rPr>
              <a:t> reflux </a:t>
            </a:r>
            <a:r>
              <a:rPr lang="fr-FR" sz="1000" dirty="0" err="1">
                <a:solidFill>
                  <a:schemeClr val="bg1"/>
                </a:solidFill>
                <a:effectLst/>
              </a:rPr>
              <a:t>symptoms</a:t>
            </a:r>
            <a:r>
              <a:rPr lang="fr-FR" sz="1000" dirty="0">
                <a:solidFill>
                  <a:schemeClr val="bg1"/>
                </a:solidFill>
                <a:effectLst/>
              </a:rPr>
              <a:t>. Gut. juin 2007;56(6):756‑62.</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Zheng Z, </a:t>
            </a:r>
            <a:r>
              <a:rPr lang="fr-FR" sz="1000" dirty="0" err="1">
                <a:solidFill>
                  <a:schemeClr val="bg1"/>
                </a:solidFill>
                <a:effectLst/>
              </a:rPr>
              <a:t>Margolis</a:t>
            </a:r>
            <a:r>
              <a:rPr lang="fr-FR" sz="1000" dirty="0">
                <a:solidFill>
                  <a:schemeClr val="bg1"/>
                </a:solidFill>
                <a:effectLst/>
              </a:rPr>
              <a:t> KL, Liu S, Tinker LF, </a:t>
            </a:r>
            <a:r>
              <a:rPr lang="fr-FR" sz="1000" dirty="0" err="1">
                <a:solidFill>
                  <a:schemeClr val="bg1"/>
                </a:solidFill>
                <a:effectLst/>
              </a:rPr>
              <a:t>Ye</a:t>
            </a:r>
            <a:r>
              <a:rPr lang="fr-FR" sz="1000" dirty="0">
                <a:solidFill>
                  <a:schemeClr val="bg1"/>
                </a:solidFill>
                <a:effectLst/>
              </a:rPr>
              <a:t> W, </a:t>
            </a:r>
            <a:r>
              <a:rPr lang="fr-FR" sz="1000" dirty="0" err="1">
                <a:solidFill>
                  <a:schemeClr val="bg1"/>
                </a:solidFill>
                <a:effectLst/>
              </a:rPr>
              <a:t>Women’s</a:t>
            </a:r>
            <a:r>
              <a:rPr lang="fr-FR" sz="1000" dirty="0">
                <a:solidFill>
                  <a:schemeClr val="bg1"/>
                </a:solidFill>
                <a:effectLst/>
              </a:rPr>
              <a:t> </a:t>
            </a:r>
            <a:r>
              <a:rPr lang="fr-FR" sz="1000" dirty="0" err="1">
                <a:solidFill>
                  <a:schemeClr val="bg1"/>
                </a:solidFill>
                <a:effectLst/>
              </a:rPr>
              <a:t>Health</a:t>
            </a:r>
            <a:r>
              <a:rPr lang="fr-FR" sz="1000" dirty="0">
                <a:solidFill>
                  <a:schemeClr val="bg1"/>
                </a:solidFill>
                <a:effectLst/>
              </a:rPr>
              <a:t> Initiative </a:t>
            </a:r>
            <a:r>
              <a:rPr lang="fr-FR" sz="1000" dirty="0" err="1">
                <a:solidFill>
                  <a:schemeClr val="bg1"/>
                </a:solidFill>
                <a:effectLst/>
              </a:rPr>
              <a:t>Investigators</a:t>
            </a:r>
            <a:r>
              <a:rPr lang="fr-FR" sz="1000" dirty="0">
                <a:solidFill>
                  <a:schemeClr val="bg1"/>
                </a:solidFill>
                <a:effectLst/>
              </a:rPr>
              <a:t>. </a:t>
            </a:r>
            <a:r>
              <a:rPr lang="fr-FR" sz="1000" dirty="0" err="1">
                <a:solidFill>
                  <a:schemeClr val="bg1"/>
                </a:solidFill>
                <a:effectLst/>
              </a:rPr>
              <a:t>Effects</a:t>
            </a:r>
            <a:r>
              <a:rPr lang="fr-FR" sz="1000" dirty="0">
                <a:solidFill>
                  <a:schemeClr val="bg1"/>
                </a:solidFill>
                <a:effectLst/>
              </a:rPr>
              <a:t> of </a:t>
            </a:r>
            <a:r>
              <a:rPr lang="fr-FR" sz="1000" dirty="0" err="1">
                <a:solidFill>
                  <a:schemeClr val="bg1"/>
                </a:solidFill>
                <a:effectLst/>
              </a:rPr>
              <a:t>estrogen</a:t>
            </a:r>
            <a:r>
              <a:rPr lang="fr-FR" sz="1000" dirty="0">
                <a:solidFill>
                  <a:schemeClr val="bg1"/>
                </a:solidFill>
                <a:effectLst/>
              </a:rPr>
              <a:t> </a:t>
            </a:r>
            <a:r>
              <a:rPr lang="fr-FR" sz="1000" dirty="0" err="1">
                <a:solidFill>
                  <a:schemeClr val="bg1"/>
                </a:solidFill>
                <a:effectLst/>
              </a:rPr>
              <a:t>with</a:t>
            </a:r>
            <a:r>
              <a:rPr lang="fr-FR" sz="1000" dirty="0">
                <a:solidFill>
                  <a:schemeClr val="bg1"/>
                </a:solidFill>
                <a:effectLst/>
              </a:rPr>
              <a:t> and </a:t>
            </a:r>
            <a:r>
              <a:rPr lang="fr-FR" sz="1000" dirty="0" err="1">
                <a:solidFill>
                  <a:schemeClr val="bg1"/>
                </a:solidFill>
                <a:effectLst/>
              </a:rPr>
              <a:t>without</a:t>
            </a:r>
            <a:r>
              <a:rPr lang="fr-FR" sz="1000" dirty="0">
                <a:solidFill>
                  <a:schemeClr val="bg1"/>
                </a:solidFill>
                <a:effectLst/>
              </a:rPr>
              <a:t> </a:t>
            </a:r>
            <a:r>
              <a:rPr lang="fr-FR" sz="1000" dirty="0" err="1">
                <a:solidFill>
                  <a:schemeClr val="bg1"/>
                </a:solidFill>
                <a:effectLst/>
              </a:rPr>
              <a:t>progestin</a:t>
            </a:r>
            <a:r>
              <a:rPr lang="fr-FR" sz="1000" dirty="0">
                <a:solidFill>
                  <a:schemeClr val="bg1"/>
                </a:solidFill>
                <a:effectLst/>
              </a:rPr>
              <a:t> and </a:t>
            </a:r>
            <a:r>
              <a:rPr lang="fr-FR" sz="1000" dirty="0" err="1">
                <a:solidFill>
                  <a:schemeClr val="bg1"/>
                </a:solidFill>
                <a:effectLst/>
              </a:rPr>
              <a:t>obesity</a:t>
            </a:r>
            <a:r>
              <a:rPr lang="fr-FR" sz="1000" dirty="0">
                <a:solidFill>
                  <a:schemeClr val="bg1"/>
                </a:solidFill>
                <a:effectLst/>
              </a:rPr>
              <a:t> on </a:t>
            </a:r>
            <a:r>
              <a:rPr lang="fr-FR" sz="1000" dirty="0" err="1">
                <a:solidFill>
                  <a:schemeClr val="bg1"/>
                </a:solidFill>
                <a:effectLst/>
              </a:rPr>
              <a:t>symptomatic</a:t>
            </a:r>
            <a:r>
              <a:rPr lang="fr-FR" sz="1000" dirty="0">
                <a:solidFill>
                  <a:schemeClr val="bg1"/>
                </a:solidFill>
                <a:effectLst/>
              </a:rPr>
              <a:t> </a:t>
            </a:r>
            <a:r>
              <a:rPr lang="fr-FR" sz="1000" dirty="0" err="1">
                <a:solidFill>
                  <a:schemeClr val="bg1"/>
                </a:solidFill>
                <a:effectLst/>
              </a:rPr>
              <a:t>gastroesophageal</a:t>
            </a:r>
            <a:r>
              <a:rPr lang="fr-FR" sz="1000" dirty="0">
                <a:solidFill>
                  <a:schemeClr val="bg1"/>
                </a:solidFill>
                <a:effectLst/>
              </a:rPr>
              <a:t> reflux. </a:t>
            </a:r>
            <a:r>
              <a:rPr lang="fr-FR" sz="1000" dirty="0" err="1">
                <a:solidFill>
                  <a:schemeClr val="bg1"/>
                </a:solidFill>
                <a:effectLst/>
              </a:rPr>
              <a:t>Gastroenterology</a:t>
            </a:r>
            <a:r>
              <a:rPr lang="fr-FR" sz="1000" dirty="0">
                <a:solidFill>
                  <a:schemeClr val="bg1"/>
                </a:solidFill>
                <a:effectLst/>
              </a:rPr>
              <a:t>. </a:t>
            </a:r>
            <a:r>
              <a:rPr lang="fr-FR" sz="1000" dirty="0" err="1">
                <a:solidFill>
                  <a:schemeClr val="bg1"/>
                </a:solidFill>
                <a:effectLst/>
              </a:rPr>
              <a:t>juill</a:t>
            </a:r>
            <a:r>
              <a:rPr lang="fr-FR" sz="1000" dirty="0">
                <a:solidFill>
                  <a:schemeClr val="bg1"/>
                </a:solidFill>
                <a:effectLst/>
              </a:rPr>
              <a:t> 2008;135(1):72‑81.</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Traitement chirurgical du reflux gastro-œsophagien de l’adulte - </a:t>
            </a:r>
            <a:r>
              <a:rPr lang="fr-FR" sz="1000" dirty="0" err="1">
                <a:solidFill>
                  <a:schemeClr val="bg1"/>
                </a:solidFill>
                <a:effectLst/>
              </a:rPr>
              <a:t>G</a:t>
            </a:r>
            <a:r>
              <a:rPr lang="fr-FR" sz="1000" b="0" i="0" dirty="0" err="1">
                <a:solidFill>
                  <a:schemeClr val="bg1"/>
                </a:solidFill>
                <a:effectLst/>
              </a:rPr>
              <a:t>oussens</a:t>
            </a:r>
            <a:r>
              <a:rPr lang="fr-FR" sz="1000" b="0" i="0" dirty="0">
                <a:solidFill>
                  <a:schemeClr val="bg1"/>
                </a:solidFill>
                <a:effectLst/>
              </a:rPr>
              <a:t>, A.; </a:t>
            </a:r>
            <a:r>
              <a:rPr lang="fr-FR" sz="1000" b="0" i="0" dirty="0" err="1">
                <a:solidFill>
                  <a:schemeClr val="bg1"/>
                </a:solidFill>
                <a:effectLst/>
              </a:rPr>
              <a:t>Hauters</a:t>
            </a:r>
            <a:r>
              <a:rPr lang="fr-FR" sz="1000" b="0" i="0" dirty="0">
                <a:solidFill>
                  <a:schemeClr val="bg1"/>
                </a:solidFill>
                <a:effectLst/>
              </a:rPr>
              <a:t>, P.; Legrand, M.; </a:t>
            </a:r>
            <a:r>
              <a:rPr lang="fr-FR" sz="1000" b="0" i="0" dirty="0" err="1">
                <a:solidFill>
                  <a:schemeClr val="bg1"/>
                </a:solidFill>
                <a:effectLst/>
              </a:rPr>
              <a:t>Closset</a:t>
            </a:r>
            <a:r>
              <a:rPr lang="fr-FR" sz="1000" b="0" i="0" dirty="0">
                <a:solidFill>
                  <a:schemeClr val="bg1"/>
                </a:solidFill>
                <a:effectLst/>
              </a:rPr>
              <a:t>, J.; Bertrand, C; </a:t>
            </a:r>
            <a:r>
              <a:rPr lang="fr-FR" sz="1000" dirty="0">
                <a:solidFill>
                  <a:schemeClr val="bg1"/>
                </a:solidFill>
                <a:effectLst/>
              </a:rPr>
              <a:t>EMC 2022</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Explorations fonctionnelles de l’œsophage – </a:t>
            </a:r>
            <a:r>
              <a:rPr lang="fr-FR" sz="1000" b="0" i="0" dirty="0">
                <a:solidFill>
                  <a:schemeClr val="bg1"/>
                </a:solidFill>
                <a:effectLst/>
              </a:rPr>
              <a:t>Rivière, P.; Zerbib, F.; </a:t>
            </a:r>
            <a:r>
              <a:rPr lang="fr-FR" sz="1000" dirty="0">
                <a:solidFill>
                  <a:schemeClr val="bg1"/>
                </a:solidFill>
                <a:effectLst/>
              </a:rPr>
              <a:t>EMC 2020</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Physiopathologie du reflux gastro-œsophagien - </a:t>
            </a:r>
            <a:r>
              <a:rPr lang="fr-FR" sz="1000" b="0" i="0" dirty="0">
                <a:solidFill>
                  <a:schemeClr val="bg1"/>
                </a:solidFill>
                <a:effectLst/>
              </a:rPr>
              <a:t>Zerbib, F.; Berger, A.; Rivière, P.; </a:t>
            </a:r>
            <a:r>
              <a:rPr lang="fr-FR" sz="1000" dirty="0">
                <a:solidFill>
                  <a:schemeClr val="bg1"/>
                </a:solidFill>
                <a:effectLst/>
              </a:rPr>
              <a:t>EMC 2021</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Reflux gastroœsophagien - </a:t>
            </a:r>
            <a:r>
              <a:rPr lang="fr-FR" sz="1000" b="0" i="0" dirty="0">
                <a:solidFill>
                  <a:schemeClr val="bg1"/>
                </a:solidFill>
                <a:effectLst/>
              </a:rPr>
              <a:t>Zerbib, F.; Berger ; </a:t>
            </a:r>
            <a:r>
              <a:rPr lang="fr-FR" sz="1000" dirty="0">
                <a:solidFill>
                  <a:schemeClr val="bg1"/>
                </a:solidFill>
                <a:effectLst/>
              </a:rPr>
              <a:t>EMC 2021</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Manométrie œsophagienne : principes et indications - </a:t>
            </a:r>
            <a:r>
              <a:rPr lang="fr-FR" sz="1000" b="0" i="0" dirty="0">
                <a:solidFill>
                  <a:schemeClr val="bg1"/>
                </a:solidFill>
                <a:effectLst/>
              </a:rPr>
              <a:t>Roman, S.; </a:t>
            </a:r>
            <a:r>
              <a:rPr lang="fr-FR" sz="1000" b="0" i="0" dirty="0">
                <a:solidFill>
                  <a:schemeClr val="bg1"/>
                </a:solidFill>
              </a:rPr>
              <a:t>EM</a:t>
            </a:r>
            <a:r>
              <a:rPr lang="fr-FR" sz="1000" dirty="0">
                <a:solidFill>
                  <a:schemeClr val="bg1"/>
                </a:solidFill>
                <a:effectLst/>
              </a:rPr>
              <a:t>C 2020</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Strate U, </a:t>
            </a:r>
            <a:r>
              <a:rPr lang="fr-FR" sz="1000" dirty="0" err="1">
                <a:solidFill>
                  <a:schemeClr val="bg1"/>
                </a:solidFill>
                <a:effectLst/>
              </a:rPr>
              <a:t>Emmermann</a:t>
            </a:r>
            <a:r>
              <a:rPr lang="fr-FR" sz="1000" dirty="0">
                <a:solidFill>
                  <a:schemeClr val="bg1"/>
                </a:solidFill>
                <a:effectLst/>
              </a:rPr>
              <a:t> A, </a:t>
            </a:r>
            <a:r>
              <a:rPr lang="fr-FR" sz="1000" dirty="0" err="1">
                <a:solidFill>
                  <a:schemeClr val="bg1"/>
                </a:solidFill>
                <a:effectLst/>
              </a:rPr>
              <a:t>Fibbe</a:t>
            </a:r>
            <a:r>
              <a:rPr lang="fr-FR" sz="1000" dirty="0">
                <a:solidFill>
                  <a:schemeClr val="bg1"/>
                </a:solidFill>
                <a:effectLst/>
              </a:rPr>
              <a:t> C, Layer P, </a:t>
            </a:r>
            <a:r>
              <a:rPr lang="fr-FR" sz="1000" dirty="0" err="1">
                <a:solidFill>
                  <a:schemeClr val="bg1"/>
                </a:solidFill>
                <a:effectLst/>
              </a:rPr>
              <a:t>Zornig</a:t>
            </a:r>
            <a:r>
              <a:rPr lang="fr-FR" sz="1000" dirty="0">
                <a:solidFill>
                  <a:schemeClr val="bg1"/>
                </a:solidFill>
                <a:effectLst/>
              </a:rPr>
              <a:t> C. </a:t>
            </a:r>
            <a:r>
              <a:rPr lang="fr-FR" sz="1000" dirty="0" err="1">
                <a:solidFill>
                  <a:schemeClr val="bg1"/>
                </a:solidFill>
                <a:effectLst/>
              </a:rPr>
              <a:t>Laparoscopic</a:t>
            </a:r>
            <a:r>
              <a:rPr lang="fr-FR" sz="1000" dirty="0">
                <a:solidFill>
                  <a:schemeClr val="bg1"/>
                </a:solidFill>
                <a:effectLst/>
              </a:rPr>
              <a:t> </a:t>
            </a:r>
            <a:r>
              <a:rPr lang="fr-FR" sz="1000" dirty="0" err="1">
                <a:solidFill>
                  <a:schemeClr val="bg1"/>
                </a:solidFill>
                <a:effectLst/>
              </a:rPr>
              <a:t>fundoplication</a:t>
            </a:r>
            <a:r>
              <a:rPr lang="fr-FR" sz="1000" dirty="0">
                <a:solidFill>
                  <a:schemeClr val="bg1"/>
                </a:solidFill>
                <a:effectLst/>
              </a:rPr>
              <a:t>: </a:t>
            </a:r>
            <a:r>
              <a:rPr lang="fr-FR" sz="1000" dirty="0" err="1">
                <a:solidFill>
                  <a:schemeClr val="bg1"/>
                </a:solidFill>
                <a:effectLst/>
              </a:rPr>
              <a:t>Nissen</a:t>
            </a:r>
            <a:r>
              <a:rPr lang="fr-FR" sz="1000" dirty="0">
                <a:solidFill>
                  <a:schemeClr val="bg1"/>
                </a:solidFill>
                <a:effectLst/>
              </a:rPr>
              <a:t> versus Toupet </a:t>
            </a:r>
            <a:r>
              <a:rPr lang="fr-FR" sz="1000" dirty="0" err="1">
                <a:solidFill>
                  <a:schemeClr val="bg1"/>
                </a:solidFill>
                <a:effectLst/>
              </a:rPr>
              <a:t>two-year</a:t>
            </a:r>
            <a:r>
              <a:rPr lang="fr-FR" sz="1000" dirty="0">
                <a:solidFill>
                  <a:schemeClr val="bg1"/>
                </a:solidFill>
                <a:effectLst/>
              </a:rPr>
              <a:t> </a:t>
            </a:r>
            <a:r>
              <a:rPr lang="fr-FR" sz="1000" dirty="0" err="1">
                <a:solidFill>
                  <a:schemeClr val="bg1"/>
                </a:solidFill>
                <a:effectLst/>
              </a:rPr>
              <a:t>outcome</a:t>
            </a:r>
            <a:r>
              <a:rPr lang="fr-FR" sz="1000" dirty="0">
                <a:solidFill>
                  <a:schemeClr val="bg1"/>
                </a:solidFill>
                <a:effectLst/>
              </a:rPr>
              <a:t> of a prospective </a:t>
            </a:r>
            <a:r>
              <a:rPr lang="fr-FR" sz="1000" dirty="0" err="1">
                <a:solidFill>
                  <a:schemeClr val="bg1"/>
                </a:solidFill>
                <a:effectLst/>
              </a:rPr>
              <a:t>randomized</a:t>
            </a:r>
            <a:r>
              <a:rPr lang="fr-FR" sz="1000" dirty="0">
                <a:solidFill>
                  <a:schemeClr val="bg1"/>
                </a:solidFill>
                <a:effectLst/>
              </a:rPr>
              <a:t> </a:t>
            </a:r>
            <a:r>
              <a:rPr lang="fr-FR" sz="1000" dirty="0" err="1">
                <a:solidFill>
                  <a:schemeClr val="bg1"/>
                </a:solidFill>
                <a:effectLst/>
              </a:rPr>
              <a:t>study</a:t>
            </a:r>
            <a:r>
              <a:rPr lang="fr-FR" sz="1000" dirty="0">
                <a:solidFill>
                  <a:schemeClr val="bg1"/>
                </a:solidFill>
                <a:effectLst/>
              </a:rPr>
              <a:t> of 200 patients </a:t>
            </a:r>
            <a:r>
              <a:rPr lang="fr-FR" sz="1000" dirty="0" err="1">
                <a:solidFill>
                  <a:schemeClr val="bg1"/>
                </a:solidFill>
                <a:effectLst/>
              </a:rPr>
              <a:t>regarding</a:t>
            </a:r>
            <a:r>
              <a:rPr lang="fr-FR" sz="1000" dirty="0">
                <a:solidFill>
                  <a:schemeClr val="bg1"/>
                </a:solidFill>
                <a:effectLst/>
              </a:rPr>
              <a:t> </a:t>
            </a:r>
            <a:r>
              <a:rPr lang="fr-FR" sz="1000" dirty="0" err="1">
                <a:solidFill>
                  <a:schemeClr val="bg1"/>
                </a:solidFill>
                <a:effectLst/>
              </a:rPr>
              <a:t>preoperative</a:t>
            </a:r>
            <a:r>
              <a:rPr lang="fr-FR" sz="1000" dirty="0">
                <a:solidFill>
                  <a:schemeClr val="bg1"/>
                </a:solidFill>
                <a:effectLst/>
              </a:rPr>
              <a:t> </a:t>
            </a:r>
            <a:r>
              <a:rPr lang="fr-FR" sz="1000" dirty="0" err="1">
                <a:solidFill>
                  <a:schemeClr val="bg1"/>
                </a:solidFill>
                <a:effectLst/>
              </a:rPr>
              <a:t>esophageal</a:t>
            </a:r>
            <a:r>
              <a:rPr lang="fr-FR" sz="1000" dirty="0">
                <a:solidFill>
                  <a:schemeClr val="bg1"/>
                </a:solidFill>
                <a:effectLst/>
              </a:rPr>
              <a:t> </a:t>
            </a:r>
            <a:r>
              <a:rPr lang="fr-FR" sz="1000" dirty="0" err="1">
                <a:solidFill>
                  <a:schemeClr val="bg1"/>
                </a:solidFill>
                <a:effectLst/>
              </a:rPr>
              <a:t>motility</a:t>
            </a:r>
            <a:r>
              <a:rPr lang="fr-FR" sz="1000" dirty="0">
                <a:solidFill>
                  <a:schemeClr val="bg1"/>
                </a:solidFill>
                <a:effectLst/>
              </a:rPr>
              <a:t>. </a:t>
            </a:r>
            <a:r>
              <a:rPr lang="fr-FR" sz="1000" dirty="0" err="1">
                <a:solidFill>
                  <a:schemeClr val="bg1"/>
                </a:solidFill>
                <a:effectLst/>
              </a:rPr>
              <a:t>Surg</a:t>
            </a:r>
            <a:r>
              <a:rPr lang="fr-FR" sz="1000" dirty="0">
                <a:solidFill>
                  <a:schemeClr val="bg1"/>
                </a:solidFill>
                <a:effectLst/>
              </a:rPr>
              <a:t> </a:t>
            </a:r>
            <a:r>
              <a:rPr lang="fr-FR" sz="1000" dirty="0" err="1">
                <a:solidFill>
                  <a:schemeClr val="bg1"/>
                </a:solidFill>
                <a:effectLst/>
              </a:rPr>
              <a:t>Endosc</a:t>
            </a:r>
            <a:r>
              <a:rPr lang="fr-FR" sz="1000" dirty="0">
                <a:solidFill>
                  <a:schemeClr val="bg1"/>
                </a:solidFill>
                <a:effectLst/>
              </a:rPr>
              <a:t>. </a:t>
            </a:r>
            <a:r>
              <a:rPr lang="fr-FR" sz="1000" dirty="0" err="1">
                <a:solidFill>
                  <a:schemeClr val="bg1"/>
                </a:solidFill>
                <a:effectLst/>
              </a:rPr>
              <a:t>janv</a:t>
            </a:r>
            <a:r>
              <a:rPr lang="fr-FR" sz="1000" dirty="0">
                <a:solidFill>
                  <a:schemeClr val="bg1"/>
                </a:solidFill>
                <a:effectLst/>
              </a:rPr>
              <a:t> 2008;22(1):21‑30.</a:t>
            </a:r>
          </a:p>
          <a:p>
            <a:pPr>
              <a:lnSpc>
                <a:spcPct val="90000"/>
              </a:lnSpc>
              <a:spcBef>
                <a:spcPts val="0"/>
              </a:spcBef>
            </a:pPr>
            <a:endParaRPr lang="fr-FR" sz="1000" dirty="0">
              <a:solidFill>
                <a:schemeClr val="bg1"/>
              </a:solidFill>
            </a:endParaRPr>
          </a:p>
          <a:p>
            <a:pPr>
              <a:lnSpc>
                <a:spcPct val="90000"/>
              </a:lnSpc>
              <a:spcBef>
                <a:spcPts val="0"/>
              </a:spcBef>
            </a:pPr>
            <a:r>
              <a:rPr lang="fr-FR" sz="1000" dirty="0">
                <a:solidFill>
                  <a:schemeClr val="bg1"/>
                </a:solidFill>
                <a:effectLst/>
              </a:rPr>
              <a:t>Booth MI, Stratford J, Jones L, </a:t>
            </a:r>
            <a:r>
              <a:rPr lang="fr-FR" sz="1000" dirty="0" err="1">
                <a:solidFill>
                  <a:schemeClr val="bg1"/>
                </a:solidFill>
                <a:effectLst/>
              </a:rPr>
              <a:t>Dehn</a:t>
            </a:r>
            <a:r>
              <a:rPr lang="fr-FR" sz="1000" dirty="0">
                <a:solidFill>
                  <a:schemeClr val="bg1"/>
                </a:solidFill>
                <a:effectLst/>
              </a:rPr>
              <a:t> TCB. </a:t>
            </a:r>
            <a:r>
              <a:rPr lang="fr-FR" sz="1000" dirty="0" err="1">
                <a:solidFill>
                  <a:schemeClr val="bg1"/>
                </a:solidFill>
                <a:effectLst/>
              </a:rPr>
              <a:t>Randomized</a:t>
            </a:r>
            <a:r>
              <a:rPr lang="fr-FR" sz="1000" dirty="0">
                <a:solidFill>
                  <a:schemeClr val="bg1"/>
                </a:solidFill>
                <a:effectLst/>
              </a:rPr>
              <a:t> </a:t>
            </a:r>
            <a:r>
              <a:rPr lang="fr-FR" sz="1000" dirty="0" err="1">
                <a:solidFill>
                  <a:schemeClr val="bg1"/>
                </a:solidFill>
                <a:effectLst/>
              </a:rPr>
              <a:t>clinical</a:t>
            </a:r>
            <a:r>
              <a:rPr lang="fr-FR" sz="1000" dirty="0">
                <a:solidFill>
                  <a:schemeClr val="bg1"/>
                </a:solidFill>
                <a:effectLst/>
              </a:rPr>
              <a:t> trial of </a:t>
            </a:r>
            <a:r>
              <a:rPr lang="fr-FR" sz="1000" dirty="0" err="1">
                <a:solidFill>
                  <a:schemeClr val="bg1"/>
                </a:solidFill>
                <a:effectLst/>
              </a:rPr>
              <a:t>laparoscopic</a:t>
            </a:r>
            <a:r>
              <a:rPr lang="fr-FR" sz="1000" dirty="0">
                <a:solidFill>
                  <a:schemeClr val="bg1"/>
                </a:solidFill>
                <a:effectLst/>
              </a:rPr>
              <a:t> total (</a:t>
            </a:r>
            <a:r>
              <a:rPr lang="fr-FR" sz="1000" dirty="0" err="1">
                <a:solidFill>
                  <a:schemeClr val="bg1"/>
                </a:solidFill>
                <a:effectLst/>
              </a:rPr>
              <a:t>Nissen</a:t>
            </a:r>
            <a:r>
              <a:rPr lang="fr-FR" sz="1000" dirty="0">
                <a:solidFill>
                  <a:schemeClr val="bg1"/>
                </a:solidFill>
                <a:effectLst/>
              </a:rPr>
              <a:t>) versus </a:t>
            </a:r>
            <a:r>
              <a:rPr lang="fr-FR" sz="1000" dirty="0" err="1">
                <a:solidFill>
                  <a:schemeClr val="bg1"/>
                </a:solidFill>
                <a:effectLst/>
              </a:rPr>
              <a:t>posterior</a:t>
            </a:r>
            <a:r>
              <a:rPr lang="fr-FR" sz="1000" dirty="0">
                <a:solidFill>
                  <a:schemeClr val="bg1"/>
                </a:solidFill>
                <a:effectLst/>
              </a:rPr>
              <a:t> partial (Toupet) </a:t>
            </a:r>
            <a:r>
              <a:rPr lang="fr-FR" sz="1000" dirty="0" err="1">
                <a:solidFill>
                  <a:schemeClr val="bg1"/>
                </a:solidFill>
                <a:effectLst/>
              </a:rPr>
              <a:t>fundoplication</a:t>
            </a:r>
            <a:r>
              <a:rPr lang="fr-FR" sz="1000" dirty="0">
                <a:solidFill>
                  <a:schemeClr val="bg1"/>
                </a:solidFill>
                <a:effectLst/>
              </a:rPr>
              <a:t> for gastro-</a:t>
            </a:r>
            <a:r>
              <a:rPr lang="fr-FR" sz="1000" dirty="0" err="1">
                <a:solidFill>
                  <a:schemeClr val="bg1"/>
                </a:solidFill>
                <a:effectLst/>
              </a:rPr>
              <a:t>oesophageal</a:t>
            </a:r>
            <a:r>
              <a:rPr lang="fr-FR" sz="1000" dirty="0">
                <a:solidFill>
                  <a:schemeClr val="bg1"/>
                </a:solidFill>
                <a:effectLst/>
              </a:rPr>
              <a:t> reflux </a:t>
            </a:r>
            <a:r>
              <a:rPr lang="fr-FR" sz="1000" dirty="0" err="1">
                <a:solidFill>
                  <a:schemeClr val="bg1"/>
                </a:solidFill>
                <a:effectLst/>
              </a:rPr>
              <a:t>disease</a:t>
            </a:r>
            <a:r>
              <a:rPr lang="fr-FR" sz="1000" dirty="0">
                <a:solidFill>
                  <a:schemeClr val="bg1"/>
                </a:solidFill>
                <a:effectLst/>
              </a:rPr>
              <a:t> </a:t>
            </a:r>
            <a:r>
              <a:rPr lang="fr-FR" sz="1000" dirty="0" err="1">
                <a:solidFill>
                  <a:schemeClr val="bg1"/>
                </a:solidFill>
                <a:effectLst/>
              </a:rPr>
              <a:t>based</a:t>
            </a:r>
            <a:r>
              <a:rPr lang="fr-FR" sz="1000" dirty="0">
                <a:solidFill>
                  <a:schemeClr val="bg1"/>
                </a:solidFill>
                <a:effectLst/>
              </a:rPr>
              <a:t> on </a:t>
            </a:r>
            <a:r>
              <a:rPr lang="fr-FR" sz="1000" dirty="0" err="1">
                <a:solidFill>
                  <a:schemeClr val="bg1"/>
                </a:solidFill>
                <a:effectLst/>
              </a:rPr>
              <a:t>preoperative</a:t>
            </a:r>
            <a:r>
              <a:rPr lang="fr-FR" sz="1000" dirty="0">
                <a:solidFill>
                  <a:schemeClr val="bg1"/>
                </a:solidFill>
                <a:effectLst/>
              </a:rPr>
              <a:t> </a:t>
            </a:r>
            <a:r>
              <a:rPr lang="fr-FR" sz="1000" dirty="0" err="1">
                <a:solidFill>
                  <a:schemeClr val="bg1"/>
                </a:solidFill>
                <a:effectLst/>
              </a:rPr>
              <a:t>oesophageal</a:t>
            </a:r>
            <a:r>
              <a:rPr lang="fr-FR" sz="1000" dirty="0">
                <a:solidFill>
                  <a:schemeClr val="bg1"/>
                </a:solidFill>
                <a:effectLst/>
              </a:rPr>
              <a:t> </a:t>
            </a:r>
            <a:r>
              <a:rPr lang="fr-FR" sz="1000" dirty="0" err="1">
                <a:solidFill>
                  <a:schemeClr val="bg1"/>
                </a:solidFill>
                <a:effectLst/>
              </a:rPr>
              <a:t>manometry</a:t>
            </a:r>
            <a:r>
              <a:rPr lang="fr-FR" sz="1000" dirty="0">
                <a:solidFill>
                  <a:schemeClr val="bg1"/>
                </a:solidFill>
                <a:effectLst/>
              </a:rPr>
              <a:t>. Br J </a:t>
            </a:r>
            <a:r>
              <a:rPr lang="fr-FR" sz="1000" dirty="0" err="1">
                <a:solidFill>
                  <a:schemeClr val="bg1"/>
                </a:solidFill>
                <a:effectLst/>
              </a:rPr>
              <a:t>Surg</a:t>
            </a:r>
            <a:r>
              <a:rPr lang="fr-FR" sz="1000" dirty="0">
                <a:solidFill>
                  <a:schemeClr val="bg1"/>
                </a:solidFill>
                <a:effectLst/>
              </a:rPr>
              <a:t>. </a:t>
            </a:r>
            <a:r>
              <a:rPr lang="fr-FR" sz="1000" dirty="0" err="1">
                <a:solidFill>
                  <a:schemeClr val="bg1"/>
                </a:solidFill>
                <a:effectLst/>
              </a:rPr>
              <a:t>janv</a:t>
            </a:r>
            <a:r>
              <a:rPr lang="fr-FR" sz="1000" dirty="0">
                <a:solidFill>
                  <a:schemeClr val="bg1"/>
                </a:solidFill>
                <a:effectLst/>
              </a:rPr>
              <a:t> 2008;95(1):57‑63.</a:t>
            </a:r>
          </a:p>
          <a:p>
            <a:pPr>
              <a:lnSpc>
                <a:spcPct val="90000"/>
              </a:lnSpc>
              <a:spcBef>
                <a:spcPts val="0"/>
              </a:spcBef>
            </a:pPr>
            <a:endParaRPr lang="fr-FR" sz="1000" dirty="0">
              <a:solidFill>
                <a:schemeClr val="bg1"/>
              </a:solidFill>
              <a:effectLst/>
            </a:endParaRPr>
          </a:p>
          <a:p>
            <a:pPr>
              <a:lnSpc>
                <a:spcPct val="90000"/>
              </a:lnSpc>
              <a:spcBef>
                <a:spcPts val="0"/>
              </a:spcBef>
            </a:pPr>
            <a:r>
              <a:rPr lang="fr-FR" sz="1000" dirty="0" err="1">
                <a:solidFill>
                  <a:schemeClr val="bg1"/>
                </a:solidFill>
                <a:effectLst/>
              </a:rPr>
              <a:t>Kapadia</a:t>
            </a:r>
            <a:r>
              <a:rPr lang="fr-FR" sz="1000" dirty="0">
                <a:solidFill>
                  <a:schemeClr val="bg1"/>
                </a:solidFill>
                <a:effectLst/>
              </a:rPr>
              <a:t> S, Osler </a:t>
            </a:r>
            <a:r>
              <a:rPr lang="fr-FR" sz="1000" dirty="0" err="1">
                <a:solidFill>
                  <a:schemeClr val="bg1"/>
                </a:solidFill>
                <a:effectLst/>
              </a:rPr>
              <a:t>T</a:t>
            </a:r>
            <a:r>
              <a:rPr lang="fr-FR" sz="1000" dirty="0">
                <a:solidFill>
                  <a:schemeClr val="bg1"/>
                </a:solidFill>
                <a:effectLst/>
              </a:rPr>
              <a:t>, Lee A, </a:t>
            </a:r>
            <a:r>
              <a:rPr lang="fr-FR" sz="1000" dirty="0" err="1">
                <a:solidFill>
                  <a:schemeClr val="bg1"/>
                </a:solidFill>
                <a:effectLst/>
              </a:rPr>
              <a:t>Borrazzo</a:t>
            </a:r>
            <a:r>
              <a:rPr lang="fr-FR" sz="1000" dirty="0">
                <a:solidFill>
                  <a:schemeClr val="bg1"/>
                </a:solidFill>
                <a:effectLst/>
              </a:rPr>
              <a:t> E. The </a:t>
            </a:r>
            <a:r>
              <a:rPr lang="fr-FR" sz="1000" dirty="0" err="1">
                <a:solidFill>
                  <a:schemeClr val="bg1"/>
                </a:solidFill>
                <a:effectLst/>
              </a:rPr>
              <a:t>role</a:t>
            </a:r>
            <a:r>
              <a:rPr lang="fr-FR" sz="1000" dirty="0">
                <a:solidFill>
                  <a:schemeClr val="bg1"/>
                </a:solidFill>
                <a:effectLst/>
              </a:rPr>
              <a:t> of </a:t>
            </a:r>
            <a:r>
              <a:rPr lang="fr-FR" sz="1000" dirty="0" err="1">
                <a:solidFill>
                  <a:schemeClr val="bg1"/>
                </a:solidFill>
                <a:effectLst/>
              </a:rPr>
              <a:t>preoperative</a:t>
            </a:r>
            <a:r>
              <a:rPr lang="fr-FR" sz="1000" dirty="0">
                <a:solidFill>
                  <a:schemeClr val="bg1"/>
                </a:solidFill>
                <a:effectLst/>
              </a:rPr>
              <a:t> high </a:t>
            </a:r>
            <a:r>
              <a:rPr lang="fr-FR" sz="1000" dirty="0" err="1">
                <a:solidFill>
                  <a:schemeClr val="bg1"/>
                </a:solidFill>
                <a:effectLst/>
              </a:rPr>
              <a:t>resolution</a:t>
            </a:r>
            <a:r>
              <a:rPr lang="fr-FR" sz="1000" dirty="0">
                <a:solidFill>
                  <a:schemeClr val="bg1"/>
                </a:solidFill>
                <a:effectLst/>
              </a:rPr>
              <a:t> </a:t>
            </a:r>
            <a:r>
              <a:rPr lang="fr-FR" sz="1000" dirty="0" err="1">
                <a:solidFill>
                  <a:schemeClr val="bg1"/>
                </a:solidFill>
                <a:effectLst/>
              </a:rPr>
              <a:t>manometry</a:t>
            </a:r>
            <a:r>
              <a:rPr lang="fr-FR" sz="1000" dirty="0">
                <a:solidFill>
                  <a:schemeClr val="bg1"/>
                </a:solidFill>
                <a:effectLst/>
              </a:rPr>
              <a:t> in </a:t>
            </a:r>
            <a:r>
              <a:rPr lang="fr-FR" sz="1000" dirty="0" err="1">
                <a:solidFill>
                  <a:schemeClr val="bg1"/>
                </a:solidFill>
                <a:effectLst/>
              </a:rPr>
              <a:t>predicting</a:t>
            </a:r>
            <a:r>
              <a:rPr lang="fr-FR" sz="1000" dirty="0">
                <a:solidFill>
                  <a:schemeClr val="bg1"/>
                </a:solidFill>
                <a:effectLst/>
              </a:rPr>
              <a:t> </a:t>
            </a:r>
            <a:r>
              <a:rPr lang="fr-FR" sz="1000" dirty="0" err="1">
                <a:solidFill>
                  <a:schemeClr val="bg1"/>
                </a:solidFill>
                <a:effectLst/>
              </a:rPr>
              <a:t>dysphagia</a:t>
            </a:r>
            <a:r>
              <a:rPr lang="fr-FR" sz="1000" dirty="0">
                <a:solidFill>
                  <a:schemeClr val="bg1"/>
                </a:solidFill>
                <a:effectLst/>
              </a:rPr>
              <a:t> </a:t>
            </a:r>
            <a:r>
              <a:rPr lang="fr-FR" sz="1000" dirty="0" err="1">
                <a:solidFill>
                  <a:schemeClr val="bg1"/>
                </a:solidFill>
                <a:effectLst/>
              </a:rPr>
              <a:t>after</a:t>
            </a:r>
            <a:r>
              <a:rPr lang="fr-FR" sz="1000" dirty="0">
                <a:solidFill>
                  <a:schemeClr val="bg1"/>
                </a:solidFill>
                <a:effectLst/>
              </a:rPr>
              <a:t> </a:t>
            </a:r>
            <a:r>
              <a:rPr lang="fr-FR" sz="1000" dirty="0" err="1">
                <a:solidFill>
                  <a:schemeClr val="bg1"/>
                </a:solidFill>
                <a:effectLst/>
              </a:rPr>
              <a:t>laparoscopic</a:t>
            </a:r>
            <a:r>
              <a:rPr lang="fr-FR" sz="1000" dirty="0">
                <a:solidFill>
                  <a:schemeClr val="bg1"/>
                </a:solidFill>
                <a:effectLst/>
              </a:rPr>
              <a:t> </a:t>
            </a:r>
            <a:r>
              <a:rPr lang="fr-FR" sz="1000" dirty="0" err="1">
                <a:solidFill>
                  <a:schemeClr val="bg1"/>
                </a:solidFill>
                <a:effectLst/>
              </a:rPr>
              <a:t>Nissen</a:t>
            </a:r>
            <a:r>
              <a:rPr lang="fr-FR" sz="1000" dirty="0">
                <a:solidFill>
                  <a:schemeClr val="bg1"/>
                </a:solidFill>
                <a:effectLst/>
              </a:rPr>
              <a:t> </a:t>
            </a:r>
            <a:r>
              <a:rPr lang="fr-FR" sz="1000" dirty="0" err="1">
                <a:solidFill>
                  <a:schemeClr val="bg1"/>
                </a:solidFill>
                <a:effectLst/>
              </a:rPr>
              <a:t>fundoplication</a:t>
            </a:r>
            <a:r>
              <a:rPr lang="fr-FR" sz="1000" dirty="0">
                <a:solidFill>
                  <a:schemeClr val="bg1"/>
                </a:solidFill>
                <a:effectLst/>
              </a:rPr>
              <a:t>. </a:t>
            </a:r>
            <a:r>
              <a:rPr lang="fr-FR" sz="1000" dirty="0" err="1">
                <a:solidFill>
                  <a:schemeClr val="bg1"/>
                </a:solidFill>
                <a:effectLst/>
              </a:rPr>
              <a:t>Surg</a:t>
            </a:r>
            <a:r>
              <a:rPr lang="fr-FR" sz="1000" dirty="0">
                <a:solidFill>
                  <a:schemeClr val="bg1"/>
                </a:solidFill>
                <a:effectLst/>
              </a:rPr>
              <a:t> </a:t>
            </a:r>
            <a:r>
              <a:rPr lang="fr-FR" sz="1000" dirty="0" err="1">
                <a:solidFill>
                  <a:schemeClr val="bg1"/>
                </a:solidFill>
                <a:effectLst/>
              </a:rPr>
              <a:t>Endosc</a:t>
            </a:r>
            <a:r>
              <a:rPr lang="fr-FR" sz="1000" dirty="0">
                <a:solidFill>
                  <a:schemeClr val="bg1"/>
                </a:solidFill>
                <a:effectLst/>
              </a:rPr>
              <a:t>. 1 mai 2018;32(5):2365‑72.</a:t>
            </a:r>
          </a:p>
          <a:p>
            <a:pPr>
              <a:lnSpc>
                <a:spcPct val="90000"/>
              </a:lnSpc>
              <a:spcBef>
                <a:spcPts val="0"/>
              </a:spcBef>
            </a:pPr>
            <a:endParaRPr lang="fr-FR" sz="1000" dirty="0">
              <a:solidFill>
                <a:schemeClr val="bg1"/>
              </a:solidFill>
              <a:effectLst/>
            </a:endParaRPr>
          </a:p>
          <a:p>
            <a:pPr>
              <a:lnSpc>
                <a:spcPct val="90000"/>
              </a:lnSpc>
              <a:spcBef>
                <a:spcPts val="0"/>
              </a:spcBef>
            </a:pPr>
            <a:endParaRPr lang="fr-FR" sz="1000" dirty="0">
              <a:solidFill>
                <a:schemeClr val="bg1"/>
              </a:solidFill>
              <a:effectLst/>
            </a:endParaRPr>
          </a:p>
          <a:p>
            <a:pPr>
              <a:lnSpc>
                <a:spcPct val="90000"/>
              </a:lnSpc>
              <a:spcBef>
                <a:spcPts val="0"/>
              </a:spcBef>
            </a:pPr>
            <a:endParaRPr lang="fr-FR" sz="1000" dirty="0">
              <a:solidFill>
                <a:schemeClr val="bg1"/>
              </a:solidFill>
              <a:effectLst/>
            </a:endParaRPr>
          </a:p>
          <a:p>
            <a:pPr>
              <a:lnSpc>
                <a:spcPct val="90000"/>
              </a:lnSpc>
              <a:spcBef>
                <a:spcPts val="0"/>
              </a:spcBef>
            </a:pPr>
            <a:endParaRPr lang="fr-FR" sz="1000" dirty="0">
              <a:solidFill>
                <a:schemeClr val="bg1"/>
              </a:solidFill>
              <a:effectLst/>
            </a:endParaRPr>
          </a:p>
          <a:p>
            <a:pPr>
              <a:lnSpc>
                <a:spcPct val="90000"/>
              </a:lnSpc>
              <a:spcBef>
                <a:spcPts val="0"/>
              </a:spcBef>
            </a:pPr>
            <a:endParaRPr lang="fr-FR" sz="1000" dirty="0">
              <a:solidFill>
                <a:schemeClr val="bg1"/>
              </a:solidFill>
              <a:effectLst/>
            </a:endParaRPr>
          </a:p>
          <a:p>
            <a:pPr>
              <a:lnSpc>
                <a:spcPct val="90000"/>
              </a:lnSpc>
            </a:pPr>
            <a:endParaRPr lang="fr-FR" sz="1000" dirty="0">
              <a:solidFill>
                <a:schemeClr val="bg1"/>
              </a:solidFill>
            </a:endParaRPr>
          </a:p>
        </p:txBody>
      </p:sp>
    </p:spTree>
    <p:extLst>
      <p:ext uri="{BB962C8B-B14F-4D97-AF65-F5344CB8AC3E}">
        <p14:creationId xmlns:p14="http://schemas.microsoft.com/office/powerpoint/2010/main" val="42321283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81C317A-161C-82D8-5802-673CA785CDC7}"/>
              </a:ext>
            </a:extLst>
          </p:cNvPr>
          <p:cNvSpPr txBox="1"/>
          <p:nvPr/>
        </p:nvSpPr>
        <p:spPr>
          <a:xfrm>
            <a:off x="5498590" y="988741"/>
            <a:ext cx="5888754" cy="4880518"/>
          </a:xfrm>
          <a:prstGeom prst="rect">
            <a:avLst/>
          </a:prstGeom>
          <a:noFill/>
          <a:ln>
            <a:noFill/>
          </a:ln>
        </p:spPr>
        <p:txBody>
          <a:bodyPr vert="horz" wrap="square" lIns="274320" tIns="182880" rIns="274320" bIns="182880" rtlCol="0" anchor="ctr" anchorCtr="1">
            <a:normAutofit/>
          </a:bodyPr>
          <a:lstStyle/>
          <a:p>
            <a:pPr>
              <a:lnSpc>
                <a:spcPct val="90000"/>
              </a:lnSpc>
              <a:spcBef>
                <a:spcPct val="0"/>
              </a:spcBef>
              <a:spcAft>
                <a:spcPts val="600"/>
              </a:spcAft>
            </a:pPr>
            <a:r>
              <a:rPr lang="en-US" sz="4800" kern="1200" cap="all" spc="200" baseline="0">
                <a:solidFill>
                  <a:schemeClr val="tx1"/>
                </a:solidFill>
                <a:latin typeface="+mj-lt"/>
                <a:ea typeface="+mj-ea"/>
                <a:cs typeface="+mj-cs"/>
              </a:rPr>
              <a:t>MERCI</a:t>
            </a:r>
          </a:p>
        </p:txBody>
      </p:sp>
      <p:sp>
        <p:nvSpPr>
          <p:cNvPr id="9" name="Rectangle 8">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0521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imple Business Meeting by Slidesgo">
  <a:themeElements>
    <a:clrScheme name="Simple Light">
      <a:dk1>
        <a:srgbClr val="000000"/>
      </a:dk1>
      <a:lt1>
        <a:srgbClr val="FFFFFF"/>
      </a:lt1>
      <a:dk2>
        <a:srgbClr val="FF6B03"/>
      </a:dk2>
      <a:lt2>
        <a:srgbClr val="073763"/>
      </a:lt2>
      <a:accent1>
        <a:srgbClr val="9FC5E8"/>
      </a:accent1>
      <a:accent2>
        <a:srgbClr val="F9CB9C"/>
      </a:accent2>
      <a:accent3>
        <a:srgbClr val="CFE2F3"/>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lis">
  <a:themeElements>
    <a:clrScheme name="Colis">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Colis">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olis">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Simple Business Meeting by Slidesgo</Template>
  <TotalTime>5892</TotalTime>
  <Words>2874</Words>
  <Application>Microsoft Macintosh PowerPoint</Application>
  <PresentationFormat>Grand écran</PresentationFormat>
  <Paragraphs>240</Paragraphs>
  <Slides>25</Slides>
  <Notes>17</Notes>
  <HiddenSlides>0</HiddenSlides>
  <MMClips>0</MMClips>
  <ScaleCrop>false</ScaleCrop>
  <HeadingPairs>
    <vt:vector size="6" baseType="variant">
      <vt:variant>
        <vt:lpstr>Polices utilisées</vt:lpstr>
      </vt:variant>
      <vt:variant>
        <vt:i4>12</vt:i4>
      </vt:variant>
      <vt:variant>
        <vt:lpstr>Thème</vt:lpstr>
      </vt:variant>
      <vt:variant>
        <vt:i4>3</vt:i4>
      </vt:variant>
      <vt:variant>
        <vt:lpstr>Titres des diapositives</vt:lpstr>
      </vt:variant>
      <vt:variant>
        <vt:i4>25</vt:i4>
      </vt:variant>
    </vt:vector>
  </HeadingPairs>
  <TitlesOfParts>
    <vt:vector size="40" baseType="lpstr">
      <vt:lpstr>Arial</vt:lpstr>
      <vt:lpstr>Calibri</vt:lpstr>
      <vt:lpstr>Georgia</vt:lpstr>
      <vt:lpstr>Gill Sans MT</vt:lpstr>
      <vt:lpstr>Montserrat</vt:lpstr>
      <vt:lpstr>Montserrat Black</vt:lpstr>
      <vt:lpstr>Montserrat ExtraBold</vt:lpstr>
      <vt:lpstr>Montserrat Medium</vt:lpstr>
      <vt:lpstr>NexusSansWebPro</vt:lpstr>
      <vt:lpstr>Proxima Nova</vt:lpstr>
      <vt:lpstr>Proxima Nova Semibold</vt:lpstr>
      <vt:lpstr>Wingdings</vt:lpstr>
      <vt:lpstr>Simple Business Meeting by Slidesgo</vt:lpstr>
      <vt:lpstr>Slidesgo Final Pages</vt:lpstr>
      <vt:lpstr>Colis</vt:lpstr>
      <vt:lpstr>Bilan avant une chirurgie pour RGO </vt:lpstr>
      <vt:lpstr>Quelles questions se poser?</vt:lpstr>
      <vt:lpstr>Reflux Gastro-oesophagien</vt:lpstr>
      <vt:lpstr>Physiopathologie  </vt:lpstr>
      <vt:lpstr>Facteurs favorisants </vt:lpstr>
      <vt:lpstr>Comment faire le diagnostic de RGO ?</vt:lpstr>
      <vt:lpstr>FOGD</vt:lpstr>
      <vt:lpstr>Présentation PowerPoint</vt:lpstr>
      <vt:lpstr>pH-métrie</vt:lpstr>
      <vt:lpstr>Présentation PowerPoint</vt:lpstr>
      <vt:lpstr>pH-impédancemétrie</vt:lpstr>
      <vt:lpstr>Peut-on se passer de la pH-métrie ?</vt:lpstr>
      <vt:lpstr>Le patient idéal ?</vt:lpstr>
      <vt:lpstr>Eliminer une contre-indication à la chirurgie : la manométrie  </vt:lpstr>
      <vt:lpstr>Manométrie</vt:lpstr>
      <vt:lpstr>Présentation PowerPoint</vt:lpstr>
      <vt:lpstr>Présentation PowerPoint</vt:lpstr>
      <vt:lpstr>Présentation PowerPoint</vt:lpstr>
      <vt:lpstr>Faut-il adapter sa chirurgie en fonction de la HRM ?</vt:lpstr>
      <vt:lpstr>Montage chirurgical</vt:lpstr>
      <vt:lpstr>Présentation PowerPoint</vt:lpstr>
      <vt:lpstr>Présentation PowerPoint</vt:lpstr>
      <vt:lpstr>Conclusion</vt:lpstr>
      <vt:lpstr>Sources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 avant une chirurgie pour RGO</dc:title>
  <dc:creator>Valentin Artaud</dc:creator>
  <cp:lastModifiedBy>Valentin Artaud</cp:lastModifiedBy>
  <cp:revision>13</cp:revision>
  <dcterms:created xsi:type="dcterms:W3CDTF">2023-03-02T16:08:42Z</dcterms:created>
  <dcterms:modified xsi:type="dcterms:W3CDTF">2023-03-09T23:33:40Z</dcterms:modified>
</cp:coreProperties>
</file>