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2" r:id="rId4"/>
    <p:sldId id="293" r:id="rId5"/>
    <p:sldId id="286" r:id="rId6"/>
    <p:sldId id="306" r:id="rId7"/>
    <p:sldId id="300" r:id="rId8"/>
    <p:sldId id="260" r:id="rId9"/>
    <p:sldId id="271" r:id="rId10"/>
    <p:sldId id="305" r:id="rId11"/>
    <p:sldId id="283" r:id="rId12"/>
    <p:sldId id="301" r:id="rId13"/>
    <p:sldId id="307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7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069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60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441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038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283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606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07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10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1146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298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990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381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834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63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325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8415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1130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8637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416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8904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656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010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8F32B4F-8F9D-442B-97C2-575D89D90BD4}" type="datetimeFigureOut">
              <a:rPr lang="fr-FR" smtClean="0"/>
              <a:t>09/03/2023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0BC4E7A5-613E-43C2-9A17-538A99962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32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Comment faire une anastomose iléocolique intracorporelle ?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Journée de l’Ouest le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10/03/2023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Par l’équipe de Rennes (Aline </a:t>
            </a:r>
            <a:r>
              <a:rPr lang="fr-F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Wautier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– 7ème semestre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46667" r="24854" b="64872"/>
          <a:stretch/>
        </p:blipFill>
        <p:spPr>
          <a:xfrm>
            <a:off x="9264694" y="398067"/>
            <a:ext cx="2921251" cy="18912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41209" t="37991" r="28693" b="21651"/>
          <a:stretch/>
        </p:blipFill>
        <p:spPr>
          <a:xfrm>
            <a:off x="9255060" y="4598977"/>
            <a:ext cx="2933356" cy="206453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1282" t="40399" r="70060" b="13730"/>
          <a:stretch/>
        </p:blipFill>
        <p:spPr>
          <a:xfrm>
            <a:off x="9251476" y="2128567"/>
            <a:ext cx="2940524" cy="247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4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fr-FR" dirty="0" smtClean="0"/>
              <a:t>Pourquoi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sz="3100" dirty="0" smtClean="0"/>
              <a:t>Anastomose </a:t>
            </a:r>
            <a:r>
              <a:rPr lang="fr-FR" sz="3100" dirty="0" smtClean="0"/>
              <a:t>Intra Vs </a:t>
            </a:r>
            <a:r>
              <a:rPr lang="fr-FR" sz="3100" dirty="0" err="1" smtClean="0"/>
              <a:t>Extra-corporelle</a:t>
            </a:r>
            <a:r>
              <a:rPr lang="fr-FR" sz="3100" dirty="0" smtClean="0"/>
              <a:t> ?</a:t>
            </a:r>
            <a:endParaRPr lang="fr-FR" sz="3100" dirty="0"/>
          </a:p>
          <a:p>
            <a:endParaRPr lang="fr-FR" dirty="0" smtClean="0"/>
          </a:p>
          <a:p>
            <a:pPr marL="0" indent="0">
              <a:buNone/>
            </a:pPr>
            <a:r>
              <a:rPr lang="fr-FR" sz="3100" dirty="0" smtClean="0"/>
              <a:t>Rationnel : </a:t>
            </a:r>
          </a:p>
          <a:p>
            <a:pPr lvl="1"/>
            <a:r>
              <a:rPr lang="fr-FR" dirty="0" smtClean="0"/>
              <a:t>Moins de traction sur les méso (Mésentère </a:t>
            </a:r>
            <a:r>
              <a:rPr lang="fr-FR" dirty="0"/>
              <a:t>souvent rétracté et </a:t>
            </a:r>
            <a:r>
              <a:rPr lang="fr-FR" dirty="0" smtClean="0"/>
              <a:t>court dans le </a:t>
            </a:r>
            <a:r>
              <a:rPr lang="fr-FR" dirty="0" err="1" smtClean="0"/>
              <a:t>Crohn</a:t>
            </a:r>
            <a:r>
              <a:rPr lang="fr-FR" dirty="0" smtClean="0"/>
              <a:t>)</a:t>
            </a:r>
            <a:endParaRPr lang="fr-FR" dirty="0"/>
          </a:p>
          <a:p>
            <a:pPr lvl="1"/>
            <a:r>
              <a:rPr lang="fr-FR" dirty="0"/>
              <a:t>Meilleure visualisation de l’anastomose </a:t>
            </a:r>
            <a:r>
              <a:rPr lang="fr-FR" dirty="0" smtClean="0"/>
              <a:t>= diminution </a:t>
            </a:r>
            <a:r>
              <a:rPr lang="fr-FR" dirty="0"/>
              <a:t>des risques de </a:t>
            </a:r>
            <a:r>
              <a:rPr lang="fr-FR" dirty="0" smtClean="0"/>
              <a:t>torsions</a:t>
            </a:r>
          </a:p>
          <a:p>
            <a:pPr lvl="1"/>
            <a:r>
              <a:rPr lang="fr-FR" dirty="0" smtClean="0"/>
              <a:t>Choix du site de l’extraction de la pièce opératoire </a:t>
            </a:r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r>
              <a:rPr lang="fr-FR" sz="3100" dirty="0" smtClean="0"/>
              <a:t>Quid :</a:t>
            </a:r>
          </a:p>
          <a:p>
            <a:pPr lvl="1"/>
            <a:r>
              <a:rPr lang="fr-FR" dirty="0" smtClean="0"/>
              <a:t>Moins de fistule ?</a:t>
            </a:r>
          </a:p>
          <a:p>
            <a:pPr lvl="1"/>
            <a:r>
              <a:rPr lang="fr-FR" dirty="0" smtClean="0"/>
              <a:t>Moins d’iléus </a:t>
            </a:r>
            <a:r>
              <a:rPr lang="fr-FR" dirty="0" smtClean="0"/>
              <a:t>? Retour </a:t>
            </a:r>
            <a:r>
              <a:rPr lang="fr-FR" dirty="0" smtClean="0"/>
              <a:t>de transit plus rapide ?</a:t>
            </a:r>
          </a:p>
          <a:p>
            <a:pPr lvl="1"/>
            <a:r>
              <a:rPr lang="fr-FR" dirty="0"/>
              <a:t>Moins d’abcès cutané sur le site d’extraction de pièce?</a:t>
            </a:r>
          </a:p>
          <a:p>
            <a:pPr lvl="1"/>
            <a:r>
              <a:rPr lang="fr-FR" dirty="0" smtClean="0"/>
              <a:t>Temps d’hospitalisation raccourci ?</a:t>
            </a:r>
          </a:p>
          <a:p>
            <a:pPr lvl="1"/>
            <a:r>
              <a:rPr lang="fr-FR" dirty="0" smtClean="0"/>
              <a:t>Moins d’éventration ?</a:t>
            </a:r>
          </a:p>
        </p:txBody>
      </p:sp>
      <p:pic>
        <p:nvPicPr>
          <p:cNvPr id="1026" name="Picture 2" descr="Suivez nous sur Techouvot.com – chiourim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311" y="304698"/>
            <a:ext cx="1446415" cy="144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0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100" y="250509"/>
            <a:ext cx="8305800" cy="176212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00" y="2183764"/>
            <a:ext cx="3426755" cy="4674236"/>
          </a:xfrm>
          <a:prstGeom prst="rect">
            <a:avLst/>
          </a:prstGeom>
        </p:spPr>
      </p:pic>
      <p:cxnSp>
        <p:nvCxnSpPr>
          <p:cNvPr id="8" name="Connecteur en angle 7"/>
          <p:cNvCxnSpPr/>
          <p:nvPr/>
        </p:nvCxnSpPr>
        <p:spPr>
          <a:xfrm flipV="1">
            <a:off x="3032116" y="5203767"/>
            <a:ext cx="2662102" cy="1407813"/>
          </a:xfrm>
          <a:prstGeom prst="bentConnector3">
            <a:avLst>
              <a:gd name="adj1" fmla="val 72171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11529"/>
              </p:ext>
            </p:extLst>
          </p:nvPr>
        </p:nvGraphicFramePr>
        <p:xfrm>
          <a:off x="5854895" y="2880568"/>
          <a:ext cx="5831889" cy="3731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742">
                  <a:extLst>
                    <a:ext uri="{9D8B030D-6E8A-4147-A177-3AD203B41FA5}">
                      <a16:colId xmlns:a16="http://schemas.microsoft.com/office/drawing/2014/main" val="1155613429"/>
                    </a:ext>
                  </a:extLst>
                </a:gridCol>
                <a:gridCol w="1320228">
                  <a:extLst>
                    <a:ext uri="{9D8B030D-6E8A-4147-A177-3AD203B41FA5}">
                      <a16:colId xmlns:a16="http://schemas.microsoft.com/office/drawing/2014/main" val="2009864502"/>
                    </a:ext>
                  </a:extLst>
                </a:gridCol>
                <a:gridCol w="765933">
                  <a:extLst>
                    <a:ext uri="{9D8B030D-6E8A-4147-A177-3AD203B41FA5}">
                      <a16:colId xmlns:a16="http://schemas.microsoft.com/office/drawing/2014/main" val="1064658097"/>
                    </a:ext>
                  </a:extLst>
                </a:gridCol>
                <a:gridCol w="675231">
                  <a:extLst>
                    <a:ext uri="{9D8B030D-6E8A-4147-A177-3AD203B41FA5}">
                      <a16:colId xmlns:a16="http://schemas.microsoft.com/office/drawing/2014/main" val="3964113405"/>
                    </a:ext>
                  </a:extLst>
                </a:gridCol>
                <a:gridCol w="765933">
                  <a:extLst>
                    <a:ext uri="{9D8B030D-6E8A-4147-A177-3AD203B41FA5}">
                      <a16:colId xmlns:a16="http://schemas.microsoft.com/office/drawing/2014/main" val="1146020833"/>
                    </a:ext>
                  </a:extLst>
                </a:gridCol>
                <a:gridCol w="604684">
                  <a:extLst>
                    <a:ext uri="{9D8B030D-6E8A-4147-A177-3AD203B41FA5}">
                      <a16:colId xmlns:a16="http://schemas.microsoft.com/office/drawing/2014/main" val="1620391642"/>
                    </a:ext>
                  </a:extLst>
                </a:gridCol>
                <a:gridCol w="534138">
                  <a:extLst>
                    <a:ext uri="{9D8B030D-6E8A-4147-A177-3AD203B41FA5}">
                      <a16:colId xmlns:a16="http://schemas.microsoft.com/office/drawing/2014/main" val="3519288265"/>
                    </a:ext>
                  </a:extLst>
                </a:gridCol>
              </a:tblGrid>
              <a:tr h="549833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Etude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Journal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Pays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Centre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Patients (560)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ICA</a:t>
                      </a:r>
                      <a:r>
                        <a:rPr lang="fr-FR" sz="1100" baseline="0" dirty="0" smtClean="0"/>
                        <a:t> (n)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ECA (n)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34231"/>
                  </a:ext>
                </a:extLst>
              </a:tr>
              <a:tr h="765840">
                <a:tc>
                  <a:txBody>
                    <a:bodyPr/>
                    <a:lstStyle/>
                    <a:p>
                      <a:r>
                        <a:rPr lang="fr-FR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Ferrer </a:t>
                      </a:r>
                      <a:r>
                        <a:rPr lang="fr-FR" sz="11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al. </a:t>
                      </a:r>
                      <a:r>
                        <a:rPr lang="fr-FR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err="1" smtClean="0"/>
                        <a:t>Surg</a:t>
                      </a:r>
                      <a:r>
                        <a:rPr lang="fr-FR" sz="1100" dirty="0" smtClean="0"/>
                        <a:t> </a:t>
                      </a:r>
                      <a:r>
                        <a:rPr lang="fr-FR" sz="1100" dirty="0" err="1" smtClean="0"/>
                        <a:t>Laparosc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baseline="0" dirty="0" err="1" smtClean="0"/>
                        <a:t>Endosc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baseline="0" dirty="0" err="1" smtClean="0"/>
                        <a:t>Percutan</a:t>
                      </a:r>
                      <a:r>
                        <a:rPr lang="fr-FR" sz="1100" baseline="0" dirty="0" smtClean="0"/>
                        <a:t> Tech</a:t>
                      </a:r>
                      <a:endParaRPr lang="fr-FR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Espagne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Multi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160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82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78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234085"/>
                  </a:ext>
                </a:extLst>
              </a:tr>
              <a:tr h="549833"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Bollo</a:t>
                      </a:r>
                      <a:r>
                        <a:rPr lang="fr-FR" sz="1100" dirty="0" smtClean="0"/>
                        <a:t> </a:t>
                      </a:r>
                      <a:r>
                        <a:rPr lang="fr-FR" sz="11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al. </a:t>
                      </a:r>
                      <a:r>
                        <a:rPr lang="fr-FR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BJS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Espagne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Mono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140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70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70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424961"/>
                  </a:ext>
                </a:extLst>
              </a:tr>
              <a:tr h="549833"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Allaix</a:t>
                      </a:r>
                      <a:r>
                        <a:rPr lang="fr-FR" sz="1100" dirty="0" smtClean="0"/>
                        <a:t> </a:t>
                      </a:r>
                      <a:r>
                        <a:rPr lang="fr-FR" sz="11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al. </a:t>
                      </a:r>
                      <a:r>
                        <a:rPr lang="fr-FR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Annals</a:t>
                      </a:r>
                      <a:r>
                        <a:rPr lang="fr-FR" sz="1100" dirty="0" smtClean="0"/>
                        <a:t> of </a:t>
                      </a:r>
                      <a:r>
                        <a:rPr lang="fr-FR" sz="1100" dirty="0" err="1" smtClean="0"/>
                        <a:t>Surgery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Italie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Mono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140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70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70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231994"/>
                  </a:ext>
                </a:extLst>
              </a:tr>
              <a:tr h="765840"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Mari </a:t>
                      </a:r>
                      <a:r>
                        <a:rPr lang="fr-FR" sz="1100" i="1" dirty="0" smtClean="0"/>
                        <a:t> et al.</a:t>
                      </a:r>
                      <a:r>
                        <a:rPr lang="fr-FR" sz="1100" i="0" dirty="0" smtClean="0"/>
                        <a:t> 2018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Surg</a:t>
                      </a:r>
                      <a:r>
                        <a:rPr lang="fr-FR" sz="1100" dirty="0" smtClean="0"/>
                        <a:t> </a:t>
                      </a:r>
                      <a:r>
                        <a:rPr lang="fr-FR" sz="1100" dirty="0" err="1" smtClean="0"/>
                        <a:t>Laparosc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baseline="0" dirty="0" err="1" smtClean="0"/>
                        <a:t>Endosc</a:t>
                      </a:r>
                      <a:r>
                        <a:rPr lang="fr-FR" sz="1100" baseline="0" dirty="0" smtClean="0"/>
                        <a:t> </a:t>
                      </a:r>
                      <a:r>
                        <a:rPr lang="fr-FR" sz="1100" baseline="0" dirty="0" err="1" smtClean="0"/>
                        <a:t>Percutan</a:t>
                      </a:r>
                      <a:r>
                        <a:rPr lang="fr-FR" sz="1100" baseline="0" dirty="0" smtClean="0"/>
                        <a:t> Tech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Italie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Mono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60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30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30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037407"/>
                  </a:ext>
                </a:extLst>
              </a:tr>
              <a:tr h="549833">
                <a:tc>
                  <a:txBody>
                    <a:bodyPr/>
                    <a:lstStyle/>
                    <a:p>
                      <a:r>
                        <a:rPr lang="fr-FR" sz="1100" dirty="0" err="1" smtClean="0"/>
                        <a:t>Vignali</a:t>
                      </a:r>
                      <a:r>
                        <a:rPr lang="fr-FR" sz="1100" dirty="0" smtClean="0"/>
                        <a:t> </a:t>
                      </a:r>
                      <a:r>
                        <a:rPr lang="fr-FR" sz="1100" i="1" dirty="0" smtClean="0"/>
                        <a:t> et al.</a:t>
                      </a:r>
                      <a:endParaRPr lang="fr-FR" sz="1100" i="0" dirty="0" smtClean="0"/>
                    </a:p>
                    <a:p>
                      <a:r>
                        <a:rPr lang="fr-FR" sz="1100" i="0" dirty="0" smtClean="0"/>
                        <a:t>2016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J </a:t>
                      </a:r>
                      <a:r>
                        <a:rPr lang="fr-FR" sz="1100" dirty="0" err="1" smtClean="0"/>
                        <a:t>Laparoendosc</a:t>
                      </a:r>
                      <a:r>
                        <a:rPr lang="fr-FR" sz="1100" dirty="0" smtClean="0"/>
                        <a:t> </a:t>
                      </a:r>
                      <a:r>
                        <a:rPr lang="fr-FR" sz="1100" dirty="0" err="1" smtClean="0"/>
                        <a:t>Adv</a:t>
                      </a:r>
                      <a:r>
                        <a:rPr lang="fr-FR" sz="1100" dirty="0" smtClean="0"/>
                        <a:t> </a:t>
                      </a:r>
                      <a:r>
                        <a:rPr lang="fr-FR" sz="1100" dirty="0" err="1" smtClean="0"/>
                        <a:t>Surg</a:t>
                      </a:r>
                      <a:r>
                        <a:rPr lang="fr-FR" sz="1100" dirty="0" smtClean="0"/>
                        <a:t> </a:t>
                      </a:r>
                      <a:r>
                        <a:rPr lang="fr-FR" sz="1100" dirty="0" err="1" smtClean="0"/>
                        <a:t>TechA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Italie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Mono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60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30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30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680090"/>
                  </a:ext>
                </a:extLst>
              </a:tr>
            </a:tbl>
          </a:graphicData>
        </a:graphic>
      </p:graphicFrame>
      <p:pic>
        <p:nvPicPr>
          <p:cNvPr id="1026" name="Picture 2" descr="3d Blancs Lit Un Livre, Le Dos Appuyé Contre Une Pile De Livres, Isolé Sur  Fond Blanc, Image 3d Banque D'Images Et Photos Libres De Droits. Image  14823933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396" y="250509"/>
            <a:ext cx="1606180" cy="204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61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94100" y="2665526"/>
            <a:ext cx="10282447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Critère de jugement principal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/>
              <a:t>Retour de transit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/>
              <a:t>Durée d’hospitalisation</a:t>
            </a:r>
          </a:p>
          <a:p>
            <a:endParaRPr lang="fr-FR" dirty="0" smtClean="0"/>
          </a:p>
          <a:p>
            <a:r>
              <a:rPr lang="fr-FR" sz="2400" b="1" dirty="0" smtClean="0"/>
              <a:t>Critères de jugement secondaire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 smtClean="0"/>
              <a:t>Fistule </a:t>
            </a:r>
            <a:r>
              <a:rPr lang="fr-FR" sz="1900" dirty="0" smtClean="0"/>
              <a:t>anastomotique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/>
              <a:t>Saignement post opératoire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/>
              <a:t>Iléus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 smtClean="0"/>
              <a:t>Infection </a:t>
            </a:r>
            <a:r>
              <a:rPr lang="fr-FR" sz="1900" dirty="0" smtClean="0"/>
              <a:t>du site d’extraction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dirty="0" smtClean="0"/>
              <a:t>Réadmissions </a:t>
            </a:r>
            <a:r>
              <a:rPr lang="fr-FR" sz="1900" dirty="0" smtClean="0"/>
              <a:t>dans les 30 jours</a:t>
            </a:r>
            <a:endParaRPr lang="fr-FR" sz="19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100" y="250509"/>
            <a:ext cx="83058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88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fr-FR" dirty="0" smtClean="0"/>
              <a:t>Pourquoi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024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 smtClean="0"/>
              <a:t>Reprise du transit ? </a:t>
            </a:r>
            <a:r>
              <a:rPr lang="fr-FR" sz="1900" dirty="0" smtClean="0">
                <a:solidFill>
                  <a:srgbClr val="C00000"/>
                </a:solidFill>
              </a:rPr>
              <a:t>ICA </a:t>
            </a:r>
            <a:r>
              <a:rPr lang="fr-FR" sz="1900" dirty="0">
                <a:solidFill>
                  <a:srgbClr val="C00000"/>
                </a:solidFill>
              </a:rPr>
              <a:t>retour de </a:t>
            </a:r>
            <a:r>
              <a:rPr lang="fr-FR" sz="1900" dirty="0" smtClean="0">
                <a:solidFill>
                  <a:srgbClr val="C00000"/>
                </a:solidFill>
              </a:rPr>
              <a:t>transit plus </a:t>
            </a:r>
            <a:r>
              <a:rPr lang="fr-FR" sz="1900" dirty="0">
                <a:solidFill>
                  <a:srgbClr val="C00000"/>
                </a:solidFill>
              </a:rPr>
              <a:t>rapide de façon significative de 1 jour </a:t>
            </a:r>
            <a:endParaRPr lang="fr-FR" sz="19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fr-FR" sz="2200" dirty="0" smtClean="0"/>
          </a:p>
          <a:p>
            <a:pPr marL="0" indent="0">
              <a:buNone/>
            </a:pPr>
            <a:endParaRPr lang="fr-FR" sz="2200" dirty="0"/>
          </a:p>
          <a:p>
            <a:pPr marL="0" indent="0">
              <a:buNone/>
            </a:pPr>
            <a:endParaRPr lang="fr-FR" sz="2200" dirty="0" smtClean="0"/>
          </a:p>
          <a:p>
            <a:pPr marL="0" indent="0">
              <a:buNone/>
            </a:pPr>
            <a:r>
              <a:rPr lang="fr-FR" sz="2400" dirty="0" smtClean="0"/>
              <a:t>Durée d’hospitalisation ? </a:t>
            </a:r>
            <a:r>
              <a:rPr lang="fr-FR" sz="1900" dirty="0"/>
              <a:t>Pas de différence</a:t>
            </a:r>
          </a:p>
          <a:p>
            <a:pPr marL="0" indent="0">
              <a:buNone/>
            </a:pPr>
            <a:endParaRPr lang="fr-FR" sz="2200" dirty="0" smtClean="0"/>
          </a:p>
          <a:p>
            <a:pPr marL="0" indent="0">
              <a:buNone/>
            </a:pPr>
            <a:endParaRPr lang="fr-FR" sz="2200" dirty="0" smtClean="0"/>
          </a:p>
          <a:p>
            <a:pPr marL="0" indent="0">
              <a:buNone/>
            </a:pPr>
            <a:endParaRPr lang="fr-FR" sz="2200" dirty="0"/>
          </a:p>
          <a:p>
            <a:pPr marL="0" indent="0">
              <a:buNone/>
            </a:pPr>
            <a:r>
              <a:rPr lang="fr-FR" sz="2400" dirty="0" smtClean="0"/>
              <a:t>Complications à court terme ?</a:t>
            </a:r>
          </a:p>
          <a:p>
            <a:pPr lvl="1"/>
            <a:r>
              <a:rPr lang="fr-FR" sz="1900" dirty="0" smtClean="0"/>
              <a:t>Fistule </a:t>
            </a:r>
            <a:r>
              <a:rPr lang="fr-FR" sz="1900" dirty="0" smtClean="0"/>
              <a:t>– iléus – saignement ? Pas de différence</a:t>
            </a:r>
            <a:endParaRPr lang="fr-FR" sz="1900" dirty="0" smtClean="0"/>
          </a:p>
          <a:p>
            <a:pPr lvl="1"/>
            <a:r>
              <a:rPr lang="fr-FR" sz="1900" dirty="0" smtClean="0"/>
              <a:t>Infection cutané ?</a:t>
            </a:r>
            <a:r>
              <a:rPr lang="fr-FR" sz="1900" dirty="0">
                <a:solidFill>
                  <a:srgbClr val="C00000"/>
                </a:solidFill>
              </a:rPr>
              <a:t> ICA (3,9%) Vs ECA (8,6%) de façon significative</a:t>
            </a:r>
            <a:r>
              <a:rPr lang="fr-FR" sz="1900" dirty="0"/>
              <a:t> </a:t>
            </a:r>
            <a:endParaRPr lang="fr-FR" sz="1900" dirty="0"/>
          </a:p>
        </p:txBody>
      </p:sp>
      <p:pic>
        <p:nvPicPr>
          <p:cNvPr id="1026" name="Picture 2" descr="Suivez nous sur Techouvot.com – chiourim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311" y="304698"/>
            <a:ext cx="1446415" cy="144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b="51922"/>
          <a:stretch/>
        </p:blipFill>
        <p:spPr>
          <a:xfrm>
            <a:off x="2612851" y="2404053"/>
            <a:ext cx="5713002" cy="1166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91417" y="3038224"/>
            <a:ext cx="5634436" cy="462013"/>
          </a:xfrm>
          <a:prstGeom prst="rect">
            <a:avLst/>
          </a:prstGeom>
          <a:solidFill>
            <a:srgbClr val="C00000">
              <a:alpha val="3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912018" y="2761132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Gaz : 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417" y="4065971"/>
            <a:ext cx="5634436" cy="124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19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Complications au long terme ?</a:t>
            </a:r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2400" dirty="0" smtClean="0"/>
          </a:p>
          <a:p>
            <a:pPr>
              <a:lnSpc>
                <a:spcPct val="150000"/>
              </a:lnSpc>
            </a:pPr>
            <a:r>
              <a:rPr lang="fr-FR" sz="2400" dirty="0" smtClean="0"/>
              <a:t>Quid </a:t>
            </a:r>
            <a:r>
              <a:rPr lang="fr-FR" sz="2400" dirty="0" smtClean="0"/>
              <a:t>des éventration sur le site d’extraction de pièce opératoire ?</a:t>
            </a:r>
          </a:p>
          <a:p>
            <a:pPr>
              <a:lnSpc>
                <a:spcPct val="150000"/>
              </a:lnSpc>
            </a:pPr>
            <a:r>
              <a:rPr lang="fr-FR" sz="2400" dirty="0" smtClean="0"/>
              <a:t>Méta-analyses d’essais randomisés : Suivi de 30 jours insuffisant</a:t>
            </a:r>
          </a:p>
          <a:p>
            <a:pPr>
              <a:lnSpc>
                <a:spcPct val="150000"/>
              </a:lnSpc>
            </a:pPr>
            <a:r>
              <a:rPr lang="fr-FR" sz="2400" dirty="0"/>
              <a:t>Méta-analyses </a:t>
            </a:r>
            <a:r>
              <a:rPr lang="fr-FR" sz="2400" dirty="0" smtClean="0"/>
              <a:t>d’études rétrospectives : Suivi de 5 ans insuffisant</a:t>
            </a:r>
          </a:p>
          <a:p>
            <a:pPr>
              <a:lnSpc>
                <a:spcPct val="150000"/>
              </a:lnSpc>
            </a:pP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60096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fr-FR" dirty="0" smtClean="0"/>
              <a:t>Comment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Anastomose </a:t>
            </a:r>
            <a:r>
              <a:rPr lang="fr-FR" dirty="0" err="1" smtClean="0"/>
              <a:t>latéro</a:t>
            </a:r>
            <a:r>
              <a:rPr lang="fr-FR" dirty="0" smtClean="0"/>
              <a:t>-latérale </a:t>
            </a:r>
          </a:p>
          <a:p>
            <a:r>
              <a:rPr lang="fr-FR" dirty="0" smtClean="0"/>
              <a:t>Iso / </a:t>
            </a:r>
            <a:r>
              <a:rPr lang="fr-FR" dirty="0" err="1" smtClean="0"/>
              <a:t>aniso</a:t>
            </a:r>
            <a:r>
              <a:rPr lang="fr-FR" dirty="0" smtClean="0"/>
              <a:t>-péristaltique ?</a:t>
            </a:r>
          </a:p>
          <a:p>
            <a:r>
              <a:rPr lang="fr-FR" dirty="0" smtClean="0"/>
              <a:t>Manuelle / mécanique ?</a:t>
            </a:r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962" y="3642829"/>
            <a:ext cx="5934075" cy="3114675"/>
          </a:xfrm>
          <a:prstGeom prst="rect">
            <a:avLst/>
          </a:prstGeom>
        </p:spPr>
      </p:pic>
      <p:pic>
        <p:nvPicPr>
          <p:cNvPr id="2050" name="Picture 2" descr="Résultat de recherche d'images pour &quot;petits bonhomme à importer pour PPT&quot; |  Sculpture lessons, Hvac, Homeowner hack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880" y="226991"/>
            <a:ext cx="1495168" cy="160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119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59" y="2211186"/>
            <a:ext cx="4459142" cy="440100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759" y="33200"/>
            <a:ext cx="8258175" cy="1962150"/>
          </a:xfrm>
          <a:prstGeom prst="rect">
            <a:avLst/>
          </a:prstGeom>
        </p:spPr>
      </p:pic>
      <p:cxnSp>
        <p:nvCxnSpPr>
          <p:cNvPr id="11" name="Connecteur en angle 10"/>
          <p:cNvCxnSpPr/>
          <p:nvPr/>
        </p:nvCxnSpPr>
        <p:spPr>
          <a:xfrm flipV="1">
            <a:off x="3905221" y="4904509"/>
            <a:ext cx="2244535" cy="1406862"/>
          </a:xfrm>
          <a:prstGeom prst="bentConnector3">
            <a:avLst>
              <a:gd name="adj1" fmla="val 73332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694501"/>
              </p:ext>
            </p:extLst>
          </p:nvPr>
        </p:nvGraphicFramePr>
        <p:xfrm>
          <a:off x="6149756" y="2515270"/>
          <a:ext cx="5780884" cy="40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6056">
                  <a:extLst>
                    <a:ext uri="{9D8B030D-6E8A-4147-A177-3AD203B41FA5}">
                      <a16:colId xmlns:a16="http://schemas.microsoft.com/office/drawing/2014/main" val="1155613429"/>
                    </a:ext>
                  </a:extLst>
                </a:gridCol>
                <a:gridCol w="769265">
                  <a:extLst>
                    <a:ext uri="{9D8B030D-6E8A-4147-A177-3AD203B41FA5}">
                      <a16:colId xmlns:a16="http://schemas.microsoft.com/office/drawing/2014/main" val="2009864502"/>
                    </a:ext>
                  </a:extLst>
                </a:gridCol>
                <a:gridCol w="1016011">
                  <a:extLst>
                    <a:ext uri="{9D8B030D-6E8A-4147-A177-3AD203B41FA5}">
                      <a16:colId xmlns:a16="http://schemas.microsoft.com/office/drawing/2014/main" val="1064658097"/>
                    </a:ext>
                  </a:extLst>
                </a:gridCol>
                <a:gridCol w="1059552">
                  <a:extLst>
                    <a:ext uri="{9D8B030D-6E8A-4147-A177-3AD203B41FA5}">
                      <a16:colId xmlns:a16="http://schemas.microsoft.com/office/drawing/2014/main" val="3465105460"/>
                    </a:ext>
                  </a:extLst>
                </a:gridCol>
              </a:tblGrid>
              <a:tr h="283212"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Etude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Patients (2066)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Type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Matériel</a:t>
                      </a:r>
                      <a:endParaRPr lang="fr-F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34231"/>
                  </a:ext>
                </a:extLst>
              </a:tr>
              <a:tr h="487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Scotton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(2018) ; Kelley (2018) ;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Hamzaoglu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(2018) ;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Akram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(2018) ;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Ozben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(2019)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Johnson (2019)</a:t>
                      </a:r>
                      <a:r>
                        <a:rPr lang="fr-FR" sz="105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;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Ozoben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(2018)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Blumberg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/>
                        <a:t>357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/>
                        <a:t>125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/>
                        <a:t>21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/>
                        <a:t>Mécanique / iso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050" dirty="0" smtClean="0"/>
                    </a:p>
                    <a:p>
                      <a:r>
                        <a:rPr lang="fr-FR" sz="1050" dirty="0" smtClean="0"/>
                        <a:t>Agrafage</a:t>
                      </a:r>
                      <a:r>
                        <a:rPr lang="fr-FR" sz="1050" baseline="0" dirty="0" smtClean="0"/>
                        <a:t> robot – fermeture 2 ou  1 plans ou agrafe</a:t>
                      </a:r>
                      <a:endParaRPr lang="fr-F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234085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Mégevand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(2019) ;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Yozgatli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(2019) ;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Bae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(2019) ;</a:t>
                      </a:r>
                      <a:r>
                        <a:rPr lang="fr-FR" sz="105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Spinoglio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(2019) ; Raimondi (2018) ;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Lujan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(2018) ;</a:t>
                      </a:r>
                      <a:r>
                        <a:rPr lang="fr-FR" sz="105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Ngu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(2018) ;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Petz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(2017) ;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Parisi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(2017) ;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Spinoglio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(2016) ;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Morpurgo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(2013) ;</a:t>
                      </a:r>
                      <a:r>
                        <a:rPr lang="fr-FR" sz="105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Lujan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(2013)</a:t>
                      </a: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Ioannidis (2018) ; Trastulli (2013)</a:t>
                      </a: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Reitz</a:t>
                      </a:r>
                      <a:r>
                        <a:rPr lang="fr-FR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(2018)</a:t>
                      </a:r>
                      <a:endParaRPr lang="fr-FR" sz="10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654</a:t>
                      </a:r>
                    </a:p>
                    <a:p>
                      <a:endParaRPr lang="fr-FR" sz="1050" dirty="0" smtClean="0"/>
                    </a:p>
                    <a:p>
                      <a:endParaRPr lang="fr-FR" sz="1050" dirty="0" smtClean="0"/>
                    </a:p>
                    <a:p>
                      <a:endParaRPr lang="fr-FR" sz="1050" dirty="0" smtClean="0"/>
                    </a:p>
                    <a:p>
                      <a:endParaRPr lang="fr-FR" sz="1050" dirty="0" smtClean="0"/>
                    </a:p>
                    <a:p>
                      <a:r>
                        <a:rPr lang="fr-FR" sz="1050" dirty="0" smtClean="0"/>
                        <a:t>65</a:t>
                      </a:r>
                    </a:p>
                    <a:p>
                      <a:endParaRPr lang="fr-FR" sz="1050" dirty="0" smtClean="0"/>
                    </a:p>
                    <a:p>
                      <a:r>
                        <a:rPr lang="fr-FR" sz="1050" dirty="0" smtClean="0"/>
                        <a:t>29</a:t>
                      </a:r>
                      <a:endParaRPr lang="fr-FR" sz="105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/>
                        <a:t>Agrafage</a:t>
                      </a:r>
                      <a:r>
                        <a:rPr lang="fr-FR" sz="1050" baseline="0" dirty="0" smtClean="0"/>
                        <a:t> </a:t>
                      </a:r>
                      <a:r>
                        <a:rPr lang="fr-FR" sz="1050" baseline="0" dirty="0" err="1" smtClean="0"/>
                        <a:t>coelio</a:t>
                      </a:r>
                      <a:r>
                        <a:rPr lang="fr-FR" sz="1050" baseline="0" dirty="0" smtClean="0"/>
                        <a:t> – fermeture 2 ou  1 plans ou agrafe</a:t>
                      </a:r>
                      <a:endParaRPr lang="fr-FR" sz="105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231994"/>
                  </a:ext>
                </a:extLst>
              </a:tr>
              <a:tr h="416001">
                <a:tc>
                  <a:txBody>
                    <a:bodyPr/>
                    <a:lstStyle/>
                    <a:p>
                      <a:r>
                        <a:rPr lang="en-US" sz="105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Milone</a:t>
                      </a:r>
                      <a:r>
                        <a:rPr lang="en-US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(2019) ;</a:t>
                      </a:r>
                      <a:r>
                        <a:rPr lang="en-US" sz="105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Cleary (2018)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512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/>
                        <a:t>Mécanique / 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/>
                        <a:t>variable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73032"/>
                  </a:ext>
                </a:extLst>
              </a:tr>
              <a:tr h="446733">
                <a:tc>
                  <a:txBody>
                    <a:bodyPr/>
                    <a:lstStyle/>
                    <a:p>
                      <a:r>
                        <a:rPr lang="en-US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Liu (2019) ; Park (2012) ; Park (2012)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114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/>
                        <a:t>Mécanique / </a:t>
                      </a:r>
                      <a:r>
                        <a:rPr lang="fr-FR" sz="1050" dirty="0" err="1" smtClean="0"/>
                        <a:t>aniso</a:t>
                      </a:r>
                      <a:endParaRPr lang="fr-FR" sz="10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dirty="0" smtClean="0"/>
                        <a:t>variable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970978"/>
                  </a:ext>
                </a:extLst>
              </a:tr>
              <a:tr h="399546">
                <a:tc>
                  <a:txBody>
                    <a:bodyPr/>
                    <a:lstStyle/>
                    <a:p>
                      <a:r>
                        <a:rPr lang="it-IT" sz="105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Trastulli (2015) ; D’Annibale (2010)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152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Manuelle / iso</a:t>
                      </a:r>
                      <a:endParaRPr lang="fr-F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50" dirty="0" smtClean="0"/>
                        <a:t>variable</a:t>
                      </a:r>
                      <a:endParaRPr lang="fr-FR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84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0658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fr-FR" dirty="0" smtClean="0"/>
              <a:t>Comment ?</a:t>
            </a:r>
            <a:endParaRPr lang="fr-FR" dirty="0"/>
          </a:p>
        </p:txBody>
      </p:sp>
      <p:pic>
        <p:nvPicPr>
          <p:cNvPr id="2050" name="Picture 2" descr="Résultat de recherche d'images pour &quot;petits bonhomme à importer pour PPT&quot; |  Sculpture lessons, Hvac, Homeowner hack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880" y="226991"/>
            <a:ext cx="1495168" cy="160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Pas </a:t>
            </a:r>
            <a:r>
              <a:rPr lang="fr-FR" sz="2400" dirty="0" smtClean="0"/>
              <a:t>de différence entre les différents types et différents matériels utilisés</a:t>
            </a:r>
          </a:p>
          <a:p>
            <a:pPr marL="0" indent="0">
              <a:buNone/>
            </a:pP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Anastomose </a:t>
            </a:r>
            <a:r>
              <a:rPr lang="fr-FR" sz="2400" dirty="0" err="1" smtClean="0"/>
              <a:t>latéro</a:t>
            </a:r>
            <a:r>
              <a:rPr lang="fr-FR" sz="2400" dirty="0" smtClean="0"/>
              <a:t>-latérale mécanique ou manuelle mais iso péristaltique </a:t>
            </a:r>
          </a:p>
          <a:p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Rationnel : </a:t>
            </a:r>
          </a:p>
          <a:p>
            <a:pPr lvl="1"/>
            <a:r>
              <a:rPr lang="fr-FR" sz="1900" dirty="0" smtClean="0"/>
              <a:t>Physiologie du péristaltisme </a:t>
            </a:r>
            <a:endParaRPr lang="fr-FR" sz="1900" dirty="0"/>
          </a:p>
          <a:p>
            <a:pPr lvl="1"/>
            <a:r>
              <a:rPr lang="fr-FR" sz="1900" dirty="0" smtClean="0"/>
              <a:t>Simplifier les contrôles endoscopiques</a:t>
            </a:r>
          </a:p>
        </p:txBody>
      </p:sp>
    </p:spTree>
    <p:extLst>
      <p:ext uri="{BB962C8B-B14F-4D97-AF65-F5344CB8AC3E}">
        <p14:creationId xmlns:p14="http://schemas.microsoft.com/office/powerpoint/2010/main" val="1126688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38242"/>
          </a:xfrm>
          <a:ln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Comment réaliser une anastomose iléocolique intracorporelle </a:t>
            </a:r>
            <a:br>
              <a:rPr lang="fr-FR" dirty="0" smtClean="0"/>
            </a:br>
            <a:r>
              <a:rPr lang="fr-FR" dirty="0" smtClean="0"/>
              <a:t>En Vidéo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9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Objet de futur projet ?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8186"/>
          <a:stretch/>
        </p:blipFill>
        <p:spPr>
          <a:xfrm>
            <a:off x="123860" y="1791172"/>
            <a:ext cx="5675692" cy="114911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264" y="1791172"/>
            <a:ext cx="2346260" cy="155105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583" y="3710832"/>
            <a:ext cx="4909904" cy="314716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216676" y="4610872"/>
            <a:ext cx="58333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Anastomose intracorporelle chez les &gt;75ans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Moins d’</a:t>
            </a:r>
            <a:r>
              <a:rPr lang="fr-FR" dirty="0" err="1" smtClean="0"/>
              <a:t>ileus</a:t>
            </a:r>
            <a:r>
              <a:rPr lang="fr-FR" dirty="0" smtClean="0"/>
              <a:t> (13,6% vs 36,1% p&lt;0,005)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Retour de transit plus rapide de 1 jour (p&lt;0,01)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Temps d’hospitalisation plus court de 2 jours (</a:t>
            </a:r>
            <a:r>
              <a:rPr lang="fr-FR" dirty="0"/>
              <a:t>p&lt;0,01</a:t>
            </a:r>
            <a:r>
              <a:rPr lang="fr-FR" dirty="0" smtClean="0"/>
              <a:t>)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216676" y="3701434"/>
            <a:ext cx="544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Projet collaboratif entre Rennes-Nantes-</a:t>
            </a:r>
            <a:r>
              <a:rPr lang="fr-FR" dirty="0" err="1" smtClean="0"/>
              <a:t>Marseilles</a:t>
            </a:r>
            <a:r>
              <a:rPr lang="fr-FR" dirty="0" smtClean="0"/>
              <a:t> :</a:t>
            </a:r>
          </a:p>
          <a:p>
            <a:r>
              <a:rPr lang="fr-FR" dirty="0" smtClean="0"/>
              <a:t>Etude rétrospective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431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Merci de votre attentio</a:t>
            </a:r>
            <a:r>
              <a:rPr lang="fr-FR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7146193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dre">
  <a:themeElements>
    <a:clrScheme name="Cadr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adr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ad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TM03457475[[fn=Cadre]]</Template>
  <TotalTime>6217</TotalTime>
  <Words>598</Words>
  <Application>Microsoft Office PowerPoint</Application>
  <PresentationFormat>Grand écran</PresentationFormat>
  <Paragraphs>163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Wingdings 2</vt:lpstr>
      <vt:lpstr>Thème Office</vt:lpstr>
      <vt:lpstr>Cadre</vt:lpstr>
      <vt:lpstr>Comment faire une anastomose iléocolique intracorporelle ?</vt:lpstr>
      <vt:lpstr>Pourquoi ?</vt:lpstr>
      <vt:lpstr>Présentation PowerPoint</vt:lpstr>
      <vt:lpstr>Présentation PowerPoint</vt:lpstr>
      <vt:lpstr>Pourquoi ?</vt:lpstr>
      <vt:lpstr>Complications au long terme ?</vt:lpstr>
      <vt:lpstr>Comment ?</vt:lpstr>
      <vt:lpstr>Présentation PowerPoint</vt:lpstr>
      <vt:lpstr>Comment ?</vt:lpstr>
      <vt:lpstr>Comment réaliser une anastomose iléocolique intracorporelle  En Vidéo ?</vt:lpstr>
      <vt:lpstr>Objet de futur projet ? </vt:lpstr>
      <vt:lpstr>Merci de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 faire une anastomose iléocolique intracorporelle ?</dc:title>
  <dc:creator>Wautier_Aline</dc:creator>
  <cp:lastModifiedBy>Wautier_Aline</cp:lastModifiedBy>
  <cp:revision>108</cp:revision>
  <dcterms:created xsi:type="dcterms:W3CDTF">2023-02-21T17:47:27Z</dcterms:created>
  <dcterms:modified xsi:type="dcterms:W3CDTF">2023-03-09T16:40:16Z</dcterms:modified>
</cp:coreProperties>
</file>