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67" r:id="rId3"/>
    <p:sldId id="285" r:id="rId4"/>
    <p:sldId id="276" r:id="rId5"/>
    <p:sldId id="266" r:id="rId6"/>
    <p:sldId id="268" r:id="rId7"/>
    <p:sldId id="269" r:id="rId8"/>
    <p:sldId id="270" r:id="rId9"/>
    <p:sldId id="272" r:id="rId10"/>
    <p:sldId id="289" r:id="rId11"/>
    <p:sldId id="258" r:id="rId12"/>
    <p:sldId id="288" r:id="rId13"/>
    <p:sldId id="287" r:id="rId14"/>
    <p:sldId id="259" r:id="rId15"/>
    <p:sldId id="262" r:id="rId16"/>
    <p:sldId id="265" r:id="rId17"/>
    <p:sldId id="273" r:id="rId18"/>
    <p:sldId id="271" r:id="rId19"/>
    <p:sldId id="261" r:id="rId20"/>
    <p:sldId id="260" r:id="rId21"/>
    <p:sldId id="264" r:id="rId22"/>
    <p:sldId id="263" r:id="rId23"/>
    <p:sldId id="274" r:id="rId24"/>
    <p:sldId id="284" r:id="rId25"/>
    <p:sldId id="283" r:id="rId26"/>
    <p:sldId id="280" r:id="rId27"/>
    <p:sldId id="277" r:id="rId28"/>
    <p:sldId id="279" r:id="rId29"/>
    <p:sldId id="278" r:id="rId30"/>
    <p:sldId id="281" r:id="rId31"/>
    <p:sldId id="282" r:id="rId32"/>
    <p:sldId id="286" r:id="rId33"/>
    <p:sldId id="275" r:id="rId34"/>
    <p:sldId id="290" r:id="rId35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01A"/>
    <a:srgbClr val="F8DC6B"/>
    <a:srgbClr val="00599C"/>
    <a:srgbClr val="275091"/>
    <a:srgbClr val="39A9DC"/>
    <a:srgbClr val="111111"/>
    <a:srgbClr val="AFCB54"/>
    <a:srgbClr val="8DC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797" autoAdjust="0"/>
    <p:restoredTop sz="94660"/>
  </p:normalViewPr>
  <p:slideViewPr>
    <p:cSldViewPr>
      <p:cViewPr>
        <p:scale>
          <a:sx n="100" d="100"/>
          <a:sy n="100" d="100"/>
        </p:scale>
        <p:origin x="-564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E02374-1944-44F6-B998-E5CD9CC9D24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C3F6063-1A91-4DE6-9B91-B01E9C3074C1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/>
            <a:t>Cancer colo rectal métastatique</a:t>
          </a:r>
          <a:endParaRPr lang="fr-FR" dirty="0"/>
        </a:p>
      </dgm:t>
    </dgm:pt>
    <dgm:pt modelId="{61A643DC-C08A-48F4-B4D7-51283FD3C763}" type="parTrans" cxnId="{481B5774-4D2D-4E81-8814-1BA1D8A90FBB}">
      <dgm:prSet/>
      <dgm:spPr/>
      <dgm:t>
        <a:bodyPr/>
        <a:lstStyle/>
        <a:p>
          <a:endParaRPr lang="fr-FR"/>
        </a:p>
      </dgm:t>
    </dgm:pt>
    <dgm:pt modelId="{DF633AFC-ED78-42E5-A590-942855B216E5}" type="sibTrans" cxnId="{481B5774-4D2D-4E81-8814-1BA1D8A90FBB}">
      <dgm:prSet/>
      <dgm:spPr/>
      <dgm:t>
        <a:bodyPr/>
        <a:lstStyle/>
        <a:p>
          <a:endParaRPr lang="fr-FR"/>
        </a:p>
      </dgm:t>
    </dgm:pt>
    <dgm:pt modelId="{0F0773CD-5200-457E-9F6C-BF29293BC0B6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/>
            <a:t>RAS sauvage</a:t>
          </a:r>
        </a:p>
        <a:p>
          <a:r>
            <a:rPr lang="fr-FR" dirty="0" smtClean="0"/>
            <a:t>B-RAF sauvage</a:t>
          </a:r>
        </a:p>
        <a:p>
          <a:r>
            <a:rPr lang="fr-FR" dirty="0" err="1" smtClean="0"/>
            <a:t>pMMR</a:t>
          </a:r>
          <a:endParaRPr lang="fr-FR" dirty="0"/>
        </a:p>
      </dgm:t>
    </dgm:pt>
    <dgm:pt modelId="{83373CFD-DFB4-4261-9D8E-1F727B969A33}" type="parTrans" cxnId="{B0E47120-29B0-40FF-9DA3-958344B33751}">
      <dgm:prSet/>
      <dgm:spPr/>
      <dgm:t>
        <a:bodyPr/>
        <a:lstStyle/>
        <a:p>
          <a:endParaRPr lang="fr-FR"/>
        </a:p>
      </dgm:t>
    </dgm:pt>
    <dgm:pt modelId="{4628BD45-D994-441D-9A43-76F235C7B7BE}" type="sibTrans" cxnId="{B0E47120-29B0-40FF-9DA3-958344B33751}">
      <dgm:prSet/>
      <dgm:spPr/>
      <dgm:t>
        <a:bodyPr/>
        <a:lstStyle/>
        <a:p>
          <a:endParaRPr lang="fr-FR"/>
        </a:p>
      </dgm:t>
    </dgm:pt>
    <dgm:pt modelId="{05967843-CD73-4A4C-A851-FF08F6025435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>
              <a:solidFill>
                <a:srgbClr val="FF0000"/>
              </a:solidFill>
            </a:rPr>
            <a:t>RAS muté</a:t>
          </a:r>
        </a:p>
        <a:p>
          <a:r>
            <a:rPr lang="fr-FR" dirty="0" smtClean="0"/>
            <a:t>B-RAF sauvage</a:t>
          </a:r>
        </a:p>
        <a:p>
          <a:r>
            <a:rPr lang="fr-FR" dirty="0" err="1" smtClean="0"/>
            <a:t>pMMR</a:t>
          </a:r>
          <a:endParaRPr lang="fr-FR" dirty="0"/>
        </a:p>
      </dgm:t>
    </dgm:pt>
    <dgm:pt modelId="{0965D4E0-F320-418C-AB45-2071DB518F7C}" type="parTrans" cxnId="{175CB074-9032-4D87-81FD-D2BAE5059C62}">
      <dgm:prSet/>
      <dgm:spPr/>
      <dgm:t>
        <a:bodyPr/>
        <a:lstStyle/>
        <a:p>
          <a:endParaRPr lang="fr-FR"/>
        </a:p>
      </dgm:t>
    </dgm:pt>
    <dgm:pt modelId="{B1623BF1-7755-4420-B212-F8FB051D3739}" type="sibTrans" cxnId="{175CB074-9032-4D87-81FD-D2BAE5059C62}">
      <dgm:prSet/>
      <dgm:spPr/>
      <dgm:t>
        <a:bodyPr/>
        <a:lstStyle/>
        <a:p>
          <a:endParaRPr lang="fr-FR"/>
        </a:p>
      </dgm:t>
    </dgm:pt>
    <dgm:pt modelId="{189B5F73-54F3-45F1-970A-397F223A9E7A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/>
            <a:t>RAS sauvage</a:t>
          </a:r>
        </a:p>
        <a:p>
          <a:r>
            <a:rPr lang="fr-FR" dirty="0" smtClean="0"/>
            <a:t>B-RAF sauvage</a:t>
          </a:r>
        </a:p>
        <a:p>
          <a:r>
            <a:rPr lang="fr-FR" dirty="0" err="1" smtClean="0">
              <a:solidFill>
                <a:srgbClr val="FF0000"/>
              </a:solidFill>
            </a:rPr>
            <a:t>dMMR</a:t>
          </a:r>
          <a:endParaRPr lang="fr-FR" dirty="0" smtClean="0">
            <a:solidFill>
              <a:srgbClr val="FF0000"/>
            </a:solidFill>
          </a:endParaRPr>
        </a:p>
      </dgm:t>
    </dgm:pt>
    <dgm:pt modelId="{F0A3C62F-3C93-4757-B0C6-3CE340F30753}" type="parTrans" cxnId="{271A195D-CDEE-4124-B8EE-3EE1F280D45E}">
      <dgm:prSet/>
      <dgm:spPr/>
      <dgm:t>
        <a:bodyPr/>
        <a:lstStyle/>
        <a:p>
          <a:endParaRPr lang="fr-FR"/>
        </a:p>
      </dgm:t>
    </dgm:pt>
    <dgm:pt modelId="{B20A4F11-B4CE-49CD-8080-84CF0ABD0654}" type="sibTrans" cxnId="{271A195D-CDEE-4124-B8EE-3EE1F280D45E}">
      <dgm:prSet/>
      <dgm:spPr/>
      <dgm:t>
        <a:bodyPr/>
        <a:lstStyle/>
        <a:p>
          <a:endParaRPr lang="fr-FR"/>
        </a:p>
      </dgm:t>
    </dgm:pt>
    <dgm:pt modelId="{5EB1FE4A-D976-45A6-8BAE-8B9B342A5CB1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/>
            <a:t>RAS sauvage</a:t>
          </a:r>
        </a:p>
        <a:p>
          <a:r>
            <a:rPr lang="fr-FR" dirty="0" smtClean="0">
              <a:solidFill>
                <a:srgbClr val="FF0000"/>
              </a:solidFill>
            </a:rPr>
            <a:t>B-RAF muté V600E</a:t>
          </a:r>
        </a:p>
        <a:p>
          <a:r>
            <a:rPr lang="fr-FR" dirty="0" err="1" smtClean="0"/>
            <a:t>pMMR</a:t>
          </a:r>
          <a:endParaRPr lang="fr-FR" dirty="0" smtClean="0"/>
        </a:p>
      </dgm:t>
    </dgm:pt>
    <dgm:pt modelId="{E11B65A8-97C5-4BBC-9CEB-190A6B0D75C6}" type="parTrans" cxnId="{D61A7595-4650-48C1-B3D1-12B6C62F6CEB}">
      <dgm:prSet/>
      <dgm:spPr/>
      <dgm:t>
        <a:bodyPr/>
        <a:lstStyle/>
        <a:p>
          <a:endParaRPr lang="fr-FR"/>
        </a:p>
      </dgm:t>
    </dgm:pt>
    <dgm:pt modelId="{4FEDA502-41DD-4FDF-81FD-1362A39A87F2}" type="sibTrans" cxnId="{D61A7595-4650-48C1-B3D1-12B6C62F6CEB}">
      <dgm:prSet/>
      <dgm:spPr/>
      <dgm:t>
        <a:bodyPr/>
        <a:lstStyle/>
        <a:p>
          <a:endParaRPr lang="fr-FR"/>
        </a:p>
      </dgm:t>
    </dgm:pt>
    <dgm:pt modelId="{81D11C83-2E81-48F8-8FE7-749475875CEA}" type="pres">
      <dgm:prSet presAssocID="{57E02374-1944-44F6-B998-E5CD9CC9D24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022962B-EC0B-4110-8D87-23FD5D197E49}" type="pres">
      <dgm:prSet presAssocID="{4C3F6063-1A91-4DE6-9B91-B01E9C3074C1}" presName="hierRoot1" presStyleCnt="0">
        <dgm:presLayoutVars>
          <dgm:hierBranch val="init"/>
        </dgm:presLayoutVars>
      </dgm:prSet>
      <dgm:spPr/>
    </dgm:pt>
    <dgm:pt modelId="{B024821D-37FF-46EA-A95C-450078F77127}" type="pres">
      <dgm:prSet presAssocID="{4C3F6063-1A91-4DE6-9B91-B01E9C3074C1}" presName="rootComposite1" presStyleCnt="0"/>
      <dgm:spPr/>
    </dgm:pt>
    <dgm:pt modelId="{2480F960-0513-4B66-B3A8-34728D48C02A}" type="pres">
      <dgm:prSet presAssocID="{4C3F6063-1A91-4DE6-9B91-B01E9C3074C1}" presName="rootText1" presStyleLbl="node0" presStyleIdx="0" presStyleCnt="1" custLinFactNeighborX="2622" custLinFactNeighborY="-75207">
        <dgm:presLayoutVars>
          <dgm:chPref val="3"/>
        </dgm:presLayoutVars>
      </dgm:prSet>
      <dgm:spPr/>
    </dgm:pt>
    <dgm:pt modelId="{98ECA8A1-AD17-404D-8667-FC45B9F3EF15}" type="pres">
      <dgm:prSet presAssocID="{4C3F6063-1A91-4DE6-9B91-B01E9C3074C1}" presName="rootConnector1" presStyleLbl="node1" presStyleIdx="0" presStyleCnt="0"/>
      <dgm:spPr/>
    </dgm:pt>
    <dgm:pt modelId="{F03D9FDB-AEFE-478C-92BE-AFFA9720CF83}" type="pres">
      <dgm:prSet presAssocID="{4C3F6063-1A91-4DE6-9B91-B01E9C3074C1}" presName="hierChild2" presStyleCnt="0"/>
      <dgm:spPr/>
    </dgm:pt>
    <dgm:pt modelId="{51A7FF52-B8E4-4CFC-87C9-D11BA23FED7A}" type="pres">
      <dgm:prSet presAssocID="{83373CFD-DFB4-4261-9D8E-1F727B969A33}" presName="Name37" presStyleLbl="parChTrans1D2" presStyleIdx="0" presStyleCnt="4"/>
      <dgm:spPr/>
    </dgm:pt>
    <dgm:pt modelId="{FC5EFBD6-C3F6-42B3-8D4B-DB0A99EA4FD9}" type="pres">
      <dgm:prSet presAssocID="{0F0773CD-5200-457E-9F6C-BF29293BC0B6}" presName="hierRoot2" presStyleCnt="0">
        <dgm:presLayoutVars>
          <dgm:hierBranch val="init"/>
        </dgm:presLayoutVars>
      </dgm:prSet>
      <dgm:spPr/>
    </dgm:pt>
    <dgm:pt modelId="{5581ADFF-224E-4C3E-B4C6-C8E5431BCC71}" type="pres">
      <dgm:prSet presAssocID="{0F0773CD-5200-457E-9F6C-BF29293BC0B6}" presName="rootComposite" presStyleCnt="0"/>
      <dgm:spPr/>
    </dgm:pt>
    <dgm:pt modelId="{5FA4FDF1-5B3A-435C-919A-5804021401A0}" type="pres">
      <dgm:prSet presAssocID="{0F0773CD-5200-457E-9F6C-BF29293BC0B6}" presName="rootText" presStyleLbl="node2" presStyleIdx="0" presStyleCnt="4" custScaleY="14033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5AAC2FFD-673C-4F80-B83A-020150495BDF}" type="pres">
      <dgm:prSet presAssocID="{0F0773CD-5200-457E-9F6C-BF29293BC0B6}" presName="rootConnector" presStyleLbl="node2" presStyleIdx="0" presStyleCnt="4"/>
      <dgm:spPr/>
    </dgm:pt>
    <dgm:pt modelId="{EBE8EB15-49B9-4817-83AF-DAA01794B700}" type="pres">
      <dgm:prSet presAssocID="{0F0773CD-5200-457E-9F6C-BF29293BC0B6}" presName="hierChild4" presStyleCnt="0"/>
      <dgm:spPr/>
    </dgm:pt>
    <dgm:pt modelId="{A557CFCC-3804-4733-9C4D-4E8B08F82E17}" type="pres">
      <dgm:prSet presAssocID="{0F0773CD-5200-457E-9F6C-BF29293BC0B6}" presName="hierChild5" presStyleCnt="0"/>
      <dgm:spPr/>
    </dgm:pt>
    <dgm:pt modelId="{8F9613E8-63E5-4061-A0B3-4879939EFCFA}" type="pres">
      <dgm:prSet presAssocID="{0965D4E0-F320-418C-AB45-2071DB518F7C}" presName="Name37" presStyleLbl="parChTrans1D2" presStyleIdx="1" presStyleCnt="4"/>
      <dgm:spPr/>
    </dgm:pt>
    <dgm:pt modelId="{425C3375-A7E1-485D-8EA0-605298A562A3}" type="pres">
      <dgm:prSet presAssocID="{05967843-CD73-4A4C-A851-FF08F6025435}" presName="hierRoot2" presStyleCnt="0">
        <dgm:presLayoutVars>
          <dgm:hierBranch val="init"/>
        </dgm:presLayoutVars>
      </dgm:prSet>
      <dgm:spPr/>
    </dgm:pt>
    <dgm:pt modelId="{412FA136-F640-48B9-B9BB-2DFF2EF9AF83}" type="pres">
      <dgm:prSet presAssocID="{05967843-CD73-4A4C-A851-FF08F6025435}" presName="rootComposite" presStyleCnt="0"/>
      <dgm:spPr/>
    </dgm:pt>
    <dgm:pt modelId="{92588F13-EF09-42DE-89D7-7705229CD038}" type="pres">
      <dgm:prSet presAssocID="{05967843-CD73-4A4C-A851-FF08F6025435}" presName="rootText" presStyleLbl="node2" presStyleIdx="1" presStyleCnt="4" custScaleY="14033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99BF89C-7377-474C-B0A8-20E7B5F36AEB}" type="pres">
      <dgm:prSet presAssocID="{05967843-CD73-4A4C-A851-FF08F6025435}" presName="rootConnector" presStyleLbl="node2" presStyleIdx="1" presStyleCnt="4"/>
      <dgm:spPr/>
    </dgm:pt>
    <dgm:pt modelId="{9D32116A-5B95-4C8D-AF51-047863AF6F9E}" type="pres">
      <dgm:prSet presAssocID="{05967843-CD73-4A4C-A851-FF08F6025435}" presName="hierChild4" presStyleCnt="0"/>
      <dgm:spPr/>
    </dgm:pt>
    <dgm:pt modelId="{31C49B7F-D1BF-4C64-8063-09208554769D}" type="pres">
      <dgm:prSet presAssocID="{05967843-CD73-4A4C-A851-FF08F6025435}" presName="hierChild5" presStyleCnt="0"/>
      <dgm:spPr/>
    </dgm:pt>
    <dgm:pt modelId="{DDE36B86-94B7-472B-9B9F-31AD9ADDC8F1}" type="pres">
      <dgm:prSet presAssocID="{E11B65A8-97C5-4BBC-9CEB-190A6B0D75C6}" presName="Name37" presStyleLbl="parChTrans1D2" presStyleIdx="2" presStyleCnt="4"/>
      <dgm:spPr/>
    </dgm:pt>
    <dgm:pt modelId="{A7A50A26-056B-4083-AF4E-E936736875D2}" type="pres">
      <dgm:prSet presAssocID="{5EB1FE4A-D976-45A6-8BAE-8B9B342A5CB1}" presName="hierRoot2" presStyleCnt="0">
        <dgm:presLayoutVars>
          <dgm:hierBranch val="init"/>
        </dgm:presLayoutVars>
      </dgm:prSet>
      <dgm:spPr/>
    </dgm:pt>
    <dgm:pt modelId="{9603E1DA-84C0-4C41-B01B-719B74906169}" type="pres">
      <dgm:prSet presAssocID="{5EB1FE4A-D976-45A6-8BAE-8B9B342A5CB1}" presName="rootComposite" presStyleCnt="0"/>
      <dgm:spPr/>
    </dgm:pt>
    <dgm:pt modelId="{6B66075E-9209-44D9-853B-3BEC847F46F2}" type="pres">
      <dgm:prSet presAssocID="{5EB1FE4A-D976-45A6-8BAE-8B9B342A5CB1}" presName="rootText" presStyleLbl="node2" presStyleIdx="2" presStyleCnt="4" custScaleY="14033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CB5FDBE-62D7-4F2D-9E91-068153C9942E}" type="pres">
      <dgm:prSet presAssocID="{5EB1FE4A-D976-45A6-8BAE-8B9B342A5CB1}" presName="rootConnector" presStyleLbl="node2" presStyleIdx="2" presStyleCnt="4"/>
      <dgm:spPr/>
    </dgm:pt>
    <dgm:pt modelId="{161DC897-13FC-47D6-8798-67636679D978}" type="pres">
      <dgm:prSet presAssocID="{5EB1FE4A-D976-45A6-8BAE-8B9B342A5CB1}" presName="hierChild4" presStyleCnt="0"/>
      <dgm:spPr/>
    </dgm:pt>
    <dgm:pt modelId="{1DB956D0-4BA2-4355-A79E-4242B1DCA90E}" type="pres">
      <dgm:prSet presAssocID="{5EB1FE4A-D976-45A6-8BAE-8B9B342A5CB1}" presName="hierChild5" presStyleCnt="0"/>
      <dgm:spPr/>
    </dgm:pt>
    <dgm:pt modelId="{143157AA-6F6D-43D2-8170-45FF4FB57E0C}" type="pres">
      <dgm:prSet presAssocID="{F0A3C62F-3C93-4757-B0C6-3CE340F30753}" presName="Name37" presStyleLbl="parChTrans1D2" presStyleIdx="3" presStyleCnt="4"/>
      <dgm:spPr/>
    </dgm:pt>
    <dgm:pt modelId="{A5048314-D2CD-4B40-A4E1-C82E7C69689C}" type="pres">
      <dgm:prSet presAssocID="{189B5F73-54F3-45F1-970A-397F223A9E7A}" presName="hierRoot2" presStyleCnt="0">
        <dgm:presLayoutVars>
          <dgm:hierBranch val="init"/>
        </dgm:presLayoutVars>
      </dgm:prSet>
      <dgm:spPr/>
    </dgm:pt>
    <dgm:pt modelId="{5BE3021C-3443-4939-A165-7968F665B91F}" type="pres">
      <dgm:prSet presAssocID="{189B5F73-54F3-45F1-970A-397F223A9E7A}" presName="rootComposite" presStyleCnt="0"/>
      <dgm:spPr/>
    </dgm:pt>
    <dgm:pt modelId="{ADA30992-F2E7-4681-902C-F99EFD2E7886}" type="pres">
      <dgm:prSet presAssocID="{189B5F73-54F3-45F1-970A-397F223A9E7A}" presName="rootText" presStyleLbl="node2" presStyleIdx="3" presStyleCnt="4" custScaleY="14033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C2F2289-CDCC-40C9-B99F-A44101FD0D35}" type="pres">
      <dgm:prSet presAssocID="{189B5F73-54F3-45F1-970A-397F223A9E7A}" presName="rootConnector" presStyleLbl="node2" presStyleIdx="3" presStyleCnt="4"/>
      <dgm:spPr/>
    </dgm:pt>
    <dgm:pt modelId="{CDC27D22-0ADE-4F0B-B150-427387085E27}" type="pres">
      <dgm:prSet presAssocID="{189B5F73-54F3-45F1-970A-397F223A9E7A}" presName="hierChild4" presStyleCnt="0"/>
      <dgm:spPr/>
    </dgm:pt>
    <dgm:pt modelId="{C4286825-670F-4875-A32F-0FD263BE72FA}" type="pres">
      <dgm:prSet presAssocID="{189B5F73-54F3-45F1-970A-397F223A9E7A}" presName="hierChild5" presStyleCnt="0"/>
      <dgm:spPr/>
    </dgm:pt>
    <dgm:pt modelId="{C9B48E97-2C73-4CD2-A078-543F4F9CAC12}" type="pres">
      <dgm:prSet presAssocID="{4C3F6063-1A91-4DE6-9B91-B01E9C3074C1}" presName="hierChild3" presStyleCnt="0"/>
      <dgm:spPr/>
    </dgm:pt>
  </dgm:ptLst>
  <dgm:cxnLst>
    <dgm:cxn modelId="{AB843058-950F-41D4-A2EF-F153914561F5}" type="presOf" srcId="{5EB1FE4A-D976-45A6-8BAE-8B9B342A5CB1}" destId="{CCB5FDBE-62D7-4F2D-9E91-068153C9942E}" srcOrd="1" destOrd="0" presId="urn:microsoft.com/office/officeart/2005/8/layout/orgChart1"/>
    <dgm:cxn modelId="{3B7F0300-8B2B-4A28-AEA2-0528D6F5DAEF}" type="presOf" srcId="{0965D4E0-F320-418C-AB45-2071DB518F7C}" destId="{8F9613E8-63E5-4061-A0B3-4879939EFCFA}" srcOrd="0" destOrd="0" presId="urn:microsoft.com/office/officeart/2005/8/layout/orgChart1"/>
    <dgm:cxn modelId="{27E386F2-6AD0-4705-9BD6-22FC142AC7AE}" type="presOf" srcId="{189B5F73-54F3-45F1-970A-397F223A9E7A}" destId="{7C2F2289-CDCC-40C9-B99F-A44101FD0D35}" srcOrd="1" destOrd="0" presId="urn:microsoft.com/office/officeart/2005/8/layout/orgChart1"/>
    <dgm:cxn modelId="{2F316102-540C-4133-BB59-6C6543409371}" type="presOf" srcId="{4C3F6063-1A91-4DE6-9B91-B01E9C3074C1}" destId="{98ECA8A1-AD17-404D-8667-FC45B9F3EF15}" srcOrd="1" destOrd="0" presId="urn:microsoft.com/office/officeart/2005/8/layout/orgChart1"/>
    <dgm:cxn modelId="{175CB074-9032-4D87-81FD-D2BAE5059C62}" srcId="{4C3F6063-1A91-4DE6-9B91-B01E9C3074C1}" destId="{05967843-CD73-4A4C-A851-FF08F6025435}" srcOrd="1" destOrd="0" parTransId="{0965D4E0-F320-418C-AB45-2071DB518F7C}" sibTransId="{B1623BF1-7755-4420-B212-F8FB051D3739}"/>
    <dgm:cxn modelId="{271A195D-CDEE-4124-B8EE-3EE1F280D45E}" srcId="{4C3F6063-1A91-4DE6-9B91-B01E9C3074C1}" destId="{189B5F73-54F3-45F1-970A-397F223A9E7A}" srcOrd="3" destOrd="0" parTransId="{F0A3C62F-3C93-4757-B0C6-3CE340F30753}" sibTransId="{B20A4F11-B4CE-49CD-8080-84CF0ABD0654}"/>
    <dgm:cxn modelId="{7A315A06-4580-4071-AD45-9B11378420D3}" type="presOf" srcId="{0F0773CD-5200-457E-9F6C-BF29293BC0B6}" destId="{5AAC2FFD-673C-4F80-B83A-020150495BDF}" srcOrd="1" destOrd="0" presId="urn:microsoft.com/office/officeart/2005/8/layout/orgChart1"/>
    <dgm:cxn modelId="{D73408AD-53C1-400D-ABB7-2E981387504B}" type="presOf" srcId="{0F0773CD-5200-457E-9F6C-BF29293BC0B6}" destId="{5FA4FDF1-5B3A-435C-919A-5804021401A0}" srcOrd="0" destOrd="0" presId="urn:microsoft.com/office/officeart/2005/8/layout/orgChart1"/>
    <dgm:cxn modelId="{0BB0115A-7EC1-46FC-900C-667979888763}" type="presOf" srcId="{5EB1FE4A-D976-45A6-8BAE-8B9B342A5CB1}" destId="{6B66075E-9209-44D9-853B-3BEC847F46F2}" srcOrd="0" destOrd="0" presId="urn:microsoft.com/office/officeart/2005/8/layout/orgChart1"/>
    <dgm:cxn modelId="{0E89A60C-D563-4A3F-8B68-6792A52F4257}" type="presOf" srcId="{189B5F73-54F3-45F1-970A-397F223A9E7A}" destId="{ADA30992-F2E7-4681-902C-F99EFD2E7886}" srcOrd="0" destOrd="0" presId="urn:microsoft.com/office/officeart/2005/8/layout/orgChart1"/>
    <dgm:cxn modelId="{9C3350F5-8348-4DB5-939F-FEB97B4D1693}" type="presOf" srcId="{57E02374-1944-44F6-B998-E5CD9CC9D24D}" destId="{81D11C83-2E81-48F8-8FE7-749475875CEA}" srcOrd="0" destOrd="0" presId="urn:microsoft.com/office/officeart/2005/8/layout/orgChart1"/>
    <dgm:cxn modelId="{F5576064-7410-436D-A2FC-2FFFE735CDA3}" type="presOf" srcId="{05967843-CD73-4A4C-A851-FF08F6025435}" destId="{92588F13-EF09-42DE-89D7-7705229CD038}" srcOrd="0" destOrd="0" presId="urn:microsoft.com/office/officeart/2005/8/layout/orgChart1"/>
    <dgm:cxn modelId="{B238F64D-D661-497B-AEA4-1364DD4715E9}" type="presOf" srcId="{83373CFD-DFB4-4261-9D8E-1F727B969A33}" destId="{51A7FF52-B8E4-4CFC-87C9-D11BA23FED7A}" srcOrd="0" destOrd="0" presId="urn:microsoft.com/office/officeart/2005/8/layout/orgChart1"/>
    <dgm:cxn modelId="{186682F0-0D1D-4F0B-8D95-D905F9620461}" type="presOf" srcId="{4C3F6063-1A91-4DE6-9B91-B01E9C3074C1}" destId="{2480F960-0513-4B66-B3A8-34728D48C02A}" srcOrd="0" destOrd="0" presId="urn:microsoft.com/office/officeart/2005/8/layout/orgChart1"/>
    <dgm:cxn modelId="{D123F2C0-2C78-4AD8-92AD-E6EFD1ADFD77}" type="presOf" srcId="{05967843-CD73-4A4C-A851-FF08F6025435}" destId="{899BF89C-7377-474C-B0A8-20E7B5F36AEB}" srcOrd="1" destOrd="0" presId="urn:microsoft.com/office/officeart/2005/8/layout/orgChart1"/>
    <dgm:cxn modelId="{71603849-FD17-4537-99FE-3A56BD6EB46D}" type="presOf" srcId="{F0A3C62F-3C93-4757-B0C6-3CE340F30753}" destId="{143157AA-6F6D-43D2-8170-45FF4FB57E0C}" srcOrd="0" destOrd="0" presId="urn:microsoft.com/office/officeart/2005/8/layout/orgChart1"/>
    <dgm:cxn modelId="{C04B401F-0472-4510-A38E-4A87B9B76F76}" type="presOf" srcId="{E11B65A8-97C5-4BBC-9CEB-190A6B0D75C6}" destId="{DDE36B86-94B7-472B-9B9F-31AD9ADDC8F1}" srcOrd="0" destOrd="0" presId="urn:microsoft.com/office/officeart/2005/8/layout/orgChart1"/>
    <dgm:cxn modelId="{B0E47120-29B0-40FF-9DA3-958344B33751}" srcId="{4C3F6063-1A91-4DE6-9B91-B01E9C3074C1}" destId="{0F0773CD-5200-457E-9F6C-BF29293BC0B6}" srcOrd="0" destOrd="0" parTransId="{83373CFD-DFB4-4261-9D8E-1F727B969A33}" sibTransId="{4628BD45-D994-441D-9A43-76F235C7B7BE}"/>
    <dgm:cxn modelId="{D61A7595-4650-48C1-B3D1-12B6C62F6CEB}" srcId="{4C3F6063-1A91-4DE6-9B91-B01E9C3074C1}" destId="{5EB1FE4A-D976-45A6-8BAE-8B9B342A5CB1}" srcOrd="2" destOrd="0" parTransId="{E11B65A8-97C5-4BBC-9CEB-190A6B0D75C6}" sibTransId="{4FEDA502-41DD-4FDF-81FD-1362A39A87F2}"/>
    <dgm:cxn modelId="{481B5774-4D2D-4E81-8814-1BA1D8A90FBB}" srcId="{57E02374-1944-44F6-B998-E5CD9CC9D24D}" destId="{4C3F6063-1A91-4DE6-9B91-B01E9C3074C1}" srcOrd="0" destOrd="0" parTransId="{61A643DC-C08A-48F4-B4D7-51283FD3C763}" sibTransId="{DF633AFC-ED78-42E5-A590-942855B216E5}"/>
    <dgm:cxn modelId="{8DDE48E4-0EC8-4356-AEC6-1475CF300CE0}" type="presParOf" srcId="{81D11C83-2E81-48F8-8FE7-749475875CEA}" destId="{F022962B-EC0B-4110-8D87-23FD5D197E49}" srcOrd="0" destOrd="0" presId="urn:microsoft.com/office/officeart/2005/8/layout/orgChart1"/>
    <dgm:cxn modelId="{8D431FE3-8F9D-407B-91A0-78A8AD2EE459}" type="presParOf" srcId="{F022962B-EC0B-4110-8D87-23FD5D197E49}" destId="{B024821D-37FF-46EA-A95C-450078F77127}" srcOrd="0" destOrd="0" presId="urn:microsoft.com/office/officeart/2005/8/layout/orgChart1"/>
    <dgm:cxn modelId="{A6A9B5AC-9BE9-4137-A58F-D08CADDDE78E}" type="presParOf" srcId="{B024821D-37FF-46EA-A95C-450078F77127}" destId="{2480F960-0513-4B66-B3A8-34728D48C02A}" srcOrd="0" destOrd="0" presId="urn:microsoft.com/office/officeart/2005/8/layout/orgChart1"/>
    <dgm:cxn modelId="{CFB882D9-344B-43C9-873F-9C741D0B75CE}" type="presParOf" srcId="{B024821D-37FF-46EA-A95C-450078F77127}" destId="{98ECA8A1-AD17-404D-8667-FC45B9F3EF15}" srcOrd="1" destOrd="0" presId="urn:microsoft.com/office/officeart/2005/8/layout/orgChart1"/>
    <dgm:cxn modelId="{CF9A2D01-E912-450A-BD7C-9828A53F324D}" type="presParOf" srcId="{F022962B-EC0B-4110-8D87-23FD5D197E49}" destId="{F03D9FDB-AEFE-478C-92BE-AFFA9720CF83}" srcOrd="1" destOrd="0" presId="urn:microsoft.com/office/officeart/2005/8/layout/orgChart1"/>
    <dgm:cxn modelId="{6D831337-7F28-4AE3-9F63-67FA1BA49BD5}" type="presParOf" srcId="{F03D9FDB-AEFE-478C-92BE-AFFA9720CF83}" destId="{51A7FF52-B8E4-4CFC-87C9-D11BA23FED7A}" srcOrd="0" destOrd="0" presId="urn:microsoft.com/office/officeart/2005/8/layout/orgChart1"/>
    <dgm:cxn modelId="{2D84640B-CAE8-43F5-AA4A-E7744E593D21}" type="presParOf" srcId="{F03D9FDB-AEFE-478C-92BE-AFFA9720CF83}" destId="{FC5EFBD6-C3F6-42B3-8D4B-DB0A99EA4FD9}" srcOrd="1" destOrd="0" presId="urn:microsoft.com/office/officeart/2005/8/layout/orgChart1"/>
    <dgm:cxn modelId="{74F8C1F4-2411-4DB8-824B-742CC2656D12}" type="presParOf" srcId="{FC5EFBD6-C3F6-42B3-8D4B-DB0A99EA4FD9}" destId="{5581ADFF-224E-4C3E-B4C6-C8E5431BCC71}" srcOrd="0" destOrd="0" presId="urn:microsoft.com/office/officeart/2005/8/layout/orgChart1"/>
    <dgm:cxn modelId="{8CE94104-2A2D-430F-9E2C-A42158692A4A}" type="presParOf" srcId="{5581ADFF-224E-4C3E-B4C6-C8E5431BCC71}" destId="{5FA4FDF1-5B3A-435C-919A-5804021401A0}" srcOrd="0" destOrd="0" presId="urn:microsoft.com/office/officeart/2005/8/layout/orgChart1"/>
    <dgm:cxn modelId="{C68438B3-0262-47F2-BE5E-413D67A5028A}" type="presParOf" srcId="{5581ADFF-224E-4C3E-B4C6-C8E5431BCC71}" destId="{5AAC2FFD-673C-4F80-B83A-020150495BDF}" srcOrd="1" destOrd="0" presId="urn:microsoft.com/office/officeart/2005/8/layout/orgChart1"/>
    <dgm:cxn modelId="{B741B2D9-31A2-4F57-BC5A-1BE133ED2F4A}" type="presParOf" srcId="{FC5EFBD6-C3F6-42B3-8D4B-DB0A99EA4FD9}" destId="{EBE8EB15-49B9-4817-83AF-DAA01794B700}" srcOrd="1" destOrd="0" presId="urn:microsoft.com/office/officeart/2005/8/layout/orgChart1"/>
    <dgm:cxn modelId="{913016B5-B030-4219-957A-75185C0464A5}" type="presParOf" srcId="{FC5EFBD6-C3F6-42B3-8D4B-DB0A99EA4FD9}" destId="{A557CFCC-3804-4733-9C4D-4E8B08F82E17}" srcOrd="2" destOrd="0" presId="urn:microsoft.com/office/officeart/2005/8/layout/orgChart1"/>
    <dgm:cxn modelId="{E14688D9-4CBE-4D40-BEAE-9B67059ED5EF}" type="presParOf" srcId="{F03D9FDB-AEFE-478C-92BE-AFFA9720CF83}" destId="{8F9613E8-63E5-4061-A0B3-4879939EFCFA}" srcOrd="2" destOrd="0" presId="urn:microsoft.com/office/officeart/2005/8/layout/orgChart1"/>
    <dgm:cxn modelId="{B5956E2A-8CEB-4EDC-9E25-81AC7AA64525}" type="presParOf" srcId="{F03D9FDB-AEFE-478C-92BE-AFFA9720CF83}" destId="{425C3375-A7E1-485D-8EA0-605298A562A3}" srcOrd="3" destOrd="0" presId="urn:microsoft.com/office/officeart/2005/8/layout/orgChart1"/>
    <dgm:cxn modelId="{933F9FED-6E13-41E4-8C60-3836D1848A8D}" type="presParOf" srcId="{425C3375-A7E1-485D-8EA0-605298A562A3}" destId="{412FA136-F640-48B9-B9BB-2DFF2EF9AF83}" srcOrd="0" destOrd="0" presId="urn:microsoft.com/office/officeart/2005/8/layout/orgChart1"/>
    <dgm:cxn modelId="{C65797F7-D3A0-4ED9-9094-67518B139DC8}" type="presParOf" srcId="{412FA136-F640-48B9-B9BB-2DFF2EF9AF83}" destId="{92588F13-EF09-42DE-89D7-7705229CD038}" srcOrd="0" destOrd="0" presId="urn:microsoft.com/office/officeart/2005/8/layout/orgChart1"/>
    <dgm:cxn modelId="{284AD5DB-E3FD-43E5-A4B1-2A7FFF27D811}" type="presParOf" srcId="{412FA136-F640-48B9-B9BB-2DFF2EF9AF83}" destId="{899BF89C-7377-474C-B0A8-20E7B5F36AEB}" srcOrd="1" destOrd="0" presId="urn:microsoft.com/office/officeart/2005/8/layout/orgChart1"/>
    <dgm:cxn modelId="{A6EA11B9-E8C2-49E9-AF3A-DBCD6BF1CE2A}" type="presParOf" srcId="{425C3375-A7E1-485D-8EA0-605298A562A3}" destId="{9D32116A-5B95-4C8D-AF51-047863AF6F9E}" srcOrd="1" destOrd="0" presId="urn:microsoft.com/office/officeart/2005/8/layout/orgChart1"/>
    <dgm:cxn modelId="{8C715245-4BD4-4303-84EF-E621EA5F505B}" type="presParOf" srcId="{425C3375-A7E1-485D-8EA0-605298A562A3}" destId="{31C49B7F-D1BF-4C64-8063-09208554769D}" srcOrd="2" destOrd="0" presId="urn:microsoft.com/office/officeart/2005/8/layout/orgChart1"/>
    <dgm:cxn modelId="{1A7CD154-D910-4113-887D-B08AF0140F49}" type="presParOf" srcId="{F03D9FDB-AEFE-478C-92BE-AFFA9720CF83}" destId="{DDE36B86-94B7-472B-9B9F-31AD9ADDC8F1}" srcOrd="4" destOrd="0" presId="urn:microsoft.com/office/officeart/2005/8/layout/orgChart1"/>
    <dgm:cxn modelId="{2328339F-F01B-4040-8974-766C5A7C08FF}" type="presParOf" srcId="{F03D9FDB-AEFE-478C-92BE-AFFA9720CF83}" destId="{A7A50A26-056B-4083-AF4E-E936736875D2}" srcOrd="5" destOrd="0" presId="urn:microsoft.com/office/officeart/2005/8/layout/orgChart1"/>
    <dgm:cxn modelId="{F517CAC8-2F7B-450A-8564-24A57A0EB3A4}" type="presParOf" srcId="{A7A50A26-056B-4083-AF4E-E936736875D2}" destId="{9603E1DA-84C0-4C41-B01B-719B74906169}" srcOrd="0" destOrd="0" presId="urn:microsoft.com/office/officeart/2005/8/layout/orgChart1"/>
    <dgm:cxn modelId="{03C09523-DCD8-4B7A-A3FA-A5BDE79ECC2B}" type="presParOf" srcId="{9603E1DA-84C0-4C41-B01B-719B74906169}" destId="{6B66075E-9209-44D9-853B-3BEC847F46F2}" srcOrd="0" destOrd="0" presId="urn:microsoft.com/office/officeart/2005/8/layout/orgChart1"/>
    <dgm:cxn modelId="{2456263D-EA0F-4436-95D2-4FFBBE8E0C38}" type="presParOf" srcId="{9603E1DA-84C0-4C41-B01B-719B74906169}" destId="{CCB5FDBE-62D7-4F2D-9E91-068153C9942E}" srcOrd="1" destOrd="0" presId="urn:microsoft.com/office/officeart/2005/8/layout/orgChart1"/>
    <dgm:cxn modelId="{CA2B90D8-1F51-4BA8-B206-EDBEDFBD81C3}" type="presParOf" srcId="{A7A50A26-056B-4083-AF4E-E936736875D2}" destId="{161DC897-13FC-47D6-8798-67636679D978}" srcOrd="1" destOrd="0" presId="urn:microsoft.com/office/officeart/2005/8/layout/orgChart1"/>
    <dgm:cxn modelId="{4BCE92B4-ECDD-4331-A39D-23540F14AA29}" type="presParOf" srcId="{A7A50A26-056B-4083-AF4E-E936736875D2}" destId="{1DB956D0-4BA2-4355-A79E-4242B1DCA90E}" srcOrd="2" destOrd="0" presId="urn:microsoft.com/office/officeart/2005/8/layout/orgChart1"/>
    <dgm:cxn modelId="{5C78AAC9-6CA4-42AC-8C6D-99040173C5FA}" type="presParOf" srcId="{F03D9FDB-AEFE-478C-92BE-AFFA9720CF83}" destId="{143157AA-6F6D-43D2-8170-45FF4FB57E0C}" srcOrd="6" destOrd="0" presId="urn:microsoft.com/office/officeart/2005/8/layout/orgChart1"/>
    <dgm:cxn modelId="{DC098E5D-AA49-4DE1-B11F-6BD6087ED713}" type="presParOf" srcId="{F03D9FDB-AEFE-478C-92BE-AFFA9720CF83}" destId="{A5048314-D2CD-4B40-A4E1-C82E7C69689C}" srcOrd="7" destOrd="0" presId="urn:microsoft.com/office/officeart/2005/8/layout/orgChart1"/>
    <dgm:cxn modelId="{A04F9CD7-6B90-4943-B81F-CD528AC3B834}" type="presParOf" srcId="{A5048314-D2CD-4B40-A4E1-C82E7C69689C}" destId="{5BE3021C-3443-4939-A165-7968F665B91F}" srcOrd="0" destOrd="0" presId="urn:microsoft.com/office/officeart/2005/8/layout/orgChart1"/>
    <dgm:cxn modelId="{7FCA1C38-7B9A-4AB5-8077-7F5677D03860}" type="presParOf" srcId="{5BE3021C-3443-4939-A165-7968F665B91F}" destId="{ADA30992-F2E7-4681-902C-F99EFD2E7886}" srcOrd="0" destOrd="0" presId="urn:microsoft.com/office/officeart/2005/8/layout/orgChart1"/>
    <dgm:cxn modelId="{FC8D1FF3-F961-4CC3-AE62-CEA7630E2C9C}" type="presParOf" srcId="{5BE3021C-3443-4939-A165-7968F665B91F}" destId="{7C2F2289-CDCC-40C9-B99F-A44101FD0D35}" srcOrd="1" destOrd="0" presId="urn:microsoft.com/office/officeart/2005/8/layout/orgChart1"/>
    <dgm:cxn modelId="{892D9456-798A-4B28-9482-B52DCF34FDCF}" type="presParOf" srcId="{A5048314-D2CD-4B40-A4E1-C82E7C69689C}" destId="{CDC27D22-0ADE-4F0B-B150-427387085E27}" srcOrd="1" destOrd="0" presId="urn:microsoft.com/office/officeart/2005/8/layout/orgChart1"/>
    <dgm:cxn modelId="{7FDEC093-9C26-47EE-AE01-42F02EDE51DE}" type="presParOf" srcId="{A5048314-D2CD-4B40-A4E1-C82E7C69689C}" destId="{C4286825-670F-4875-A32F-0FD263BE72FA}" srcOrd="2" destOrd="0" presId="urn:microsoft.com/office/officeart/2005/8/layout/orgChart1"/>
    <dgm:cxn modelId="{DCF6CD64-5FDD-4DC6-8BB0-A5670CB24DDA}" type="presParOf" srcId="{F022962B-EC0B-4110-8D87-23FD5D197E49}" destId="{C9B48E97-2C73-4CD2-A078-543F4F9CAC1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E02374-1944-44F6-B998-E5CD9CC9D24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C3F6063-1A91-4DE6-9B91-B01E9C3074C1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/>
            <a:t>Cancer colo rectal métastatique</a:t>
          </a:r>
          <a:endParaRPr lang="fr-FR" dirty="0"/>
        </a:p>
      </dgm:t>
    </dgm:pt>
    <dgm:pt modelId="{61A643DC-C08A-48F4-B4D7-51283FD3C763}" type="parTrans" cxnId="{481B5774-4D2D-4E81-8814-1BA1D8A90FBB}">
      <dgm:prSet/>
      <dgm:spPr/>
      <dgm:t>
        <a:bodyPr/>
        <a:lstStyle/>
        <a:p>
          <a:endParaRPr lang="fr-FR"/>
        </a:p>
      </dgm:t>
    </dgm:pt>
    <dgm:pt modelId="{DF633AFC-ED78-42E5-A590-942855B216E5}" type="sibTrans" cxnId="{481B5774-4D2D-4E81-8814-1BA1D8A90FBB}">
      <dgm:prSet/>
      <dgm:spPr/>
      <dgm:t>
        <a:bodyPr/>
        <a:lstStyle/>
        <a:p>
          <a:endParaRPr lang="fr-FR"/>
        </a:p>
      </dgm:t>
    </dgm:pt>
    <dgm:pt modelId="{0F0773CD-5200-457E-9F6C-BF29293BC0B6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/>
            <a:t>RAS sauvage</a:t>
          </a:r>
        </a:p>
        <a:p>
          <a:r>
            <a:rPr lang="fr-FR" dirty="0" smtClean="0"/>
            <a:t>B-RAF sauvage</a:t>
          </a:r>
        </a:p>
        <a:p>
          <a:r>
            <a:rPr lang="fr-FR" dirty="0" err="1" smtClean="0"/>
            <a:t>pMMR</a:t>
          </a:r>
          <a:endParaRPr lang="fr-FR" dirty="0"/>
        </a:p>
      </dgm:t>
    </dgm:pt>
    <dgm:pt modelId="{83373CFD-DFB4-4261-9D8E-1F727B969A33}" type="parTrans" cxnId="{B0E47120-29B0-40FF-9DA3-958344B33751}">
      <dgm:prSet/>
      <dgm:spPr/>
      <dgm:t>
        <a:bodyPr/>
        <a:lstStyle/>
        <a:p>
          <a:endParaRPr lang="fr-FR"/>
        </a:p>
      </dgm:t>
    </dgm:pt>
    <dgm:pt modelId="{4628BD45-D994-441D-9A43-76F235C7B7BE}" type="sibTrans" cxnId="{B0E47120-29B0-40FF-9DA3-958344B33751}">
      <dgm:prSet/>
      <dgm:spPr/>
      <dgm:t>
        <a:bodyPr/>
        <a:lstStyle/>
        <a:p>
          <a:endParaRPr lang="fr-FR"/>
        </a:p>
      </dgm:t>
    </dgm:pt>
    <dgm:pt modelId="{05967843-CD73-4A4C-A851-FF08F6025435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>
              <a:solidFill>
                <a:srgbClr val="FF0000"/>
              </a:solidFill>
            </a:rPr>
            <a:t>RAS muté</a:t>
          </a:r>
        </a:p>
        <a:p>
          <a:r>
            <a:rPr lang="fr-FR" dirty="0" smtClean="0"/>
            <a:t>B-RAF sauvage</a:t>
          </a:r>
        </a:p>
        <a:p>
          <a:r>
            <a:rPr lang="fr-FR" dirty="0" err="1" smtClean="0"/>
            <a:t>pMMR</a:t>
          </a:r>
          <a:endParaRPr lang="fr-FR" dirty="0"/>
        </a:p>
      </dgm:t>
    </dgm:pt>
    <dgm:pt modelId="{0965D4E0-F320-418C-AB45-2071DB518F7C}" type="parTrans" cxnId="{175CB074-9032-4D87-81FD-D2BAE5059C62}">
      <dgm:prSet/>
      <dgm:spPr/>
      <dgm:t>
        <a:bodyPr/>
        <a:lstStyle/>
        <a:p>
          <a:endParaRPr lang="fr-FR"/>
        </a:p>
      </dgm:t>
    </dgm:pt>
    <dgm:pt modelId="{B1623BF1-7755-4420-B212-F8FB051D3739}" type="sibTrans" cxnId="{175CB074-9032-4D87-81FD-D2BAE5059C62}">
      <dgm:prSet/>
      <dgm:spPr/>
      <dgm:t>
        <a:bodyPr/>
        <a:lstStyle/>
        <a:p>
          <a:endParaRPr lang="fr-FR"/>
        </a:p>
      </dgm:t>
    </dgm:pt>
    <dgm:pt modelId="{189B5F73-54F3-45F1-970A-397F223A9E7A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/>
            <a:t>RAS sauvage</a:t>
          </a:r>
        </a:p>
        <a:p>
          <a:r>
            <a:rPr lang="fr-FR" dirty="0" smtClean="0"/>
            <a:t>B-RAF sauvage</a:t>
          </a:r>
        </a:p>
        <a:p>
          <a:r>
            <a:rPr lang="fr-FR" dirty="0" err="1" smtClean="0">
              <a:solidFill>
                <a:srgbClr val="FF0000"/>
              </a:solidFill>
            </a:rPr>
            <a:t>dMMR</a:t>
          </a:r>
          <a:endParaRPr lang="fr-FR" dirty="0" smtClean="0">
            <a:solidFill>
              <a:srgbClr val="FF0000"/>
            </a:solidFill>
          </a:endParaRPr>
        </a:p>
      </dgm:t>
    </dgm:pt>
    <dgm:pt modelId="{F0A3C62F-3C93-4757-B0C6-3CE340F30753}" type="parTrans" cxnId="{271A195D-CDEE-4124-B8EE-3EE1F280D45E}">
      <dgm:prSet/>
      <dgm:spPr/>
      <dgm:t>
        <a:bodyPr/>
        <a:lstStyle/>
        <a:p>
          <a:endParaRPr lang="fr-FR"/>
        </a:p>
      </dgm:t>
    </dgm:pt>
    <dgm:pt modelId="{B20A4F11-B4CE-49CD-8080-84CF0ABD0654}" type="sibTrans" cxnId="{271A195D-CDEE-4124-B8EE-3EE1F280D45E}">
      <dgm:prSet/>
      <dgm:spPr/>
      <dgm:t>
        <a:bodyPr/>
        <a:lstStyle/>
        <a:p>
          <a:endParaRPr lang="fr-FR"/>
        </a:p>
      </dgm:t>
    </dgm:pt>
    <dgm:pt modelId="{5EB1FE4A-D976-45A6-8BAE-8B9B342A5CB1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dirty="0" smtClean="0"/>
            <a:t>RAS sauvage</a:t>
          </a:r>
        </a:p>
        <a:p>
          <a:r>
            <a:rPr lang="fr-FR" dirty="0" smtClean="0">
              <a:solidFill>
                <a:srgbClr val="FF0000"/>
              </a:solidFill>
            </a:rPr>
            <a:t>B-RAF muté V600E</a:t>
          </a:r>
        </a:p>
        <a:p>
          <a:r>
            <a:rPr lang="fr-FR" dirty="0" err="1" smtClean="0"/>
            <a:t>pMMR</a:t>
          </a:r>
          <a:endParaRPr lang="fr-FR" dirty="0" smtClean="0"/>
        </a:p>
      </dgm:t>
    </dgm:pt>
    <dgm:pt modelId="{E11B65A8-97C5-4BBC-9CEB-190A6B0D75C6}" type="parTrans" cxnId="{D61A7595-4650-48C1-B3D1-12B6C62F6CEB}">
      <dgm:prSet/>
      <dgm:spPr/>
      <dgm:t>
        <a:bodyPr/>
        <a:lstStyle/>
        <a:p>
          <a:endParaRPr lang="fr-FR"/>
        </a:p>
      </dgm:t>
    </dgm:pt>
    <dgm:pt modelId="{4FEDA502-41DD-4FDF-81FD-1362A39A87F2}" type="sibTrans" cxnId="{D61A7595-4650-48C1-B3D1-12B6C62F6CEB}">
      <dgm:prSet/>
      <dgm:spPr/>
      <dgm:t>
        <a:bodyPr/>
        <a:lstStyle/>
        <a:p>
          <a:endParaRPr lang="fr-FR"/>
        </a:p>
      </dgm:t>
    </dgm:pt>
    <dgm:pt modelId="{81D11C83-2E81-48F8-8FE7-749475875CEA}" type="pres">
      <dgm:prSet presAssocID="{57E02374-1944-44F6-B998-E5CD9CC9D24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022962B-EC0B-4110-8D87-23FD5D197E49}" type="pres">
      <dgm:prSet presAssocID="{4C3F6063-1A91-4DE6-9B91-B01E9C3074C1}" presName="hierRoot1" presStyleCnt="0">
        <dgm:presLayoutVars>
          <dgm:hierBranch val="init"/>
        </dgm:presLayoutVars>
      </dgm:prSet>
      <dgm:spPr/>
    </dgm:pt>
    <dgm:pt modelId="{B024821D-37FF-46EA-A95C-450078F77127}" type="pres">
      <dgm:prSet presAssocID="{4C3F6063-1A91-4DE6-9B91-B01E9C3074C1}" presName="rootComposite1" presStyleCnt="0"/>
      <dgm:spPr/>
    </dgm:pt>
    <dgm:pt modelId="{2480F960-0513-4B66-B3A8-34728D48C02A}" type="pres">
      <dgm:prSet presAssocID="{4C3F6063-1A91-4DE6-9B91-B01E9C3074C1}" presName="rootText1" presStyleLbl="node0" presStyleIdx="0" presStyleCnt="1" custLinFactNeighborX="2622" custLinFactNeighborY="-75207">
        <dgm:presLayoutVars>
          <dgm:chPref val="3"/>
        </dgm:presLayoutVars>
      </dgm:prSet>
      <dgm:spPr/>
    </dgm:pt>
    <dgm:pt modelId="{98ECA8A1-AD17-404D-8667-FC45B9F3EF15}" type="pres">
      <dgm:prSet presAssocID="{4C3F6063-1A91-4DE6-9B91-B01E9C3074C1}" presName="rootConnector1" presStyleLbl="node1" presStyleIdx="0" presStyleCnt="0"/>
      <dgm:spPr/>
    </dgm:pt>
    <dgm:pt modelId="{F03D9FDB-AEFE-478C-92BE-AFFA9720CF83}" type="pres">
      <dgm:prSet presAssocID="{4C3F6063-1A91-4DE6-9B91-B01E9C3074C1}" presName="hierChild2" presStyleCnt="0"/>
      <dgm:spPr/>
    </dgm:pt>
    <dgm:pt modelId="{51A7FF52-B8E4-4CFC-87C9-D11BA23FED7A}" type="pres">
      <dgm:prSet presAssocID="{83373CFD-DFB4-4261-9D8E-1F727B969A33}" presName="Name37" presStyleLbl="parChTrans1D2" presStyleIdx="0" presStyleCnt="4"/>
      <dgm:spPr/>
    </dgm:pt>
    <dgm:pt modelId="{FC5EFBD6-C3F6-42B3-8D4B-DB0A99EA4FD9}" type="pres">
      <dgm:prSet presAssocID="{0F0773CD-5200-457E-9F6C-BF29293BC0B6}" presName="hierRoot2" presStyleCnt="0">
        <dgm:presLayoutVars>
          <dgm:hierBranch val="init"/>
        </dgm:presLayoutVars>
      </dgm:prSet>
      <dgm:spPr/>
    </dgm:pt>
    <dgm:pt modelId="{5581ADFF-224E-4C3E-B4C6-C8E5431BCC71}" type="pres">
      <dgm:prSet presAssocID="{0F0773CD-5200-457E-9F6C-BF29293BC0B6}" presName="rootComposite" presStyleCnt="0"/>
      <dgm:spPr/>
    </dgm:pt>
    <dgm:pt modelId="{5FA4FDF1-5B3A-435C-919A-5804021401A0}" type="pres">
      <dgm:prSet presAssocID="{0F0773CD-5200-457E-9F6C-BF29293BC0B6}" presName="rootText" presStyleLbl="node2" presStyleIdx="0" presStyleCnt="4" custScaleY="14033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5AAC2FFD-673C-4F80-B83A-020150495BDF}" type="pres">
      <dgm:prSet presAssocID="{0F0773CD-5200-457E-9F6C-BF29293BC0B6}" presName="rootConnector" presStyleLbl="node2" presStyleIdx="0" presStyleCnt="4"/>
      <dgm:spPr/>
    </dgm:pt>
    <dgm:pt modelId="{EBE8EB15-49B9-4817-83AF-DAA01794B700}" type="pres">
      <dgm:prSet presAssocID="{0F0773CD-5200-457E-9F6C-BF29293BC0B6}" presName="hierChild4" presStyleCnt="0"/>
      <dgm:spPr/>
    </dgm:pt>
    <dgm:pt modelId="{A557CFCC-3804-4733-9C4D-4E8B08F82E17}" type="pres">
      <dgm:prSet presAssocID="{0F0773CD-5200-457E-9F6C-BF29293BC0B6}" presName="hierChild5" presStyleCnt="0"/>
      <dgm:spPr/>
    </dgm:pt>
    <dgm:pt modelId="{8F9613E8-63E5-4061-A0B3-4879939EFCFA}" type="pres">
      <dgm:prSet presAssocID="{0965D4E0-F320-418C-AB45-2071DB518F7C}" presName="Name37" presStyleLbl="parChTrans1D2" presStyleIdx="1" presStyleCnt="4"/>
      <dgm:spPr/>
    </dgm:pt>
    <dgm:pt modelId="{425C3375-A7E1-485D-8EA0-605298A562A3}" type="pres">
      <dgm:prSet presAssocID="{05967843-CD73-4A4C-A851-FF08F6025435}" presName="hierRoot2" presStyleCnt="0">
        <dgm:presLayoutVars>
          <dgm:hierBranch val="init"/>
        </dgm:presLayoutVars>
      </dgm:prSet>
      <dgm:spPr/>
    </dgm:pt>
    <dgm:pt modelId="{412FA136-F640-48B9-B9BB-2DFF2EF9AF83}" type="pres">
      <dgm:prSet presAssocID="{05967843-CD73-4A4C-A851-FF08F6025435}" presName="rootComposite" presStyleCnt="0"/>
      <dgm:spPr/>
    </dgm:pt>
    <dgm:pt modelId="{92588F13-EF09-42DE-89D7-7705229CD038}" type="pres">
      <dgm:prSet presAssocID="{05967843-CD73-4A4C-A851-FF08F6025435}" presName="rootText" presStyleLbl="node2" presStyleIdx="1" presStyleCnt="4" custScaleY="14033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99BF89C-7377-474C-B0A8-20E7B5F36AEB}" type="pres">
      <dgm:prSet presAssocID="{05967843-CD73-4A4C-A851-FF08F6025435}" presName="rootConnector" presStyleLbl="node2" presStyleIdx="1" presStyleCnt="4"/>
      <dgm:spPr/>
    </dgm:pt>
    <dgm:pt modelId="{9D32116A-5B95-4C8D-AF51-047863AF6F9E}" type="pres">
      <dgm:prSet presAssocID="{05967843-CD73-4A4C-A851-FF08F6025435}" presName="hierChild4" presStyleCnt="0"/>
      <dgm:spPr/>
    </dgm:pt>
    <dgm:pt modelId="{31C49B7F-D1BF-4C64-8063-09208554769D}" type="pres">
      <dgm:prSet presAssocID="{05967843-CD73-4A4C-A851-FF08F6025435}" presName="hierChild5" presStyleCnt="0"/>
      <dgm:spPr/>
    </dgm:pt>
    <dgm:pt modelId="{DDE36B86-94B7-472B-9B9F-31AD9ADDC8F1}" type="pres">
      <dgm:prSet presAssocID="{E11B65A8-97C5-4BBC-9CEB-190A6B0D75C6}" presName="Name37" presStyleLbl="parChTrans1D2" presStyleIdx="2" presStyleCnt="4"/>
      <dgm:spPr/>
    </dgm:pt>
    <dgm:pt modelId="{A7A50A26-056B-4083-AF4E-E936736875D2}" type="pres">
      <dgm:prSet presAssocID="{5EB1FE4A-D976-45A6-8BAE-8B9B342A5CB1}" presName="hierRoot2" presStyleCnt="0">
        <dgm:presLayoutVars>
          <dgm:hierBranch val="init"/>
        </dgm:presLayoutVars>
      </dgm:prSet>
      <dgm:spPr/>
    </dgm:pt>
    <dgm:pt modelId="{9603E1DA-84C0-4C41-B01B-719B74906169}" type="pres">
      <dgm:prSet presAssocID="{5EB1FE4A-D976-45A6-8BAE-8B9B342A5CB1}" presName="rootComposite" presStyleCnt="0"/>
      <dgm:spPr/>
    </dgm:pt>
    <dgm:pt modelId="{6B66075E-9209-44D9-853B-3BEC847F46F2}" type="pres">
      <dgm:prSet presAssocID="{5EB1FE4A-D976-45A6-8BAE-8B9B342A5CB1}" presName="rootText" presStyleLbl="node2" presStyleIdx="2" presStyleCnt="4" custScaleY="14033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CB5FDBE-62D7-4F2D-9E91-068153C9942E}" type="pres">
      <dgm:prSet presAssocID="{5EB1FE4A-D976-45A6-8BAE-8B9B342A5CB1}" presName="rootConnector" presStyleLbl="node2" presStyleIdx="2" presStyleCnt="4"/>
      <dgm:spPr/>
    </dgm:pt>
    <dgm:pt modelId="{161DC897-13FC-47D6-8798-67636679D978}" type="pres">
      <dgm:prSet presAssocID="{5EB1FE4A-D976-45A6-8BAE-8B9B342A5CB1}" presName="hierChild4" presStyleCnt="0"/>
      <dgm:spPr/>
    </dgm:pt>
    <dgm:pt modelId="{1DB956D0-4BA2-4355-A79E-4242B1DCA90E}" type="pres">
      <dgm:prSet presAssocID="{5EB1FE4A-D976-45A6-8BAE-8B9B342A5CB1}" presName="hierChild5" presStyleCnt="0"/>
      <dgm:spPr/>
    </dgm:pt>
    <dgm:pt modelId="{143157AA-6F6D-43D2-8170-45FF4FB57E0C}" type="pres">
      <dgm:prSet presAssocID="{F0A3C62F-3C93-4757-B0C6-3CE340F30753}" presName="Name37" presStyleLbl="parChTrans1D2" presStyleIdx="3" presStyleCnt="4"/>
      <dgm:spPr/>
    </dgm:pt>
    <dgm:pt modelId="{A5048314-D2CD-4B40-A4E1-C82E7C69689C}" type="pres">
      <dgm:prSet presAssocID="{189B5F73-54F3-45F1-970A-397F223A9E7A}" presName="hierRoot2" presStyleCnt="0">
        <dgm:presLayoutVars>
          <dgm:hierBranch val="init"/>
        </dgm:presLayoutVars>
      </dgm:prSet>
      <dgm:spPr/>
    </dgm:pt>
    <dgm:pt modelId="{5BE3021C-3443-4939-A165-7968F665B91F}" type="pres">
      <dgm:prSet presAssocID="{189B5F73-54F3-45F1-970A-397F223A9E7A}" presName="rootComposite" presStyleCnt="0"/>
      <dgm:spPr/>
    </dgm:pt>
    <dgm:pt modelId="{ADA30992-F2E7-4681-902C-F99EFD2E7886}" type="pres">
      <dgm:prSet presAssocID="{189B5F73-54F3-45F1-970A-397F223A9E7A}" presName="rootText" presStyleLbl="node2" presStyleIdx="3" presStyleCnt="4" custScaleY="14033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C2F2289-CDCC-40C9-B99F-A44101FD0D35}" type="pres">
      <dgm:prSet presAssocID="{189B5F73-54F3-45F1-970A-397F223A9E7A}" presName="rootConnector" presStyleLbl="node2" presStyleIdx="3" presStyleCnt="4"/>
      <dgm:spPr/>
    </dgm:pt>
    <dgm:pt modelId="{CDC27D22-0ADE-4F0B-B150-427387085E27}" type="pres">
      <dgm:prSet presAssocID="{189B5F73-54F3-45F1-970A-397F223A9E7A}" presName="hierChild4" presStyleCnt="0"/>
      <dgm:spPr/>
    </dgm:pt>
    <dgm:pt modelId="{C4286825-670F-4875-A32F-0FD263BE72FA}" type="pres">
      <dgm:prSet presAssocID="{189B5F73-54F3-45F1-970A-397F223A9E7A}" presName="hierChild5" presStyleCnt="0"/>
      <dgm:spPr/>
    </dgm:pt>
    <dgm:pt modelId="{C9B48E97-2C73-4CD2-A078-543F4F9CAC12}" type="pres">
      <dgm:prSet presAssocID="{4C3F6063-1A91-4DE6-9B91-B01E9C3074C1}" presName="hierChild3" presStyleCnt="0"/>
      <dgm:spPr/>
    </dgm:pt>
  </dgm:ptLst>
  <dgm:cxnLst>
    <dgm:cxn modelId="{64F33DE7-6791-47AE-9A9E-7AE6574B77F3}" type="presOf" srcId="{E11B65A8-97C5-4BBC-9CEB-190A6B0D75C6}" destId="{DDE36B86-94B7-472B-9B9F-31AD9ADDC8F1}" srcOrd="0" destOrd="0" presId="urn:microsoft.com/office/officeart/2005/8/layout/orgChart1"/>
    <dgm:cxn modelId="{BC29BAE4-2946-4229-952B-0DE1348CA490}" type="presOf" srcId="{83373CFD-DFB4-4261-9D8E-1F727B969A33}" destId="{51A7FF52-B8E4-4CFC-87C9-D11BA23FED7A}" srcOrd="0" destOrd="0" presId="urn:microsoft.com/office/officeart/2005/8/layout/orgChart1"/>
    <dgm:cxn modelId="{CA1C4A9A-9044-4060-A6FD-0724D35A6AA3}" type="presOf" srcId="{57E02374-1944-44F6-B998-E5CD9CC9D24D}" destId="{81D11C83-2E81-48F8-8FE7-749475875CEA}" srcOrd="0" destOrd="0" presId="urn:microsoft.com/office/officeart/2005/8/layout/orgChart1"/>
    <dgm:cxn modelId="{38A92395-52AE-4DA8-A9D9-BDEC4C2A6F7A}" type="presOf" srcId="{189B5F73-54F3-45F1-970A-397F223A9E7A}" destId="{7C2F2289-CDCC-40C9-B99F-A44101FD0D35}" srcOrd="1" destOrd="0" presId="urn:microsoft.com/office/officeart/2005/8/layout/orgChart1"/>
    <dgm:cxn modelId="{CA548622-778F-4951-95ED-105EE53AD2DD}" type="presOf" srcId="{4C3F6063-1A91-4DE6-9B91-B01E9C3074C1}" destId="{2480F960-0513-4B66-B3A8-34728D48C02A}" srcOrd="0" destOrd="0" presId="urn:microsoft.com/office/officeart/2005/8/layout/orgChart1"/>
    <dgm:cxn modelId="{4482D011-36AE-46D4-A1C9-8D735F3B4AF0}" type="presOf" srcId="{0965D4E0-F320-418C-AB45-2071DB518F7C}" destId="{8F9613E8-63E5-4061-A0B3-4879939EFCFA}" srcOrd="0" destOrd="0" presId="urn:microsoft.com/office/officeart/2005/8/layout/orgChart1"/>
    <dgm:cxn modelId="{5412F8C0-4A21-41C9-8E34-A358C75AB161}" type="presOf" srcId="{5EB1FE4A-D976-45A6-8BAE-8B9B342A5CB1}" destId="{6B66075E-9209-44D9-853B-3BEC847F46F2}" srcOrd="0" destOrd="0" presId="urn:microsoft.com/office/officeart/2005/8/layout/orgChart1"/>
    <dgm:cxn modelId="{481B5774-4D2D-4E81-8814-1BA1D8A90FBB}" srcId="{57E02374-1944-44F6-B998-E5CD9CC9D24D}" destId="{4C3F6063-1A91-4DE6-9B91-B01E9C3074C1}" srcOrd="0" destOrd="0" parTransId="{61A643DC-C08A-48F4-B4D7-51283FD3C763}" sibTransId="{DF633AFC-ED78-42E5-A590-942855B216E5}"/>
    <dgm:cxn modelId="{B0E47120-29B0-40FF-9DA3-958344B33751}" srcId="{4C3F6063-1A91-4DE6-9B91-B01E9C3074C1}" destId="{0F0773CD-5200-457E-9F6C-BF29293BC0B6}" srcOrd="0" destOrd="0" parTransId="{83373CFD-DFB4-4261-9D8E-1F727B969A33}" sibTransId="{4628BD45-D994-441D-9A43-76F235C7B7BE}"/>
    <dgm:cxn modelId="{E0B35486-F2F5-4E8E-95E0-4C838174F59C}" type="presOf" srcId="{5EB1FE4A-D976-45A6-8BAE-8B9B342A5CB1}" destId="{CCB5FDBE-62D7-4F2D-9E91-068153C9942E}" srcOrd="1" destOrd="0" presId="urn:microsoft.com/office/officeart/2005/8/layout/orgChart1"/>
    <dgm:cxn modelId="{1B3A4EFD-1952-4FA1-82C8-117879673DC0}" type="presOf" srcId="{0F0773CD-5200-457E-9F6C-BF29293BC0B6}" destId="{5AAC2FFD-673C-4F80-B83A-020150495BDF}" srcOrd="1" destOrd="0" presId="urn:microsoft.com/office/officeart/2005/8/layout/orgChart1"/>
    <dgm:cxn modelId="{0421597D-9921-4FF1-9D47-FF18E90D948A}" type="presOf" srcId="{189B5F73-54F3-45F1-970A-397F223A9E7A}" destId="{ADA30992-F2E7-4681-902C-F99EFD2E7886}" srcOrd="0" destOrd="0" presId="urn:microsoft.com/office/officeart/2005/8/layout/orgChart1"/>
    <dgm:cxn modelId="{276D197B-6A06-46D1-8962-720DE23F144E}" type="presOf" srcId="{05967843-CD73-4A4C-A851-FF08F6025435}" destId="{899BF89C-7377-474C-B0A8-20E7B5F36AEB}" srcOrd="1" destOrd="0" presId="urn:microsoft.com/office/officeart/2005/8/layout/orgChart1"/>
    <dgm:cxn modelId="{271A195D-CDEE-4124-B8EE-3EE1F280D45E}" srcId="{4C3F6063-1A91-4DE6-9B91-B01E9C3074C1}" destId="{189B5F73-54F3-45F1-970A-397F223A9E7A}" srcOrd="3" destOrd="0" parTransId="{F0A3C62F-3C93-4757-B0C6-3CE340F30753}" sibTransId="{B20A4F11-B4CE-49CD-8080-84CF0ABD0654}"/>
    <dgm:cxn modelId="{62DA779B-B2B5-4CE4-AEFC-3349B6B12EE0}" type="presOf" srcId="{0F0773CD-5200-457E-9F6C-BF29293BC0B6}" destId="{5FA4FDF1-5B3A-435C-919A-5804021401A0}" srcOrd="0" destOrd="0" presId="urn:microsoft.com/office/officeart/2005/8/layout/orgChart1"/>
    <dgm:cxn modelId="{591091F5-87D4-4C79-BB57-6123EC9013E9}" type="presOf" srcId="{05967843-CD73-4A4C-A851-FF08F6025435}" destId="{92588F13-EF09-42DE-89D7-7705229CD038}" srcOrd="0" destOrd="0" presId="urn:microsoft.com/office/officeart/2005/8/layout/orgChart1"/>
    <dgm:cxn modelId="{2D4B9025-7B2D-426E-A432-ADA43762EF6E}" type="presOf" srcId="{4C3F6063-1A91-4DE6-9B91-B01E9C3074C1}" destId="{98ECA8A1-AD17-404D-8667-FC45B9F3EF15}" srcOrd="1" destOrd="0" presId="urn:microsoft.com/office/officeart/2005/8/layout/orgChart1"/>
    <dgm:cxn modelId="{9379A99A-DA8D-4E64-A57C-C82943EC28F6}" type="presOf" srcId="{F0A3C62F-3C93-4757-B0C6-3CE340F30753}" destId="{143157AA-6F6D-43D2-8170-45FF4FB57E0C}" srcOrd="0" destOrd="0" presId="urn:microsoft.com/office/officeart/2005/8/layout/orgChart1"/>
    <dgm:cxn modelId="{D61A7595-4650-48C1-B3D1-12B6C62F6CEB}" srcId="{4C3F6063-1A91-4DE6-9B91-B01E9C3074C1}" destId="{5EB1FE4A-D976-45A6-8BAE-8B9B342A5CB1}" srcOrd="2" destOrd="0" parTransId="{E11B65A8-97C5-4BBC-9CEB-190A6B0D75C6}" sibTransId="{4FEDA502-41DD-4FDF-81FD-1362A39A87F2}"/>
    <dgm:cxn modelId="{175CB074-9032-4D87-81FD-D2BAE5059C62}" srcId="{4C3F6063-1A91-4DE6-9B91-B01E9C3074C1}" destId="{05967843-CD73-4A4C-A851-FF08F6025435}" srcOrd="1" destOrd="0" parTransId="{0965D4E0-F320-418C-AB45-2071DB518F7C}" sibTransId="{B1623BF1-7755-4420-B212-F8FB051D3739}"/>
    <dgm:cxn modelId="{5533B70B-C65E-484F-9DCC-5384EAA1AF2A}" type="presParOf" srcId="{81D11C83-2E81-48F8-8FE7-749475875CEA}" destId="{F022962B-EC0B-4110-8D87-23FD5D197E49}" srcOrd="0" destOrd="0" presId="urn:microsoft.com/office/officeart/2005/8/layout/orgChart1"/>
    <dgm:cxn modelId="{0ADB9213-15E4-432E-B5BD-8EA6DD9ED184}" type="presParOf" srcId="{F022962B-EC0B-4110-8D87-23FD5D197E49}" destId="{B024821D-37FF-46EA-A95C-450078F77127}" srcOrd="0" destOrd="0" presId="urn:microsoft.com/office/officeart/2005/8/layout/orgChart1"/>
    <dgm:cxn modelId="{00A42EC1-FDC9-4805-B6B4-6B443610938F}" type="presParOf" srcId="{B024821D-37FF-46EA-A95C-450078F77127}" destId="{2480F960-0513-4B66-B3A8-34728D48C02A}" srcOrd="0" destOrd="0" presId="urn:microsoft.com/office/officeart/2005/8/layout/orgChart1"/>
    <dgm:cxn modelId="{5E94A3E0-8882-4BE5-85EC-60BE5E5DB8B2}" type="presParOf" srcId="{B024821D-37FF-46EA-A95C-450078F77127}" destId="{98ECA8A1-AD17-404D-8667-FC45B9F3EF15}" srcOrd="1" destOrd="0" presId="urn:microsoft.com/office/officeart/2005/8/layout/orgChart1"/>
    <dgm:cxn modelId="{C8569ECB-E632-4C93-B308-257D41F66DA0}" type="presParOf" srcId="{F022962B-EC0B-4110-8D87-23FD5D197E49}" destId="{F03D9FDB-AEFE-478C-92BE-AFFA9720CF83}" srcOrd="1" destOrd="0" presId="urn:microsoft.com/office/officeart/2005/8/layout/orgChart1"/>
    <dgm:cxn modelId="{510B0E9D-671E-4DD2-9B76-DB35866ED717}" type="presParOf" srcId="{F03D9FDB-AEFE-478C-92BE-AFFA9720CF83}" destId="{51A7FF52-B8E4-4CFC-87C9-D11BA23FED7A}" srcOrd="0" destOrd="0" presId="urn:microsoft.com/office/officeart/2005/8/layout/orgChart1"/>
    <dgm:cxn modelId="{A2837E14-E683-4FB3-8205-0762F1E113F6}" type="presParOf" srcId="{F03D9FDB-AEFE-478C-92BE-AFFA9720CF83}" destId="{FC5EFBD6-C3F6-42B3-8D4B-DB0A99EA4FD9}" srcOrd="1" destOrd="0" presId="urn:microsoft.com/office/officeart/2005/8/layout/orgChart1"/>
    <dgm:cxn modelId="{839150CC-8A5A-4294-BB55-9389E3AF1F92}" type="presParOf" srcId="{FC5EFBD6-C3F6-42B3-8D4B-DB0A99EA4FD9}" destId="{5581ADFF-224E-4C3E-B4C6-C8E5431BCC71}" srcOrd="0" destOrd="0" presId="urn:microsoft.com/office/officeart/2005/8/layout/orgChart1"/>
    <dgm:cxn modelId="{71BC06AD-E6B5-4D77-A0BC-5229657663B1}" type="presParOf" srcId="{5581ADFF-224E-4C3E-B4C6-C8E5431BCC71}" destId="{5FA4FDF1-5B3A-435C-919A-5804021401A0}" srcOrd="0" destOrd="0" presId="urn:microsoft.com/office/officeart/2005/8/layout/orgChart1"/>
    <dgm:cxn modelId="{19479CD8-CF14-4EB7-8438-46495D06061E}" type="presParOf" srcId="{5581ADFF-224E-4C3E-B4C6-C8E5431BCC71}" destId="{5AAC2FFD-673C-4F80-B83A-020150495BDF}" srcOrd="1" destOrd="0" presId="urn:microsoft.com/office/officeart/2005/8/layout/orgChart1"/>
    <dgm:cxn modelId="{46E9B2AE-5CF6-4A4D-A784-1E186E6A2D66}" type="presParOf" srcId="{FC5EFBD6-C3F6-42B3-8D4B-DB0A99EA4FD9}" destId="{EBE8EB15-49B9-4817-83AF-DAA01794B700}" srcOrd="1" destOrd="0" presId="urn:microsoft.com/office/officeart/2005/8/layout/orgChart1"/>
    <dgm:cxn modelId="{01DF5C02-C5D2-43A3-9717-ECD6BFECD9CC}" type="presParOf" srcId="{FC5EFBD6-C3F6-42B3-8D4B-DB0A99EA4FD9}" destId="{A557CFCC-3804-4733-9C4D-4E8B08F82E17}" srcOrd="2" destOrd="0" presId="urn:microsoft.com/office/officeart/2005/8/layout/orgChart1"/>
    <dgm:cxn modelId="{C259B121-341C-49C1-B2DE-81C9DAFA19DB}" type="presParOf" srcId="{F03D9FDB-AEFE-478C-92BE-AFFA9720CF83}" destId="{8F9613E8-63E5-4061-A0B3-4879939EFCFA}" srcOrd="2" destOrd="0" presId="urn:microsoft.com/office/officeart/2005/8/layout/orgChart1"/>
    <dgm:cxn modelId="{939E86E8-C473-4DD6-9514-E1CE4AE27DB7}" type="presParOf" srcId="{F03D9FDB-AEFE-478C-92BE-AFFA9720CF83}" destId="{425C3375-A7E1-485D-8EA0-605298A562A3}" srcOrd="3" destOrd="0" presId="urn:microsoft.com/office/officeart/2005/8/layout/orgChart1"/>
    <dgm:cxn modelId="{B39D4BA1-306F-41D7-9413-71F5FE640011}" type="presParOf" srcId="{425C3375-A7E1-485D-8EA0-605298A562A3}" destId="{412FA136-F640-48B9-B9BB-2DFF2EF9AF83}" srcOrd="0" destOrd="0" presId="urn:microsoft.com/office/officeart/2005/8/layout/orgChart1"/>
    <dgm:cxn modelId="{A61B085F-C893-4D6B-9F59-705D518DB2B7}" type="presParOf" srcId="{412FA136-F640-48B9-B9BB-2DFF2EF9AF83}" destId="{92588F13-EF09-42DE-89D7-7705229CD038}" srcOrd="0" destOrd="0" presId="urn:microsoft.com/office/officeart/2005/8/layout/orgChart1"/>
    <dgm:cxn modelId="{580470FB-FD4C-45B6-B2A8-E72F6A9A5595}" type="presParOf" srcId="{412FA136-F640-48B9-B9BB-2DFF2EF9AF83}" destId="{899BF89C-7377-474C-B0A8-20E7B5F36AEB}" srcOrd="1" destOrd="0" presId="urn:microsoft.com/office/officeart/2005/8/layout/orgChart1"/>
    <dgm:cxn modelId="{EF8C8D7B-5B73-4DFD-B40E-6DD6075505FD}" type="presParOf" srcId="{425C3375-A7E1-485D-8EA0-605298A562A3}" destId="{9D32116A-5B95-4C8D-AF51-047863AF6F9E}" srcOrd="1" destOrd="0" presId="urn:microsoft.com/office/officeart/2005/8/layout/orgChart1"/>
    <dgm:cxn modelId="{330D981D-168A-4B5A-AB6A-CB23572CE77A}" type="presParOf" srcId="{425C3375-A7E1-485D-8EA0-605298A562A3}" destId="{31C49B7F-D1BF-4C64-8063-09208554769D}" srcOrd="2" destOrd="0" presId="urn:microsoft.com/office/officeart/2005/8/layout/orgChart1"/>
    <dgm:cxn modelId="{28959506-16A7-4F14-B458-783BF96CE365}" type="presParOf" srcId="{F03D9FDB-AEFE-478C-92BE-AFFA9720CF83}" destId="{DDE36B86-94B7-472B-9B9F-31AD9ADDC8F1}" srcOrd="4" destOrd="0" presId="urn:microsoft.com/office/officeart/2005/8/layout/orgChart1"/>
    <dgm:cxn modelId="{47139B24-A42D-4B1D-BA8D-9BAE56A2B462}" type="presParOf" srcId="{F03D9FDB-AEFE-478C-92BE-AFFA9720CF83}" destId="{A7A50A26-056B-4083-AF4E-E936736875D2}" srcOrd="5" destOrd="0" presId="urn:microsoft.com/office/officeart/2005/8/layout/orgChart1"/>
    <dgm:cxn modelId="{780D3EAC-B321-4D54-A7FD-232A3C57755F}" type="presParOf" srcId="{A7A50A26-056B-4083-AF4E-E936736875D2}" destId="{9603E1DA-84C0-4C41-B01B-719B74906169}" srcOrd="0" destOrd="0" presId="urn:microsoft.com/office/officeart/2005/8/layout/orgChart1"/>
    <dgm:cxn modelId="{A8C317E4-8708-494B-BB2D-5BA008CCDB1F}" type="presParOf" srcId="{9603E1DA-84C0-4C41-B01B-719B74906169}" destId="{6B66075E-9209-44D9-853B-3BEC847F46F2}" srcOrd="0" destOrd="0" presId="urn:microsoft.com/office/officeart/2005/8/layout/orgChart1"/>
    <dgm:cxn modelId="{39D54554-642F-4338-938A-E98906B665E3}" type="presParOf" srcId="{9603E1DA-84C0-4C41-B01B-719B74906169}" destId="{CCB5FDBE-62D7-4F2D-9E91-068153C9942E}" srcOrd="1" destOrd="0" presId="urn:microsoft.com/office/officeart/2005/8/layout/orgChart1"/>
    <dgm:cxn modelId="{7E612453-E1EF-4C84-9C86-48D0690E9ED8}" type="presParOf" srcId="{A7A50A26-056B-4083-AF4E-E936736875D2}" destId="{161DC897-13FC-47D6-8798-67636679D978}" srcOrd="1" destOrd="0" presId="urn:microsoft.com/office/officeart/2005/8/layout/orgChart1"/>
    <dgm:cxn modelId="{8FF9636B-4761-495C-BF5A-239EEFFED918}" type="presParOf" srcId="{A7A50A26-056B-4083-AF4E-E936736875D2}" destId="{1DB956D0-4BA2-4355-A79E-4242B1DCA90E}" srcOrd="2" destOrd="0" presId="urn:microsoft.com/office/officeart/2005/8/layout/orgChart1"/>
    <dgm:cxn modelId="{98259AC5-698F-40D8-83E1-5A91030E1FC2}" type="presParOf" srcId="{F03D9FDB-AEFE-478C-92BE-AFFA9720CF83}" destId="{143157AA-6F6D-43D2-8170-45FF4FB57E0C}" srcOrd="6" destOrd="0" presId="urn:microsoft.com/office/officeart/2005/8/layout/orgChart1"/>
    <dgm:cxn modelId="{680AFBA2-5EC8-4FCC-B7BB-CA642EA627B8}" type="presParOf" srcId="{F03D9FDB-AEFE-478C-92BE-AFFA9720CF83}" destId="{A5048314-D2CD-4B40-A4E1-C82E7C69689C}" srcOrd="7" destOrd="0" presId="urn:microsoft.com/office/officeart/2005/8/layout/orgChart1"/>
    <dgm:cxn modelId="{EC4A30C6-7B75-4B81-A940-A788BC943635}" type="presParOf" srcId="{A5048314-D2CD-4B40-A4E1-C82E7C69689C}" destId="{5BE3021C-3443-4939-A165-7968F665B91F}" srcOrd="0" destOrd="0" presId="urn:microsoft.com/office/officeart/2005/8/layout/orgChart1"/>
    <dgm:cxn modelId="{22BF8ADB-0601-4A18-BD1C-DB53DE926C3E}" type="presParOf" srcId="{5BE3021C-3443-4939-A165-7968F665B91F}" destId="{ADA30992-F2E7-4681-902C-F99EFD2E7886}" srcOrd="0" destOrd="0" presId="urn:microsoft.com/office/officeart/2005/8/layout/orgChart1"/>
    <dgm:cxn modelId="{A128D5A5-8405-4AB1-B685-AC5D1FC34115}" type="presParOf" srcId="{5BE3021C-3443-4939-A165-7968F665B91F}" destId="{7C2F2289-CDCC-40C9-B99F-A44101FD0D35}" srcOrd="1" destOrd="0" presId="urn:microsoft.com/office/officeart/2005/8/layout/orgChart1"/>
    <dgm:cxn modelId="{80257EA6-A61F-47B1-A7CD-2EE0B1D38EA2}" type="presParOf" srcId="{A5048314-D2CD-4B40-A4E1-C82E7C69689C}" destId="{CDC27D22-0ADE-4F0B-B150-427387085E27}" srcOrd="1" destOrd="0" presId="urn:microsoft.com/office/officeart/2005/8/layout/orgChart1"/>
    <dgm:cxn modelId="{6D92CB78-7B9E-4017-87C3-62D70D244246}" type="presParOf" srcId="{A5048314-D2CD-4B40-A4E1-C82E7C69689C}" destId="{C4286825-670F-4875-A32F-0FD263BE72FA}" srcOrd="2" destOrd="0" presId="urn:microsoft.com/office/officeart/2005/8/layout/orgChart1"/>
    <dgm:cxn modelId="{C02B1C10-52EC-4C16-B9C5-AC431028EC85}" type="presParOf" srcId="{F022962B-EC0B-4110-8D87-23FD5D197E49}" destId="{C9B48E97-2C73-4CD2-A078-543F4F9CAC1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3157AA-6F6D-43D2-8170-45FF4FB57E0C}">
      <dsp:nvSpPr>
        <dsp:cNvPr id="0" name=""/>
        <dsp:cNvSpPr/>
      </dsp:nvSpPr>
      <dsp:spPr>
        <a:xfrm>
          <a:off x="4301834" y="1236202"/>
          <a:ext cx="3283400" cy="10756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2965"/>
              </a:lnTo>
              <a:lnTo>
                <a:pt x="3283400" y="882965"/>
              </a:lnTo>
              <a:lnTo>
                <a:pt x="3283400" y="10756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E36B86-94B7-472B-9B9F-31AD9ADDC8F1}">
      <dsp:nvSpPr>
        <dsp:cNvPr id="0" name=""/>
        <dsp:cNvSpPr/>
      </dsp:nvSpPr>
      <dsp:spPr>
        <a:xfrm>
          <a:off x="4301834" y="1236202"/>
          <a:ext cx="1062381" cy="10756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2965"/>
              </a:lnTo>
              <a:lnTo>
                <a:pt x="1062381" y="882965"/>
              </a:lnTo>
              <a:lnTo>
                <a:pt x="1062381" y="10756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9613E8-63E5-4061-A0B3-4879939EFCFA}">
      <dsp:nvSpPr>
        <dsp:cNvPr id="0" name=""/>
        <dsp:cNvSpPr/>
      </dsp:nvSpPr>
      <dsp:spPr>
        <a:xfrm>
          <a:off x="3143196" y="1236202"/>
          <a:ext cx="1158637" cy="1075698"/>
        </a:xfrm>
        <a:custGeom>
          <a:avLst/>
          <a:gdLst/>
          <a:ahLst/>
          <a:cxnLst/>
          <a:rect l="0" t="0" r="0" b="0"/>
          <a:pathLst>
            <a:path>
              <a:moveTo>
                <a:pt x="1158637" y="0"/>
              </a:moveTo>
              <a:lnTo>
                <a:pt x="1158637" y="882965"/>
              </a:lnTo>
              <a:lnTo>
                <a:pt x="0" y="882965"/>
              </a:lnTo>
              <a:lnTo>
                <a:pt x="0" y="10756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A7FF52-B8E4-4CFC-87C9-D11BA23FED7A}">
      <dsp:nvSpPr>
        <dsp:cNvPr id="0" name=""/>
        <dsp:cNvSpPr/>
      </dsp:nvSpPr>
      <dsp:spPr>
        <a:xfrm>
          <a:off x="922177" y="1236202"/>
          <a:ext cx="3379657" cy="1075698"/>
        </a:xfrm>
        <a:custGeom>
          <a:avLst/>
          <a:gdLst/>
          <a:ahLst/>
          <a:cxnLst/>
          <a:rect l="0" t="0" r="0" b="0"/>
          <a:pathLst>
            <a:path>
              <a:moveTo>
                <a:pt x="3379657" y="0"/>
              </a:moveTo>
              <a:lnTo>
                <a:pt x="3379657" y="882965"/>
              </a:lnTo>
              <a:lnTo>
                <a:pt x="0" y="882965"/>
              </a:lnTo>
              <a:lnTo>
                <a:pt x="0" y="10756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80F960-0513-4B66-B3A8-34728D48C02A}">
      <dsp:nvSpPr>
        <dsp:cNvPr id="0" name=""/>
        <dsp:cNvSpPr/>
      </dsp:nvSpPr>
      <dsp:spPr>
        <a:xfrm>
          <a:off x="3384058" y="318425"/>
          <a:ext cx="1835553" cy="917776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Cancer colo rectal métastatique</a:t>
          </a:r>
          <a:endParaRPr lang="fr-FR" sz="1900" kern="1200" dirty="0"/>
        </a:p>
      </dsp:txBody>
      <dsp:txXfrm>
        <a:off x="3384058" y="318425"/>
        <a:ext cx="1835553" cy="917776"/>
      </dsp:txXfrm>
    </dsp:sp>
    <dsp:sp modelId="{5FA4FDF1-5B3A-435C-919A-5804021401A0}">
      <dsp:nvSpPr>
        <dsp:cNvPr id="0" name=""/>
        <dsp:cNvSpPr/>
      </dsp:nvSpPr>
      <dsp:spPr>
        <a:xfrm>
          <a:off x="4400" y="2311901"/>
          <a:ext cx="1835553" cy="1287952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RAS sauvage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B-RAF sauvage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err="1" smtClean="0"/>
            <a:t>pMMR</a:t>
          </a:r>
          <a:endParaRPr lang="fr-FR" sz="1900" kern="1200" dirty="0"/>
        </a:p>
      </dsp:txBody>
      <dsp:txXfrm>
        <a:off x="4400" y="2311901"/>
        <a:ext cx="1835553" cy="1287952"/>
      </dsp:txXfrm>
    </dsp:sp>
    <dsp:sp modelId="{92588F13-EF09-42DE-89D7-7705229CD038}">
      <dsp:nvSpPr>
        <dsp:cNvPr id="0" name=""/>
        <dsp:cNvSpPr/>
      </dsp:nvSpPr>
      <dsp:spPr>
        <a:xfrm>
          <a:off x="2225420" y="2311901"/>
          <a:ext cx="1835553" cy="1287952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>
              <a:solidFill>
                <a:srgbClr val="FF0000"/>
              </a:solidFill>
            </a:rPr>
            <a:t>RAS muté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B-RAF sauvage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err="1" smtClean="0"/>
            <a:t>pMMR</a:t>
          </a:r>
          <a:endParaRPr lang="fr-FR" sz="1900" kern="1200" dirty="0"/>
        </a:p>
      </dsp:txBody>
      <dsp:txXfrm>
        <a:off x="2225420" y="2311901"/>
        <a:ext cx="1835553" cy="1287952"/>
      </dsp:txXfrm>
    </dsp:sp>
    <dsp:sp modelId="{6B66075E-9209-44D9-853B-3BEC847F46F2}">
      <dsp:nvSpPr>
        <dsp:cNvPr id="0" name=""/>
        <dsp:cNvSpPr/>
      </dsp:nvSpPr>
      <dsp:spPr>
        <a:xfrm>
          <a:off x="4446439" y="2311901"/>
          <a:ext cx="1835553" cy="1287952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RAS sauvage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>
              <a:solidFill>
                <a:srgbClr val="FF0000"/>
              </a:solidFill>
            </a:rPr>
            <a:t>B-RAF muté V600E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err="1" smtClean="0"/>
            <a:t>pMMR</a:t>
          </a:r>
          <a:endParaRPr lang="fr-FR" sz="1900" kern="1200" dirty="0" smtClean="0"/>
        </a:p>
      </dsp:txBody>
      <dsp:txXfrm>
        <a:off x="4446439" y="2311901"/>
        <a:ext cx="1835553" cy="1287952"/>
      </dsp:txXfrm>
    </dsp:sp>
    <dsp:sp modelId="{ADA30992-F2E7-4681-902C-F99EFD2E7886}">
      <dsp:nvSpPr>
        <dsp:cNvPr id="0" name=""/>
        <dsp:cNvSpPr/>
      </dsp:nvSpPr>
      <dsp:spPr>
        <a:xfrm>
          <a:off x="6667459" y="2311901"/>
          <a:ext cx="1835553" cy="1287952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RAS sauvage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B-RAF sauvage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err="1" smtClean="0">
              <a:solidFill>
                <a:srgbClr val="FF0000"/>
              </a:solidFill>
            </a:rPr>
            <a:t>dMMR</a:t>
          </a:r>
          <a:endParaRPr lang="fr-FR" sz="1900" kern="1200" dirty="0" smtClean="0">
            <a:solidFill>
              <a:srgbClr val="FF0000"/>
            </a:solidFill>
          </a:endParaRPr>
        </a:p>
      </dsp:txBody>
      <dsp:txXfrm>
        <a:off x="6667459" y="2311901"/>
        <a:ext cx="1835553" cy="12879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3157AA-6F6D-43D2-8170-45FF4FB57E0C}">
      <dsp:nvSpPr>
        <dsp:cNvPr id="0" name=""/>
        <dsp:cNvSpPr/>
      </dsp:nvSpPr>
      <dsp:spPr>
        <a:xfrm>
          <a:off x="4301834" y="1236202"/>
          <a:ext cx="3283400" cy="10756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2965"/>
              </a:lnTo>
              <a:lnTo>
                <a:pt x="3283400" y="882965"/>
              </a:lnTo>
              <a:lnTo>
                <a:pt x="3283400" y="10756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E36B86-94B7-472B-9B9F-31AD9ADDC8F1}">
      <dsp:nvSpPr>
        <dsp:cNvPr id="0" name=""/>
        <dsp:cNvSpPr/>
      </dsp:nvSpPr>
      <dsp:spPr>
        <a:xfrm>
          <a:off x="4301834" y="1236202"/>
          <a:ext cx="1062381" cy="10756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2965"/>
              </a:lnTo>
              <a:lnTo>
                <a:pt x="1062381" y="882965"/>
              </a:lnTo>
              <a:lnTo>
                <a:pt x="1062381" y="10756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9613E8-63E5-4061-A0B3-4879939EFCFA}">
      <dsp:nvSpPr>
        <dsp:cNvPr id="0" name=""/>
        <dsp:cNvSpPr/>
      </dsp:nvSpPr>
      <dsp:spPr>
        <a:xfrm>
          <a:off x="3143196" y="1236202"/>
          <a:ext cx="1158637" cy="1075698"/>
        </a:xfrm>
        <a:custGeom>
          <a:avLst/>
          <a:gdLst/>
          <a:ahLst/>
          <a:cxnLst/>
          <a:rect l="0" t="0" r="0" b="0"/>
          <a:pathLst>
            <a:path>
              <a:moveTo>
                <a:pt x="1158637" y="0"/>
              </a:moveTo>
              <a:lnTo>
                <a:pt x="1158637" y="882965"/>
              </a:lnTo>
              <a:lnTo>
                <a:pt x="0" y="882965"/>
              </a:lnTo>
              <a:lnTo>
                <a:pt x="0" y="10756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A7FF52-B8E4-4CFC-87C9-D11BA23FED7A}">
      <dsp:nvSpPr>
        <dsp:cNvPr id="0" name=""/>
        <dsp:cNvSpPr/>
      </dsp:nvSpPr>
      <dsp:spPr>
        <a:xfrm>
          <a:off x="922177" y="1236202"/>
          <a:ext cx="3379657" cy="1075698"/>
        </a:xfrm>
        <a:custGeom>
          <a:avLst/>
          <a:gdLst/>
          <a:ahLst/>
          <a:cxnLst/>
          <a:rect l="0" t="0" r="0" b="0"/>
          <a:pathLst>
            <a:path>
              <a:moveTo>
                <a:pt x="3379657" y="0"/>
              </a:moveTo>
              <a:lnTo>
                <a:pt x="3379657" y="882965"/>
              </a:lnTo>
              <a:lnTo>
                <a:pt x="0" y="882965"/>
              </a:lnTo>
              <a:lnTo>
                <a:pt x="0" y="10756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80F960-0513-4B66-B3A8-34728D48C02A}">
      <dsp:nvSpPr>
        <dsp:cNvPr id="0" name=""/>
        <dsp:cNvSpPr/>
      </dsp:nvSpPr>
      <dsp:spPr>
        <a:xfrm>
          <a:off x="3384058" y="318425"/>
          <a:ext cx="1835553" cy="917776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Cancer colo rectal métastatique</a:t>
          </a:r>
          <a:endParaRPr lang="fr-FR" sz="1900" kern="1200" dirty="0"/>
        </a:p>
      </dsp:txBody>
      <dsp:txXfrm>
        <a:off x="3384058" y="318425"/>
        <a:ext cx="1835553" cy="917776"/>
      </dsp:txXfrm>
    </dsp:sp>
    <dsp:sp modelId="{5FA4FDF1-5B3A-435C-919A-5804021401A0}">
      <dsp:nvSpPr>
        <dsp:cNvPr id="0" name=""/>
        <dsp:cNvSpPr/>
      </dsp:nvSpPr>
      <dsp:spPr>
        <a:xfrm>
          <a:off x="4400" y="2311901"/>
          <a:ext cx="1835553" cy="1287952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RAS sauvage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B-RAF sauvage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err="1" smtClean="0"/>
            <a:t>pMMR</a:t>
          </a:r>
          <a:endParaRPr lang="fr-FR" sz="1900" kern="1200" dirty="0"/>
        </a:p>
      </dsp:txBody>
      <dsp:txXfrm>
        <a:off x="4400" y="2311901"/>
        <a:ext cx="1835553" cy="1287952"/>
      </dsp:txXfrm>
    </dsp:sp>
    <dsp:sp modelId="{92588F13-EF09-42DE-89D7-7705229CD038}">
      <dsp:nvSpPr>
        <dsp:cNvPr id="0" name=""/>
        <dsp:cNvSpPr/>
      </dsp:nvSpPr>
      <dsp:spPr>
        <a:xfrm>
          <a:off x="2225420" y="2311901"/>
          <a:ext cx="1835553" cy="1287952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>
              <a:solidFill>
                <a:srgbClr val="FF0000"/>
              </a:solidFill>
            </a:rPr>
            <a:t>RAS muté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B-RAF sauvage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err="1" smtClean="0"/>
            <a:t>pMMR</a:t>
          </a:r>
          <a:endParaRPr lang="fr-FR" sz="1900" kern="1200" dirty="0"/>
        </a:p>
      </dsp:txBody>
      <dsp:txXfrm>
        <a:off x="2225420" y="2311901"/>
        <a:ext cx="1835553" cy="1287952"/>
      </dsp:txXfrm>
    </dsp:sp>
    <dsp:sp modelId="{6B66075E-9209-44D9-853B-3BEC847F46F2}">
      <dsp:nvSpPr>
        <dsp:cNvPr id="0" name=""/>
        <dsp:cNvSpPr/>
      </dsp:nvSpPr>
      <dsp:spPr>
        <a:xfrm>
          <a:off x="4446439" y="2311901"/>
          <a:ext cx="1835553" cy="1287952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RAS sauvage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>
              <a:solidFill>
                <a:srgbClr val="FF0000"/>
              </a:solidFill>
            </a:rPr>
            <a:t>B-RAF muté V600E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err="1" smtClean="0"/>
            <a:t>pMMR</a:t>
          </a:r>
          <a:endParaRPr lang="fr-FR" sz="1900" kern="1200" dirty="0" smtClean="0"/>
        </a:p>
      </dsp:txBody>
      <dsp:txXfrm>
        <a:off x="4446439" y="2311901"/>
        <a:ext cx="1835553" cy="1287952"/>
      </dsp:txXfrm>
    </dsp:sp>
    <dsp:sp modelId="{ADA30992-F2E7-4681-902C-F99EFD2E7886}">
      <dsp:nvSpPr>
        <dsp:cNvPr id="0" name=""/>
        <dsp:cNvSpPr/>
      </dsp:nvSpPr>
      <dsp:spPr>
        <a:xfrm>
          <a:off x="6667459" y="2311901"/>
          <a:ext cx="1835553" cy="1287952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RAS sauvage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B-RAF sauvage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err="1" smtClean="0">
              <a:solidFill>
                <a:srgbClr val="FF0000"/>
              </a:solidFill>
            </a:rPr>
            <a:t>dMMR</a:t>
          </a:r>
          <a:endParaRPr lang="fr-FR" sz="1900" kern="1200" dirty="0" smtClean="0">
            <a:solidFill>
              <a:srgbClr val="FF0000"/>
            </a:solidFill>
          </a:endParaRPr>
        </a:p>
      </dsp:txBody>
      <dsp:txXfrm>
        <a:off x="6667459" y="2311901"/>
        <a:ext cx="1835553" cy="12879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altLang="fr-FR"/>
          </a:p>
        </p:txBody>
      </p:sp>
      <p:sp>
        <p:nvSpPr>
          <p:cNvPr id="614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9A74556-F309-4433-B2ED-1D5483F14B9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510325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35150" y="3860800"/>
            <a:ext cx="5688013" cy="1152525"/>
          </a:xfrm>
        </p:spPr>
        <p:txBody>
          <a:bodyPr/>
          <a:lstStyle>
            <a:lvl1pPr algn="l">
              <a:lnSpc>
                <a:spcPct val="85000"/>
              </a:lnSpc>
              <a:defRPr sz="2200"/>
            </a:lvl1pPr>
          </a:lstStyle>
          <a:p>
            <a:pPr lvl="0"/>
            <a:r>
              <a:rPr lang="fr-FR" altLang="fr-FR" noProof="0" smtClean="0"/>
              <a:t>Modifiez le style du titre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35150" y="5157788"/>
            <a:ext cx="5041900" cy="574675"/>
          </a:xfrm>
        </p:spPr>
        <p:txBody>
          <a:bodyPr/>
          <a:lstStyle>
            <a:lvl1pPr marL="0" indent="0">
              <a:lnSpc>
                <a:spcPct val="85000"/>
              </a:lnSpc>
              <a:buClr>
                <a:schemeClr val="bg1"/>
              </a:buClr>
              <a:buFont typeface="Arial" charset="0"/>
              <a:buNone/>
              <a:defRPr sz="1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fr-FR" altLang="fr-FR" noProof="0" smtClean="0"/>
              <a:t>Modifiez le style des sous-titres du masque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067175" y="6453188"/>
            <a:ext cx="3543300" cy="26035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pic>
        <p:nvPicPr>
          <p:cNvPr id="3104" name="Picture 32" descr="couv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057C90-116C-477C-B3D6-0C144AECE96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352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147DC0-10C0-495A-8665-DC8D3EDF4A7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46222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23850" y="1557338"/>
            <a:ext cx="4176713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2963" y="1557338"/>
            <a:ext cx="41783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7BCF37-E24B-488C-8AE5-4C8D17931E6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54181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444C5-03B7-41FF-BF1C-25370746477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3509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FCAE8-DF55-42F2-AAD3-76D54991B1C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32479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D5C31-F180-4B9C-B1E9-401A0ED48DA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00878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2B086-51F0-45D1-ADF8-BB8E3C73A80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36620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BA142F-B557-44FA-9BD8-196A4CA8AFB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99231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05117C-CAAE-4A41-A957-F7A4C5A6575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31978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05600" y="0"/>
            <a:ext cx="2125663" cy="616585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23850" y="0"/>
            <a:ext cx="6229350" cy="61658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8D31EF-E6D3-42F1-A844-49838820102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2267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" name="Picture 28" descr="page_intérieur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627313" y="0"/>
            <a:ext cx="6192837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557338"/>
            <a:ext cx="8507413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708400" y="6454775"/>
            <a:ext cx="79216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chemeClr val="bg2"/>
                </a:solidFill>
              </a:defRPr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932363" y="6454775"/>
            <a:ext cx="295275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chemeClr val="bg2"/>
                </a:solidFill>
              </a:defRPr>
            </a:lvl1pPr>
          </a:lstStyle>
          <a:p>
            <a:endParaRPr lang="fr-FR" alt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23850" y="6526213"/>
            <a:ext cx="3937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C5667249-2104-4B24-AF8B-6B2086503029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7509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75091"/>
          </a:solidFill>
          <a:latin typeface="Trebuchet MS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75091"/>
          </a:solidFill>
          <a:latin typeface="Trebuchet MS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75091"/>
          </a:solidFill>
          <a:latin typeface="Trebuchet MS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75091"/>
          </a:solidFill>
          <a:latin typeface="Trebuchet MS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75091"/>
          </a:solidFill>
          <a:latin typeface="Trebuchet MS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75091"/>
          </a:solidFill>
          <a:latin typeface="Trebuchet MS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75091"/>
          </a:solidFill>
          <a:latin typeface="Trebuchet MS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275091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9A9DC"/>
        </a:buClr>
        <a:buFont typeface="Arial" charset="0"/>
        <a:buChar char="■"/>
        <a:defRPr sz="2000">
          <a:solidFill>
            <a:srgbClr val="11111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AFCB55"/>
        </a:buClr>
        <a:buFont typeface="Wingdings" pitchFamily="2" charset="2"/>
        <a:buChar char="à"/>
        <a:defRPr>
          <a:solidFill>
            <a:srgbClr val="11111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75091"/>
        </a:buClr>
        <a:buChar char="•"/>
        <a:defRPr sz="1600">
          <a:solidFill>
            <a:srgbClr val="11111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Times New Roman" pitchFamily="18" charset="0"/>
        <a:buChar char="-"/>
        <a:defRPr sz="1400">
          <a:solidFill>
            <a:srgbClr val="11111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-"/>
        <a:defRPr sz="1200">
          <a:solidFill>
            <a:srgbClr val="11111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-"/>
        <a:defRPr sz="1200">
          <a:solidFill>
            <a:srgbClr val="11111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-"/>
        <a:defRPr sz="1200">
          <a:solidFill>
            <a:srgbClr val="11111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-"/>
        <a:defRPr sz="1200">
          <a:solidFill>
            <a:srgbClr val="11111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-"/>
        <a:defRPr sz="1200">
          <a:solidFill>
            <a:srgbClr val="11111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8525" y="4652963"/>
            <a:ext cx="6049963" cy="1152525"/>
          </a:xfrm>
          <a:noFill/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b="0" dirty="0"/>
              <a:t>Nouvelles thérapies et KCR : ce que doit savoir le chirurgien en 2022 ?</a:t>
            </a:r>
            <a:endParaRPr lang="fr-FR" altLang="fr-FR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8525" y="6022975"/>
            <a:ext cx="6049963" cy="574675"/>
          </a:xfrm>
          <a:noFill/>
        </p:spPr>
        <p:txBody>
          <a:bodyPr/>
          <a:lstStyle/>
          <a:p>
            <a:r>
              <a:rPr lang="fr-FR" altLang="fr-FR" sz="1600" dirty="0" smtClean="0">
                <a:solidFill>
                  <a:srgbClr val="8DC7E9"/>
                </a:solidFill>
              </a:rPr>
              <a:t>Dr ROQUIN Guillaume</a:t>
            </a:r>
          </a:p>
          <a:p>
            <a:r>
              <a:rPr lang="fr-FR" altLang="fr-FR" sz="1600" dirty="0" smtClean="0">
                <a:solidFill>
                  <a:srgbClr val="8DC7E9"/>
                </a:solidFill>
              </a:rPr>
              <a:t>Service HGE et oncologie digestive</a:t>
            </a:r>
            <a:endParaRPr lang="fr-FR" altLang="fr-FR" sz="1600" dirty="0">
              <a:solidFill>
                <a:srgbClr val="8DC7E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6100-5418-45DA-8EAF-C0106298C6FF}" type="slidenum">
              <a:rPr lang="fr-FR" altLang="fr-FR"/>
              <a:pPr/>
              <a:t>2</a:t>
            </a:fld>
            <a:endParaRPr lang="fr-FR" altLang="fr-FR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Picture 2" descr="L'Alligatographe: The knick saison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" t="12458" r="-264" b="40740"/>
          <a:stretch/>
        </p:blipFill>
        <p:spPr bwMode="auto">
          <a:xfrm>
            <a:off x="3275856" y="877945"/>
            <a:ext cx="3712950" cy="275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323528" y="304655"/>
            <a:ext cx="2619375" cy="3905250"/>
            <a:chOff x="323528" y="304655"/>
            <a:chExt cx="2619375" cy="390525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304655"/>
              <a:ext cx="2619375" cy="3905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836" b="27853"/>
            <a:stretch/>
          </p:blipFill>
          <p:spPr bwMode="auto">
            <a:xfrm>
              <a:off x="426194" y="3356992"/>
              <a:ext cx="2414042" cy="6434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00459"/>
            <a:ext cx="3360000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336611"/>
            <a:ext cx="2581179" cy="3019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299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-221765" y="6292253"/>
            <a:ext cx="285330" cy="161827"/>
          </a:xfrm>
        </p:spPr>
        <p:txBody>
          <a:bodyPr/>
          <a:lstStyle/>
          <a:p>
            <a:fld id="{42057C90-116C-477C-B3D6-0C144AECE966}" type="slidenum">
              <a:rPr lang="fr-FR" altLang="fr-FR" smtClean="0"/>
              <a:pPr/>
              <a:t>3</a:t>
            </a:fld>
            <a:endParaRPr lang="fr-FR" altLang="fr-FR"/>
          </a:p>
        </p:txBody>
      </p:sp>
      <p:grpSp>
        <p:nvGrpSpPr>
          <p:cNvPr id="10" name="Groupe 9"/>
          <p:cNvGrpSpPr/>
          <p:nvPr/>
        </p:nvGrpSpPr>
        <p:grpSpPr>
          <a:xfrm>
            <a:off x="683568" y="1052736"/>
            <a:ext cx="1997016" cy="2941342"/>
            <a:chOff x="683568" y="1052736"/>
            <a:chExt cx="1997016" cy="294134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1052736"/>
              <a:ext cx="1997016" cy="2941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091" b="32454"/>
            <a:stretch/>
          </p:blipFill>
          <p:spPr bwMode="auto">
            <a:xfrm>
              <a:off x="897955" y="3151129"/>
              <a:ext cx="1353074" cy="245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Groupe 10"/>
          <p:cNvGrpSpPr/>
          <p:nvPr/>
        </p:nvGrpSpPr>
        <p:grpSpPr>
          <a:xfrm>
            <a:off x="3245779" y="3110997"/>
            <a:ext cx="2498804" cy="2655872"/>
            <a:chOff x="3245779" y="3110997"/>
            <a:chExt cx="2498804" cy="2655872"/>
          </a:xfrm>
        </p:grpSpPr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5779" y="3110997"/>
              <a:ext cx="2498804" cy="2655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2989" y="4820160"/>
              <a:ext cx="1200101" cy="7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3" r="53600"/>
          <a:stretch/>
        </p:blipFill>
        <p:spPr bwMode="auto">
          <a:xfrm>
            <a:off x="6444208" y="1250888"/>
            <a:ext cx="2209800" cy="3800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939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6100-5418-45DA-8EAF-C0106298C6FF}" type="slidenum">
              <a:rPr lang="fr-FR" altLang="fr-FR"/>
              <a:pPr/>
              <a:t>4</a:t>
            </a:fld>
            <a:endParaRPr lang="fr-FR" altLang="fr-FR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708275"/>
            <a:ext cx="8507413" cy="1368425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fr-FR" altLang="fr-FR" sz="2400" b="1" dirty="0" smtClean="0">
                <a:solidFill>
                  <a:srgbClr val="275091"/>
                </a:solidFill>
              </a:rPr>
              <a:t>Vocabulaire</a:t>
            </a:r>
            <a:endParaRPr lang="fr-FR" altLang="fr-FR" sz="2400" b="1" dirty="0">
              <a:solidFill>
                <a:srgbClr val="2750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82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Chimiothérapie adjuvante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lvl="1"/>
            <a:r>
              <a:rPr lang="fr-FR" dirty="0" smtClean="0"/>
              <a:t>But : Diminuer risque de récidive</a:t>
            </a:r>
          </a:p>
          <a:p>
            <a:pPr lvl="1"/>
            <a:r>
              <a:rPr lang="fr-FR" dirty="0" smtClean="0"/>
              <a:t>Indication : cancer du colon / rectum non métastatique</a:t>
            </a:r>
          </a:p>
          <a:p>
            <a:pPr lv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5</a:t>
            </a:fld>
            <a:endParaRPr lang="fr-FR" altLang="fr-FR"/>
          </a:p>
        </p:txBody>
      </p:sp>
      <p:sp>
        <p:nvSpPr>
          <p:cNvPr id="5" name="Flèche droite 4"/>
          <p:cNvSpPr/>
          <p:nvPr/>
        </p:nvSpPr>
        <p:spPr>
          <a:xfrm>
            <a:off x="1187624" y="3284984"/>
            <a:ext cx="7128792" cy="360040"/>
          </a:xfrm>
          <a:prstGeom prst="rightArrow">
            <a:avLst>
              <a:gd name="adj1" fmla="val 50000"/>
              <a:gd name="adj2" fmla="val 1257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4644008" y="2852936"/>
            <a:ext cx="2988332" cy="4320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Chimiothérapie</a:t>
            </a:r>
            <a:endParaRPr lang="fr-F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7799" r="7063" b="8857"/>
          <a:stretch/>
        </p:blipFill>
        <p:spPr bwMode="auto">
          <a:xfrm>
            <a:off x="2195736" y="2132856"/>
            <a:ext cx="2199481" cy="1567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432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Chimiothérapie néo-adjuvante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lvl="1"/>
            <a:r>
              <a:rPr lang="fr-FR" dirty="0" smtClean="0"/>
              <a:t>But : Diminuer taille lésion tumorale</a:t>
            </a:r>
          </a:p>
          <a:p>
            <a:pPr lvl="1"/>
            <a:r>
              <a:rPr lang="fr-FR" dirty="0" smtClean="0"/>
              <a:t>Indications : </a:t>
            </a:r>
          </a:p>
          <a:p>
            <a:pPr lvl="2"/>
            <a:r>
              <a:rPr lang="fr-FR" dirty="0" smtClean="0"/>
              <a:t>Cancer de l’estomac</a:t>
            </a:r>
          </a:p>
          <a:p>
            <a:pPr lvl="2"/>
            <a:r>
              <a:rPr lang="fr-FR" dirty="0" smtClean="0"/>
              <a:t>cancer du pancréas</a:t>
            </a:r>
          </a:p>
          <a:p>
            <a:pPr lvl="2"/>
            <a:r>
              <a:rPr lang="fr-FR" dirty="0" smtClean="0"/>
              <a:t>Cancer du colon localement avancé ?</a:t>
            </a:r>
          </a:p>
          <a:p>
            <a:pPr lv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6</a:t>
            </a:fld>
            <a:endParaRPr lang="fr-FR" altLang="fr-FR"/>
          </a:p>
        </p:txBody>
      </p:sp>
      <p:sp>
        <p:nvSpPr>
          <p:cNvPr id="5" name="Flèche droite 4"/>
          <p:cNvSpPr/>
          <p:nvPr/>
        </p:nvSpPr>
        <p:spPr>
          <a:xfrm>
            <a:off x="1187624" y="3284984"/>
            <a:ext cx="7128792" cy="360040"/>
          </a:xfrm>
          <a:prstGeom prst="rightArrow">
            <a:avLst>
              <a:gd name="adj1" fmla="val 50000"/>
              <a:gd name="adj2" fmla="val 1257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475656" y="2852936"/>
            <a:ext cx="2988332" cy="4320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Chimiothérapie</a:t>
            </a:r>
            <a:endParaRPr lang="fr-F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7799" r="7063" b="8857"/>
          <a:stretch/>
        </p:blipFill>
        <p:spPr bwMode="auto">
          <a:xfrm>
            <a:off x="5108823" y="2134791"/>
            <a:ext cx="2199481" cy="1567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005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Radio-Chimiothérapie néo-adjuvante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lvl="1"/>
            <a:r>
              <a:rPr lang="fr-FR" dirty="0" smtClean="0"/>
              <a:t>But : Diminuer risque de récidive (surtout local)</a:t>
            </a:r>
          </a:p>
          <a:p>
            <a:pPr lvl="1"/>
            <a:r>
              <a:rPr lang="fr-FR" dirty="0" smtClean="0"/>
              <a:t>Indications : </a:t>
            </a:r>
          </a:p>
          <a:p>
            <a:pPr lvl="2"/>
            <a:r>
              <a:rPr lang="fr-FR" dirty="0" smtClean="0"/>
              <a:t>cancer de l’</a:t>
            </a:r>
            <a:r>
              <a:rPr lang="fr-FR" dirty="0" err="1" smtClean="0"/>
              <a:t>oesophage</a:t>
            </a:r>
            <a:endParaRPr lang="fr-FR" dirty="0" smtClean="0"/>
          </a:p>
          <a:p>
            <a:pPr lvl="2"/>
            <a:r>
              <a:rPr lang="fr-FR" dirty="0" smtClean="0"/>
              <a:t>Cancer du rectum chez sujet âgé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7</a:t>
            </a:fld>
            <a:endParaRPr lang="fr-FR" altLang="fr-FR"/>
          </a:p>
        </p:txBody>
      </p:sp>
      <p:sp>
        <p:nvSpPr>
          <p:cNvPr id="5" name="Flèche droite 4"/>
          <p:cNvSpPr/>
          <p:nvPr/>
        </p:nvSpPr>
        <p:spPr>
          <a:xfrm>
            <a:off x="1187624" y="3284984"/>
            <a:ext cx="7128792" cy="360040"/>
          </a:xfrm>
          <a:prstGeom prst="rightArrow">
            <a:avLst>
              <a:gd name="adj1" fmla="val 50000"/>
              <a:gd name="adj2" fmla="val 1257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475656" y="2852936"/>
            <a:ext cx="2988332" cy="4320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</a:t>
            </a:r>
            <a:r>
              <a:rPr lang="fr-FR" dirty="0" smtClean="0"/>
              <a:t>himiothérapie</a:t>
            </a:r>
            <a:endParaRPr lang="fr-F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7799" r="7063" b="8857"/>
          <a:stretch/>
        </p:blipFill>
        <p:spPr bwMode="auto">
          <a:xfrm>
            <a:off x="5148064" y="2134791"/>
            <a:ext cx="2199481" cy="1567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496244" y="2348880"/>
            <a:ext cx="2988332" cy="4320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Radiothérapie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991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Traitement </a:t>
            </a:r>
            <a:r>
              <a:rPr lang="fr-FR" dirty="0" err="1" smtClean="0"/>
              <a:t>néoadjuvant</a:t>
            </a:r>
            <a:r>
              <a:rPr lang="fr-FR" dirty="0" smtClean="0"/>
              <a:t> total (TNT)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lvl="1"/>
            <a:r>
              <a:rPr lang="fr-FR" dirty="0" smtClean="0"/>
              <a:t>But : Diminuer risque de récidive local et à distance</a:t>
            </a:r>
          </a:p>
          <a:p>
            <a:pPr lvl="1"/>
            <a:r>
              <a:rPr lang="fr-FR" dirty="0" smtClean="0"/>
              <a:t>Indications : </a:t>
            </a:r>
          </a:p>
          <a:p>
            <a:pPr lvl="2"/>
            <a:r>
              <a:rPr lang="fr-FR" dirty="0" smtClean="0"/>
              <a:t>cancer du rectum T3 ou N+ (sujet jeune)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8</a:t>
            </a:fld>
            <a:endParaRPr lang="fr-FR" altLang="fr-FR"/>
          </a:p>
        </p:txBody>
      </p:sp>
      <p:sp>
        <p:nvSpPr>
          <p:cNvPr id="5" name="Flèche droite 4"/>
          <p:cNvSpPr/>
          <p:nvPr/>
        </p:nvSpPr>
        <p:spPr>
          <a:xfrm>
            <a:off x="755576" y="3284984"/>
            <a:ext cx="7560840" cy="360040"/>
          </a:xfrm>
          <a:prstGeom prst="rightArrow">
            <a:avLst>
              <a:gd name="adj1" fmla="val 50000"/>
              <a:gd name="adj2" fmla="val 1257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3124132" y="2852936"/>
            <a:ext cx="2144824" cy="4320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</a:t>
            </a:r>
            <a:r>
              <a:rPr lang="fr-FR" dirty="0" smtClean="0"/>
              <a:t>himiothérapie</a:t>
            </a:r>
            <a:endParaRPr lang="fr-F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7799" r="7063" b="8857"/>
          <a:stretch/>
        </p:blipFill>
        <p:spPr bwMode="auto">
          <a:xfrm>
            <a:off x="5468863" y="2134791"/>
            <a:ext cx="2199481" cy="1567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124132" y="2348880"/>
            <a:ext cx="2144824" cy="4320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Radiothérapie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899592" y="2848372"/>
            <a:ext cx="2144824" cy="4320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</a:t>
            </a:r>
            <a:r>
              <a:rPr lang="fr-FR" dirty="0" smtClean="0"/>
              <a:t>himiothérapie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412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Chimiothérapie métastatique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lvl="1"/>
            <a:r>
              <a:rPr lang="fr-FR" dirty="0" smtClean="0"/>
              <a:t>But : Contrôle tumoral / chroniciser la maladie</a:t>
            </a:r>
          </a:p>
          <a:p>
            <a:pPr lvl="1"/>
            <a:r>
              <a:rPr lang="fr-FR" dirty="0" smtClean="0"/>
              <a:t>Indications : </a:t>
            </a:r>
          </a:p>
          <a:p>
            <a:pPr lvl="2"/>
            <a:r>
              <a:rPr lang="fr-FR" dirty="0" smtClean="0"/>
              <a:t>Situation métastatique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9</a:t>
            </a:fld>
            <a:endParaRPr lang="fr-FR" altLang="fr-FR"/>
          </a:p>
        </p:txBody>
      </p:sp>
      <p:sp>
        <p:nvSpPr>
          <p:cNvPr id="5" name="Flèche droite 4"/>
          <p:cNvSpPr/>
          <p:nvPr/>
        </p:nvSpPr>
        <p:spPr>
          <a:xfrm>
            <a:off x="755576" y="3284984"/>
            <a:ext cx="7560840" cy="360040"/>
          </a:xfrm>
          <a:prstGeom prst="rightArrow">
            <a:avLst>
              <a:gd name="adj1" fmla="val 50000"/>
              <a:gd name="adj2" fmla="val 1257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3124132" y="2852936"/>
            <a:ext cx="2144824" cy="4320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Chimiothérapie 2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899592" y="2848372"/>
            <a:ext cx="2144824" cy="4320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Chimiothérapie 1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421356" y="2869332"/>
            <a:ext cx="2144824" cy="4320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Chimiothérapie 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40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Prérequis à la chimiothérapie</a:t>
            </a:r>
          </a:p>
          <a:p>
            <a:pPr lvl="1"/>
            <a:r>
              <a:rPr lang="fr-FR" dirty="0" smtClean="0"/>
              <a:t>Site implantable</a:t>
            </a:r>
          </a:p>
          <a:p>
            <a:pPr lvl="1"/>
            <a:r>
              <a:rPr lang="fr-FR" dirty="0" smtClean="0"/>
              <a:t>Délai entre chirurgie et </a:t>
            </a:r>
            <a:r>
              <a:rPr lang="fr-FR" dirty="0" err="1" smtClean="0"/>
              <a:t>Chimiotéhrapie</a:t>
            </a:r>
            <a:endParaRPr lang="fr-FR" dirty="0" smtClean="0"/>
          </a:p>
          <a:p>
            <a:pPr lvl="1"/>
            <a:r>
              <a:rPr lang="fr-FR" dirty="0" err="1" smtClean="0"/>
              <a:t>Uracilémie</a:t>
            </a:r>
            <a:r>
              <a:rPr lang="fr-FR" dirty="0" smtClean="0"/>
              <a:t> (pour chimio à base 5Fu)</a:t>
            </a:r>
          </a:p>
          <a:p>
            <a:pPr lvl="1"/>
            <a:r>
              <a:rPr lang="fr-FR" dirty="0" smtClean="0"/>
              <a:t>UGT1A1 (Pour chimio avec IRINOTECAN)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10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8560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6100-5418-45DA-8EAF-C0106298C6FF}" type="slidenum">
              <a:rPr lang="fr-FR" altLang="fr-FR"/>
              <a:pPr/>
              <a:t>11</a:t>
            </a:fld>
            <a:endParaRPr lang="fr-FR" altLang="fr-FR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708275"/>
            <a:ext cx="8507413" cy="1368425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fr-FR" altLang="fr-FR" sz="2400" b="1" dirty="0" smtClean="0">
                <a:solidFill>
                  <a:srgbClr val="275091"/>
                </a:solidFill>
              </a:rPr>
              <a:t>Chimiothérapie Adjuvante</a:t>
            </a:r>
            <a:endParaRPr lang="fr-FR" altLang="fr-FR" sz="2400" b="1" dirty="0">
              <a:solidFill>
                <a:srgbClr val="27509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Cancer colon opéré avec atteinte ganglionnaire</a:t>
            </a:r>
          </a:p>
          <a:p>
            <a:pPr lvl="1"/>
            <a:r>
              <a:rPr lang="fr-FR" dirty="0" smtClean="0"/>
              <a:t>FOLFOX 6 mois / 12 cures</a:t>
            </a:r>
          </a:p>
          <a:p>
            <a:pPr lvl="1"/>
            <a:endParaRPr lang="fr-FR" dirty="0"/>
          </a:p>
          <a:p>
            <a:r>
              <a:rPr lang="fr-FR" dirty="0" smtClean="0"/>
              <a:t>Si T4 ou N2</a:t>
            </a:r>
          </a:p>
          <a:p>
            <a:pPr lvl="1"/>
            <a:r>
              <a:rPr lang="fr-FR" dirty="0" smtClean="0"/>
              <a:t>Patient bon état général</a:t>
            </a:r>
          </a:p>
          <a:p>
            <a:pPr lvl="2"/>
            <a:r>
              <a:rPr lang="fr-FR" dirty="0" smtClean="0"/>
              <a:t>FOLFOX vs FOLFIRINOX (essai IROCAS)</a:t>
            </a:r>
          </a:p>
          <a:p>
            <a:pPr lvl="2"/>
            <a:endParaRPr lang="fr-FR" dirty="0"/>
          </a:p>
          <a:p>
            <a:r>
              <a:rPr lang="fr-FR" dirty="0" smtClean="0"/>
              <a:t>Si T3N0 (en occlusion ou </a:t>
            </a:r>
            <a:r>
              <a:rPr lang="fr-FR" dirty="0" err="1" smtClean="0"/>
              <a:t>Nx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Chimio allégée CAPOX ou </a:t>
            </a:r>
            <a:r>
              <a:rPr lang="fr-FR" dirty="0" err="1" smtClean="0"/>
              <a:t>Capecitabine</a:t>
            </a:r>
            <a:r>
              <a:rPr lang="fr-FR" dirty="0" smtClean="0"/>
              <a:t> adjuvant seul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12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7563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6100-5418-45DA-8EAF-C0106298C6FF}" type="slidenum">
              <a:rPr lang="fr-FR" altLang="fr-FR"/>
              <a:pPr/>
              <a:t>13</a:t>
            </a:fld>
            <a:endParaRPr lang="fr-FR" altLang="fr-FR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708275"/>
            <a:ext cx="8507413" cy="1368425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fr-FR" altLang="fr-FR" sz="2400" b="1" dirty="0" smtClean="0">
                <a:solidFill>
                  <a:srgbClr val="275091"/>
                </a:solidFill>
              </a:rPr>
              <a:t>Chimiothérapie métastatique</a:t>
            </a:r>
            <a:endParaRPr lang="fr-FR" altLang="fr-FR" sz="2400" b="1" dirty="0">
              <a:solidFill>
                <a:srgbClr val="2750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2FAA7-7C88-422A-9622-9FA79179D440}" type="slidenum">
              <a:rPr lang="fr-FR" altLang="fr-FR"/>
              <a:pPr/>
              <a:t>14</a:t>
            </a:fld>
            <a:endParaRPr lang="fr-FR" altLang="fr-FR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smtClean="0"/>
              <a:t>Chimiothérapie métastatique</a:t>
            </a:r>
            <a:endParaRPr lang="fr-FR" altLang="fr-FR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060849"/>
            <a:ext cx="8507413" cy="4105002"/>
          </a:xfrm>
        </p:spPr>
        <p:txBody>
          <a:bodyPr/>
          <a:lstStyle/>
          <a:p>
            <a:r>
              <a:rPr lang="fr-FR" altLang="fr-FR" dirty="0" smtClean="0"/>
              <a:t>1960 : utilisation 5Fu</a:t>
            </a:r>
          </a:p>
          <a:p>
            <a:r>
              <a:rPr lang="fr-FR" altLang="fr-FR" dirty="0" smtClean="0"/>
              <a:t>1996 : OXALIPLATINE</a:t>
            </a:r>
          </a:p>
          <a:p>
            <a:r>
              <a:rPr lang="fr-FR" altLang="fr-FR" dirty="0" smtClean="0"/>
              <a:t>1998 : IRINOTECAN</a:t>
            </a:r>
          </a:p>
          <a:p>
            <a:r>
              <a:rPr lang="fr-FR" altLang="fr-FR" dirty="0" smtClean="0"/>
              <a:t>2004 : </a:t>
            </a:r>
            <a:r>
              <a:rPr lang="fr-FR" altLang="fr-FR" dirty="0" err="1" smtClean="0"/>
              <a:t>Cetuximab</a:t>
            </a:r>
            <a:r>
              <a:rPr lang="fr-FR" altLang="fr-FR" dirty="0" smtClean="0"/>
              <a:t> </a:t>
            </a:r>
          </a:p>
          <a:p>
            <a:r>
              <a:rPr lang="fr-FR" altLang="fr-FR" dirty="0" smtClean="0"/>
              <a:t>2005 : </a:t>
            </a:r>
            <a:r>
              <a:rPr lang="fr-FR" altLang="fr-FR" dirty="0" err="1" smtClean="0"/>
              <a:t>Bevacizumab</a:t>
            </a:r>
            <a:endParaRPr lang="fr-FR" altLang="fr-FR" dirty="0" smtClean="0"/>
          </a:p>
          <a:p>
            <a:r>
              <a:rPr lang="fr-FR" altLang="fr-FR" dirty="0" smtClean="0"/>
              <a:t>2007 : </a:t>
            </a:r>
            <a:r>
              <a:rPr lang="fr-FR" altLang="fr-FR" dirty="0" err="1" smtClean="0"/>
              <a:t>Panitumumab</a:t>
            </a:r>
            <a:endParaRPr lang="fr-FR" altLang="fr-FR" dirty="0"/>
          </a:p>
          <a:p>
            <a:r>
              <a:rPr lang="fr-FR" altLang="fr-FR" dirty="0" smtClean="0"/>
              <a:t>2013 : </a:t>
            </a:r>
            <a:r>
              <a:rPr lang="fr-FR" altLang="fr-FR" dirty="0" err="1"/>
              <a:t>R</a:t>
            </a:r>
            <a:r>
              <a:rPr lang="fr-FR" altLang="fr-FR" dirty="0" err="1" smtClean="0"/>
              <a:t>égorafénib</a:t>
            </a:r>
            <a:endParaRPr lang="fr-FR" altLang="fr-FR" dirty="0" smtClean="0"/>
          </a:p>
          <a:p>
            <a:r>
              <a:rPr lang="fr-FR" altLang="fr-FR" dirty="0" smtClean="0"/>
              <a:t>2016 : </a:t>
            </a:r>
            <a:r>
              <a:rPr lang="fr-FR" altLang="fr-FR" dirty="0" err="1" smtClean="0"/>
              <a:t>Lonsurf</a:t>
            </a:r>
            <a:endParaRPr lang="fr-FR" altLang="fr-FR" dirty="0" smtClean="0"/>
          </a:p>
          <a:p>
            <a:endParaRPr lang="fr-FR" altLang="fr-FR" dirty="0" smtClean="0"/>
          </a:p>
          <a:p>
            <a:endParaRPr lang="fr-FR" altLang="fr-FR" dirty="0" smtClean="0"/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1" t="8317" b="5163"/>
          <a:stretch/>
        </p:blipFill>
        <p:spPr bwMode="auto">
          <a:xfrm>
            <a:off x="4295775" y="2000250"/>
            <a:ext cx="463243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smtClean="0"/>
              <a:t>Chimiothérapie métastatique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309934" y="6442009"/>
            <a:ext cx="444500" cy="143933"/>
          </a:xfrm>
        </p:spPr>
        <p:txBody>
          <a:bodyPr/>
          <a:lstStyle/>
          <a:p>
            <a:fld id="{42057C90-116C-477C-B3D6-0C144AECE966}" type="slidenum">
              <a:rPr lang="fr-FR" altLang="fr-FR" smtClean="0"/>
              <a:pPr/>
              <a:t>15</a:t>
            </a:fld>
            <a:endParaRPr lang="fr-FR" alt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4932040" y="3834863"/>
            <a:ext cx="1898393" cy="3927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FOLFIRI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07504" y="2167583"/>
            <a:ext cx="2520280" cy="5760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Monothérapie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100608" y="3769401"/>
            <a:ext cx="2520280" cy="52369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Bithérapie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00608" y="4437112"/>
            <a:ext cx="2520280" cy="5760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Bithérapie + TC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2771800" y="3834863"/>
            <a:ext cx="1898393" cy="3927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FOLFOX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4932040" y="2239591"/>
            <a:ext cx="1898393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err="1" smtClean="0">
                <a:solidFill>
                  <a:schemeClr val="tx1"/>
                </a:solidFill>
              </a:rPr>
              <a:t>Irinotecan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2771800" y="2239591"/>
            <a:ext cx="1898393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Lv5Fu2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107504" y="5233442"/>
            <a:ext cx="2520280" cy="5760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Trithérapie +/- TC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771800" y="4509120"/>
            <a:ext cx="1898393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FOLFOX + TC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4932040" y="4509120"/>
            <a:ext cx="1898393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FOLFIRI + TC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2793980" y="5301208"/>
            <a:ext cx="2692233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FOLFIRINOX +/- TC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7128420" y="2239591"/>
            <a:ext cx="1898393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err="1" smtClean="0">
                <a:solidFill>
                  <a:schemeClr val="tx1"/>
                </a:solidFill>
              </a:rPr>
              <a:t>Cetux</a:t>
            </a:r>
            <a:r>
              <a:rPr lang="fr-FR" sz="2000" b="1" dirty="0" smtClean="0">
                <a:solidFill>
                  <a:schemeClr val="tx1"/>
                </a:solidFill>
              </a:rPr>
              <a:t> ou </a:t>
            </a:r>
            <a:r>
              <a:rPr lang="fr-FR" sz="2000" b="1" dirty="0" err="1" smtClean="0">
                <a:solidFill>
                  <a:schemeClr val="tx1"/>
                </a:solidFill>
              </a:rPr>
              <a:t>Pani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4932040" y="3062414"/>
            <a:ext cx="1898393" cy="3927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Lv5Fu2 </a:t>
            </a:r>
            <a:r>
              <a:rPr lang="fr-FR" sz="2000" b="1" dirty="0" err="1" smtClean="0">
                <a:solidFill>
                  <a:schemeClr val="tx1"/>
                </a:solidFill>
              </a:rPr>
              <a:t>Cetux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100608" y="2996952"/>
            <a:ext cx="2520280" cy="52369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Monothérapie + TC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2771800" y="3062414"/>
            <a:ext cx="1898393" cy="3927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Lv5Fu2 </a:t>
            </a:r>
            <a:r>
              <a:rPr lang="fr-FR" sz="2000" b="1" dirty="0" err="1" smtClean="0">
                <a:solidFill>
                  <a:schemeClr val="tx1"/>
                </a:solidFill>
              </a:rPr>
              <a:t>beva</a:t>
            </a:r>
            <a:endParaRPr lang="fr-FR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9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Chimiothérapie métastatique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16</a:t>
            </a:fld>
            <a:endParaRPr lang="fr-FR" altLang="fr-FR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t="50327" r="50801"/>
          <a:stretch/>
        </p:blipFill>
        <p:spPr bwMode="auto">
          <a:xfrm>
            <a:off x="3851920" y="2060848"/>
            <a:ext cx="4824214" cy="3687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à coins arrondis 4"/>
          <p:cNvSpPr/>
          <p:nvPr/>
        </p:nvSpPr>
        <p:spPr>
          <a:xfrm rot="20402453">
            <a:off x="5656228" y="3340379"/>
            <a:ext cx="2376264" cy="864096"/>
          </a:xfrm>
          <a:prstGeom prst="roundRect">
            <a:avLst/>
          </a:prstGeom>
          <a:solidFill>
            <a:srgbClr val="FF60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FIRE 3 – négatif 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23850" y="153164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400" b="1" dirty="0" smtClean="0">
                <a:solidFill>
                  <a:srgbClr val="39A9DC"/>
                </a:solidFill>
                <a:latin typeface="Trebuchet MS" pitchFamily="34" charset="0"/>
              </a:rPr>
              <a:t>Choix de la chimiothérapie ? =&gt; dans quel ordre ?</a:t>
            </a:r>
            <a:endParaRPr lang="fr-FR" altLang="fr-FR" sz="2400" b="1" dirty="0">
              <a:solidFill>
                <a:srgbClr val="39A9DC"/>
              </a:solidFill>
              <a:latin typeface="Trebuchet MS" pitchFamily="34" charset="0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323850" y="2780928"/>
            <a:ext cx="3672085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9A9DC"/>
              </a:buClr>
              <a:buFont typeface="Arial" charset="0"/>
              <a:buChar char="■"/>
              <a:defRPr sz="2000">
                <a:solidFill>
                  <a:srgbClr val="11111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FCB55"/>
              </a:buClr>
              <a:buFont typeface="Wingdings" pitchFamily="2" charset="2"/>
              <a:buChar char="à"/>
              <a:defRPr>
                <a:solidFill>
                  <a:srgbClr val="11111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75091"/>
              </a:buClr>
              <a:buChar char="•"/>
              <a:defRPr sz="1600">
                <a:solidFill>
                  <a:srgbClr val="11111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Times New Roman" pitchFamily="18" charset="0"/>
              <a:buChar char="-"/>
              <a:defRPr sz="1400">
                <a:solidFill>
                  <a:srgbClr val="11111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-"/>
              <a:defRPr sz="1200">
                <a:solidFill>
                  <a:srgbClr val="11111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-"/>
              <a:defRPr sz="1200">
                <a:solidFill>
                  <a:srgbClr val="11111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-"/>
              <a:defRPr sz="1200">
                <a:solidFill>
                  <a:srgbClr val="11111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-"/>
              <a:defRPr sz="1200">
                <a:solidFill>
                  <a:srgbClr val="11111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-"/>
              <a:defRPr sz="1200">
                <a:solidFill>
                  <a:srgbClr val="111111"/>
                </a:solidFill>
                <a:latin typeface="+mn-lt"/>
              </a:defRPr>
            </a:lvl9pPr>
          </a:lstStyle>
          <a:p>
            <a:r>
              <a:rPr lang="fr-FR" kern="0" dirty="0" smtClean="0"/>
              <a:t>1</a:t>
            </a:r>
            <a:r>
              <a:rPr lang="fr-FR" kern="0" baseline="30000" dirty="0" smtClean="0"/>
              <a:t>ère</a:t>
            </a:r>
            <a:r>
              <a:rPr lang="fr-FR" kern="0" dirty="0" smtClean="0"/>
              <a:t> ligne M+</a:t>
            </a:r>
          </a:p>
          <a:p>
            <a:endParaRPr lang="fr-FR" kern="0" dirty="0" smtClean="0"/>
          </a:p>
          <a:p>
            <a:r>
              <a:rPr lang="fr-FR" kern="0" dirty="0" smtClean="0"/>
              <a:t>FOLFIRI + </a:t>
            </a:r>
            <a:r>
              <a:rPr lang="fr-FR" kern="0" dirty="0" err="1" smtClean="0"/>
              <a:t>Beva</a:t>
            </a:r>
            <a:r>
              <a:rPr lang="fr-FR" kern="0" dirty="0" smtClean="0"/>
              <a:t> vs </a:t>
            </a:r>
          </a:p>
          <a:p>
            <a:r>
              <a:rPr lang="fr-FR" kern="0" dirty="0" smtClean="0"/>
              <a:t>FOLFIRI + </a:t>
            </a:r>
            <a:r>
              <a:rPr lang="fr-FR" kern="0" dirty="0" err="1" smtClean="0"/>
              <a:t>cetux</a:t>
            </a:r>
            <a:endParaRPr lang="fr-FR" kern="0" dirty="0" smtClean="0"/>
          </a:p>
          <a:p>
            <a:endParaRPr lang="fr-FR" kern="0" dirty="0" smtClean="0"/>
          </a:p>
          <a:p>
            <a:r>
              <a:rPr lang="fr-FR" kern="0" dirty="0" smtClean="0"/>
              <a:t>Objectif : PFS</a:t>
            </a:r>
            <a:endParaRPr lang="fr-FR" kern="0" dirty="0"/>
          </a:p>
        </p:txBody>
      </p:sp>
      <p:sp>
        <p:nvSpPr>
          <p:cNvPr id="11" name="ZoneTexte 10"/>
          <p:cNvSpPr txBox="1"/>
          <p:nvPr/>
        </p:nvSpPr>
        <p:spPr>
          <a:xfrm>
            <a:off x="1547664" y="6108104"/>
            <a:ext cx="6480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FOLFIRI </a:t>
            </a:r>
            <a:r>
              <a:rPr lang="fr-FR" sz="1200" dirty="0"/>
              <a:t>plus </a:t>
            </a:r>
            <a:r>
              <a:rPr lang="fr-FR" sz="1200" dirty="0" err="1"/>
              <a:t>cetuximab</a:t>
            </a:r>
            <a:r>
              <a:rPr lang="fr-FR" sz="1200" dirty="0"/>
              <a:t> versus FOLFIRI plus </a:t>
            </a:r>
            <a:r>
              <a:rPr lang="fr-FR" sz="1200" dirty="0" err="1"/>
              <a:t>bevacizumab</a:t>
            </a:r>
            <a:r>
              <a:rPr lang="fr-FR" sz="1200" dirty="0"/>
              <a:t> as first-line </a:t>
            </a:r>
            <a:r>
              <a:rPr lang="fr-FR" sz="1200" dirty="0" err="1"/>
              <a:t>treatment</a:t>
            </a:r>
            <a:r>
              <a:rPr lang="fr-FR" sz="1200" dirty="0"/>
              <a:t> for patients </a:t>
            </a:r>
            <a:r>
              <a:rPr lang="fr-FR" sz="1200" dirty="0" err="1"/>
              <a:t>with</a:t>
            </a:r>
            <a:r>
              <a:rPr lang="fr-FR" sz="1200" dirty="0"/>
              <a:t> </a:t>
            </a:r>
            <a:r>
              <a:rPr lang="fr-FR" sz="1200" dirty="0" err="1"/>
              <a:t>metastatic</a:t>
            </a:r>
            <a:r>
              <a:rPr lang="fr-FR" sz="1200" dirty="0"/>
              <a:t> colorectal cancer (FIRE-3): a </a:t>
            </a:r>
            <a:r>
              <a:rPr lang="fr-FR" sz="1200" dirty="0" err="1"/>
              <a:t>randomised</a:t>
            </a:r>
            <a:r>
              <a:rPr lang="fr-FR" sz="1200" dirty="0"/>
              <a:t>, open-label, phase 3 trial</a:t>
            </a:r>
            <a:r>
              <a:rPr lang="fr-FR" sz="1200" dirty="0" smtClean="0"/>
              <a:t>. </a:t>
            </a:r>
            <a:r>
              <a:rPr lang="fr-FR" sz="1200" dirty="0" smtClean="0"/>
              <a:t>Heinemann V et al.</a:t>
            </a:r>
            <a:r>
              <a:rPr lang="fr-FR" sz="1200" dirty="0" smtClean="0"/>
              <a:t> </a:t>
            </a:r>
            <a:r>
              <a:rPr lang="fr-FR" sz="1200" dirty="0"/>
              <a:t>Lancet </a:t>
            </a:r>
            <a:r>
              <a:rPr lang="fr-FR" sz="1200" dirty="0" err="1"/>
              <a:t>Oncol</a:t>
            </a:r>
            <a:r>
              <a:rPr lang="fr-FR" sz="1200" dirty="0"/>
              <a:t>. 2014 Sep;15(10):1065-75. </a:t>
            </a:r>
          </a:p>
        </p:txBody>
      </p:sp>
    </p:spTree>
    <p:extLst>
      <p:ext uri="{BB962C8B-B14F-4D97-AF65-F5344CB8AC3E}">
        <p14:creationId xmlns:p14="http://schemas.microsoft.com/office/powerpoint/2010/main" val="227741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Chimiothérapie métastatique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17</a:t>
            </a:fld>
            <a:endParaRPr lang="fr-FR" altLang="fr-FR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23850" y="153164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400" b="1" dirty="0" smtClean="0">
                <a:solidFill>
                  <a:srgbClr val="39A9DC"/>
                </a:solidFill>
                <a:latin typeface="Trebuchet MS" pitchFamily="34" charset="0"/>
              </a:rPr>
              <a:t>Choix de la chimiothérapie ? =&gt; dans quel ordre ?</a:t>
            </a:r>
            <a:endParaRPr lang="fr-FR" altLang="fr-FR" sz="2400" b="1" dirty="0">
              <a:solidFill>
                <a:srgbClr val="39A9DC"/>
              </a:solidFill>
              <a:latin typeface="Trebuchet MS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060848"/>
            <a:ext cx="531329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850" y="2780928"/>
            <a:ext cx="3672085" cy="2592288"/>
          </a:xfrm>
        </p:spPr>
        <p:txBody>
          <a:bodyPr/>
          <a:lstStyle/>
          <a:p>
            <a:r>
              <a:rPr lang="fr-FR" dirty="0" smtClean="0"/>
              <a:t>1</a:t>
            </a:r>
            <a:r>
              <a:rPr lang="fr-FR" baseline="30000" dirty="0" smtClean="0"/>
              <a:t>ère</a:t>
            </a:r>
            <a:r>
              <a:rPr lang="fr-FR" dirty="0" smtClean="0"/>
              <a:t> ligne M+</a:t>
            </a:r>
          </a:p>
          <a:p>
            <a:endParaRPr lang="fr-FR" dirty="0"/>
          </a:p>
          <a:p>
            <a:r>
              <a:rPr lang="fr-FR" dirty="0" smtClean="0"/>
              <a:t>K colo </a:t>
            </a:r>
            <a:r>
              <a:rPr lang="fr-FR" dirty="0" err="1" smtClean="0"/>
              <a:t>KRas</a:t>
            </a:r>
            <a:r>
              <a:rPr lang="fr-FR" dirty="0" smtClean="0"/>
              <a:t> sauvage</a:t>
            </a:r>
          </a:p>
          <a:p>
            <a:endParaRPr lang="fr-FR" dirty="0" smtClean="0"/>
          </a:p>
          <a:p>
            <a:r>
              <a:rPr lang="fr-FR" dirty="0" err="1" smtClean="0"/>
              <a:t>BichimioT</a:t>
            </a:r>
            <a:r>
              <a:rPr lang="fr-FR" dirty="0" smtClean="0"/>
              <a:t> + </a:t>
            </a:r>
            <a:r>
              <a:rPr lang="fr-FR" dirty="0" err="1" smtClean="0"/>
              <a:t>Beva</a:t>
            </a:r>
            <a:r>
              <a:rPr lang="fr-FR" dirty="0" smtClean="0"/>
              <a:t> vs </a:t>
            </a:r>
            <a:r>
              <a:rPr lang="fr-FR" dirty="0" err="1" smtClean="0"/>
              <a:t>BichimioT</a:t>
            </a:r>
            <a:r>
              <a:rPr lang="fr-FR" dirty="0" smtClean="0"/>
              <a:t> + </a:t>
            </a:r>
            <a:r>
              <a:rPr lang="fr-FR" dirty="0" err="1" smtClean="0"/>
              <a:t>cetux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Objectif : survie globale</a:t>
            </a:r>
            <a:endParaRPr lang="fr-FR" dirty="0"/>
          </a:p>
        </p:txBody>
      </p:sp>
      <p:sp>
        <p:nvSpPr>
          <p:cNvPr id="10" name="Rectangle à coins arrondis 9"/>
          <p:cNvSpPr/>
          <p:nvPr/>
        </p:nvSpPr>
        <p:spPr>
          <a:xfrm rot="20402453">
            <a:off x="5423238" y="3256968"/>
            <a:ext cx="2941208" cy="864096"/>
          </a:xfrm>
          <a:prstGeom prst="roundRect">
            <a:avLst/>
          </a:prstGeom>
          <a:solidFill>
            <a:srgbClr val="FF60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 smtClean="0">
                <a:solidFill>
                  <a:schemeClr val="tx1"/>
                </a:solidFill>
              </a:rPr>
              <a:t>CalGB</a:t>
            </a:r>
            <a:r>
              <a:rPr lang="fr-FR" sz="2400" dirty="0" smtClean="0">
                <a:solidFill>
                  <a:schemeClr val="tx1"/>
                </a:solidFill>
              </a:rPr>
              <a:t>/SWOG 80405 – négatif 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547664" y="6108104"/>
            <a:ext cx="6480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Effect</a:t>
            </a:r>
            <a:r>
              <a:rPr lang="fr-FR" sz="1200" dirty="0" smtClean="0"/>
              <a:t> </a:t>
            </a:r>
            <a:r>
              <a:rPr lang="fr-FR" sz="1200" dirty="0"/>
              <a:t>of First-Line </a:t>
            </a:r>
            <a:r>
              <a:rPr lang="fr-FR" sz="1200" dirty="0" err="1"/>
              <a:t>Chemotherapy</a:t>
            </a:r>
            <a:r>
              <a:rPr lang="fr-FR" sz="1200" dirty="0"/>
              <a:t> </a:t>
            </a:r>
            <a:r>
              <a:rPr lang="fr-FR" sz="1200" dirty="0" err="1"/>
              <a:t>Combined</a:t>
            </a:r>
            <a:r>
              <a:rPr lang="fr-FR" sz="1200" dirty="0"/>
              <a:t> </a:t>
            </a:r>
            <a:r>
              <a:rPr lang="fr-FR" sz="1200" dirty="0" err="1"/>
              <a:t>With</a:t>
            </a:r>
            <a:r>
              <a:rPr lang="fr-FR" sz="1200" dirty="0"/>
              <a:t> </a:t>
            </a:r>
            <a:r>
              <a:rPr lang="fr-FR" sz="1200" dirty="0" err="1"/>
              <a:t>Cetuximab</a:t>
            </a:r>
            <a:r>
              <a:rPr lang="fr-FR" sz="1200" dirty="0"/>
              <a:t> or </a:t>
            </a:r>
            <a:r>
              <a:rPr lang="fr-FR" sz="1200" dirty="0" err="1"/>
              <a:t>Bevacizumab</a:t>
            </a:r>
            <a:r>
              <a:rPr lang="fr-FR" sz="1200" dirty="0"/>
              <a:t> on </a:t>
            </a:r>
            <a:r>
              <a:rPr lang="fr-FR" sz="1200" dirty="0" smtClean="0"/>
              <a:t>OS </a:t>
            </a:r>
            <a:r>
              <a:rPr lang="fr-FR" sz="1200" dirty="0"/>
              <a:t>in Patients </a:t>
            </a:r>
            <a:r>
              <a:rPr lang="fr-FR" sz="1200" dirty="0" err="1"/>
              <a:t>With</a:t>
            </a:r>
            <a:r>
              <a:rPr lang="fr-FR" sz="1200" dirty="0"/>
              <a:t> KRAS Wild-Type Advanced or </a:t>
            </a:r>
            <a:r>
              <a:rPr lang="fr-FR" sz="1200" dirty="0" err="1"/>
              <a:t>Metastatic</a:t>
            </a:r>
            <a:r>
              <a:rPr lang="fr-FR" sz="1200" dirty="0"/>
              <a:t> Colorectal Cancer: A </a:t>
            </a:r>
            <a:r>
              <a:rPr lang="fr-FR" sz="1200" dirty="0" err="1"/>
              <a:t>Randomized</a:t>
            </a:r>
            <a:r>
              <a:rPr lang="fr-FR" sz="1200" dirty="0"/>
              <a:t> </a:t>
            </a:r>
            <a:r>
              <a:rPr lang="fr-FR" sz="1200" dirty="0" err="1"/>
              <a:t>Clinical</a:t>
            </a:r>
            <a:r>
              <a:rPr lang="fr-FR" sz="1200" dirty="0"/>
              <a:t> Trial. </a:t>
            </a:r>
            <a:r>
              <a:rPr lang="fr-FR" sz="1200" dirty="0" err="1" smtClean="0"/>
              <a:t>Venook</a:t>
            </a:r>
            <a:r>
              <a:rPr lang="fr-FR" sz="1200" dirty="0" smtClean="0"/>
              <a:t> Alan P et al. JAMA</a:t>
            </a:r>
            <a:r>
              <a:rPr lang="fr-FR" sz="1200" dirty="0"/>
              <a:t>. 2017 Jun 20;317(23):2392-2401</a:t>
            </a:r>
            <a:r>
              <a:rPr lang="fr-FR" sz="1200" dirty="0" smtClean="0"/>
              <a:t>.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97433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Chimiothérapie métastatique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19781" y="6510627"/>
            <a:ext cx="441785" cy="231486"/>
          </a:xfrm>
        </p:spPr>
        <p:txBody>
          <a:bodyPr/>
          <a:lstStyle/>
          <a:p>
            <a:fld id="{42057C90-116C-477C-B3D6-0C144AECE966}" type="slidenum">
              <a:rPr lang="fr-FR" altLang="fr-FR" smtClean="0"/>
              <a:pPr/>
              <a:t>18</a:t>
            </a:fld>
            <a:endParaRPr lang="fr-FR" altLang="fr-F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3191650"/>
            <a:ext cx="2448272" cy="248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174291"/>
            <a:ext cx="2448272" cy="248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174290"/>
            <a:ext cx="2448272" cy="248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xplosion 1 4"/>
          <p:cNvSpPr/>
          <p:nvPr/>
        </p:nvSpPr>
        <p:spPr>
          <a:xfrm>
            <a:off x="611560" y="5229200"/>
            <a:ext cx="278557" cy="270083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xplosion 1 8"/>
          <p:cNvSpPr/>
          <p:nvPr/>
        </p:nvSpPr>
        <p:spPr>
          <a:xfrm>
            <a:off x="5004048" y="3869432"/>
            <a:ext cx="360040" cy="307374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xplosion 1 13"/>
          <p:cNvSpPr/>
          <p:nvPr/>
        </p:nvSpPr>
        <p:spPr>
          <a:xfrm>
            <a:off x="7505278" y="3717032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xplosion 1 14"/>
          <p:cNvSpPr/>
          <p:nvPr/>
        </p:nvSpPr>
        <p:spPr>
          <a:xfrm>
            <a:off x="3497610" y="5068893"/>
            <a:ext cx="284212" cy="317774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xplosion 1 15"/>
          <p:cNvSpPr/>
          <p:nvPr/>
        </p:nvSpPr>
        <p:spPr>
          <a:xfrm>
            <a:off x="3861309" y="4381143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xplosion 1 16"/>
          <p:cNvSpPr/>
          <p:nvPr/>
        </p:nvSpPr>
        <p:spPr>
          <a:xfrm>
            <a:off x="3639716" y="3873371"/>
            <a:ext cx="288032" cy="393363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xplosion 1 17"/>
          <p:cNvSpPr/>
          <p:nvPr/>
        </p:nvSpPr>
        <p:spPr>
          <a:xfrm>
            <a:off x="3995936" y="3717032"/>
            <a:ext cx="360040" cy="307374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xplosion 1 18"/>
          <p:cNvSpPr/>
          <p:nvPr/>
        </p:nvSpPr>
        <p:spPr>
          <a:xfrm>
            <a:off x="7657678" y="3869432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xplosion 1 19"/>
          <p:cNvSpPr/>
          <p:nvPr/>
        </p:nvSpPr>
        <p:spPr>
          <a:xfrm>
            <a:off x="7810078" y="4021832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xplosion 1 20"/>
          <p:cNvSpPr/>
          <p:nvPr/>
        </p:nvSpPr>
        <p:spPr>
          <a:xfrm>
            <a:off x="6569174" y="4012982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xplosion 1 21"/>
          <p:cNvSpPr/>
          <p:nvPr/>
        </p:nvSpPr>
        <p:spPr>
          <a:xfrm>
            <a:off x="6641182" y="3789730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xplosion 1 22"/>
          <p:cNvSpPr/>
          <p:nvPr/>
        </p:nvSpPr>
        <p:spPr>
          <a:xfrm>
            <a:off x="7818462" y="3671383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xplosion 1 23"/>
          <p:cNvSpPr/>
          <p:nvPr/>
        </p:nvSpPr>
        <p:spPr>
          <a:xfrm>
            <a:off x="8355632" y="3834686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xplosion 1 24"/>
          <p:cNvSpPr/>
          <p:nvPr/>
        </p:nvSpPr>
        <p:spPr>
          <a:xfrm>
            <a:off x="7138342" y="3755688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xplosion 1 25"/>
          <p:cNvSpPr/>
          <p:nvPr/>
        </p:nvSpPr>
        <p:spPr>
          <a:xfrm>
            <a:off x="7210350" y="4153869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xplosion 1 26"/>
          <p:cNvSpPr/>
          <p:nvPr/>
        </p:nvSpPr>
        <p:spPr>
          <a:xfrm>
            <a:off x="6452170" y="5062087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xplosion 1 27"/>
          <p:cNvSpPr/>
          <p:nvPr/>
        </p:nvSpPr>
        <p:spPr>
          <a:xfrm>
            <a:off x="6137126" y="5145053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xplosion 1 28"/>
          <p:cNvSpPr/>
          <p:nvPr/>
        </p:nvSpPr>
        <p:spPr>
          <a:xfrm>
            <a:off x="6209134" y="4271552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xplosion 1 29"/>
          <p:cNvSpPr/>
          <p:nvPr/>
        </p:nvSpPr>
        <p:spPr>
          <a:xfrm>
            <a:off x="6172497" y="4506918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xplosion 1 30"/>
          <p:cNvSpPr/>
          <p:nvPr/>
        </p:nvSpPr>
        <p:spPr>
          <a:xfrm>
            <a:off x="6785198" y="4506918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xplosion 1 31"/>
          <p:cNvSpPr/>
          <p:nvPr/>
        </p:nvSpPr>
        <p:spPr>
          <a:xfrm>
            <a:off x="6425158" y="4105462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xplosion 1 32"/>
          <p:cNvSpPr/>
          <p:nvPr/>
        </p:nvSpPr>
        <p:spPr>
          <a:xfrm>
            <a:off x="7513662" y="4079022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xplosion 1 33"/>
          <p:cNvSpPr/>
          <p:nvPr/>
        </p:nvSpPr>
        <p:spPr>
          <a:xfrm>
            <a:off x="6551215" y="4498826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xplosion 1 34"/>
          <p:cNvSpPr/>
          <p:nvPr/>
        </p:nvSpPr>
        <p:spPr>
          <a:xfrm>
            <a:off x="6915422" y="3634066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xplosion 1 35"/>
          <p:cNvSpPr/>
          <p:nvPr/>
        </p:nvSpPr>
        <p:spPr>
          <a:xfrm>
            <a:off x="6695231" y="4208949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xplosion 1 36"/>
          <p:cNvSpPr/>
          <p:nvPr/>
        </p:nvSpPr>
        <p:spPr>
          <a:xfrm>
            <a:off x="7441232" y="4364772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xplosion 1 37"/>
          <p:cNvSpPr/>
          <p:nvPr/>
        </p:nvSpPr>
        <p:spPr>
          <a:xfrm>
            <a:off x="8186886" y="3833997"/>
            <a:ext cx="144016" cy="235366"/>
          </a:xfrm>
          <a:prstGeom prst="irregularSeal1">
            <a:avLst/>
          </a:prstGeom>
          <a:solidFill>
            <a:srgbClr val="F8DC6B"/>
          </a:solidFill>
          <a:ln w="9525">
            <a:solidFill>
              <a:srgbClr val="FF6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611559" y="2510255"/>
            <a:ext cx="2448272" cy="50405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D’emblée </a:t>
            </a:r>
            <a:r>
              <a:rPr lang="fr-FR" dirty="0" err="1" smtClean="0"/>
              <a:t>résécable</a:t>
            </a:r>
            <a:endParaRPr lang="fr-FR" dirty="0"/>
          </a:p>
        </p:txBody>
      </p:sp>
      <p:sp>
        <p:nvSpPr>
          <p:cNvPr id="41" name="Rectangle à coins arrondis 40"/>
          <p:cNvSpPr/>
          <p:nvPr/>
        </p:nvSpPr>
        <p:spPr>
          <a:xfrm>
            <a:off x="6114628" y="2492896"/>
            <a:ext cx="2448272" cy="50405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Jamais </a:t>
            </a:r>
            <a:r>
              <a:rPr lang="fr-FR" dirty="0" err="1" smtClean="0"/>
              <a:t>résécable</a:t>
            </a:r>
            <a:endParaRPr lang="fr-FR" dirty="0"/>
          </a:p>
        </p:txBody>
      </p:sp>
      <p:sp>
        <p:nvSpPr>
          <p:cNvPr id="42" name="Rectangle à coins arrondis 41"/>
          <p:cNvSpPr/>
          <p:nvPr/>
        </p:nvSpPr>
        <p:spPr>
          <a:xfrm>
            <a:off x="3419872" y="2492896"/>
            <a:ext cx="2448272" cy="50405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Potentiellement </a:t>
            </a:r>
            <a:r>
              <a:rPr lang="fr-FR" dirty="0" err="1" smtClean="0"/>
              <a:t>résécable</a:t>
            </a:r>
            <a:endParaRPr lang="fr-FR" dirty="0"/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323850" y="153164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400" b="1" dirty="0" smtClean="0">
                <a:solidFill>
                  <a:srgbClr val="39A9DC"/>
                </a:solidFill>
                <a:latin typeface="Trebuchet MS" pitchFamily="34" charset="0"/>
              </a:rPr>
              <a:t>Choix de la chimiothérapie ? =&gt; Sur objectif tumoraux ?</a:t>
            </a:r>
            <a:endParaRPr lang="fr-FR" altLang="fr-FR" sz="2400" b="1" dirty="0">
              <a:solidFill>
                <a:srgbClr val="39A9DC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92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8" grpId="0" animBg="1"/>
      <p:bldP spid="41" grpId="0" animBg="1"/>
      <p:bldP spid="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2FAA7-7C88-422A-9622-9FA79179D440}" type="slidenum">
              <a:rPr lang="fr-FR" altLang="fr-FR"/>
              <a:pPr/>
              <a:t>19</a:t>
            </a:fld>
            <a:endParaRPr lang="fr-FR" altLang="fr-FR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smtClean="0"/>
              <a:t>Chimiothérapie métastatique</a:t>
            </a:r>
            <a:endParaRPr lang="fr-FR" altLang="fr-FR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060849"/>
            <a:ext cx="8507413" cy="4105002"/>
          </a:xfrm>
        </p:spPr>
        <p:txBody>
          <a:bodyPr/>
          <a:lstStyle/>
          <a:p>
            <a:r>
              <a:rPr lang="fr-FR" altLang="fr-FR" dirty="0" smtClean="0"/>
              <a:t>Etude BEACAON</a:t>
            </a:r>
          </a:p>
          <a:p>
            <a:r>
              <a:rPr lang="fr-FR" altLang="fr-FR" dirty="0" smtClean="0"/>
              <a:t>Cancer colorectal muté B-RAF (V600E) </a:t>
            </a:r>
          </a:p>
          <a:p>
            <a:pPr lvl="1"/>
            <a:r>
              <a:rPr lang="fr-FR" altLang="fr-FR" dirty="0" smtClean="0"/>
              <a:t>8 à 10% des patients</a:t>
            </a:r>
          </a:p>
          <a:p>
            <a:pPr lvl="1"/>
            <a:r>
              <a:rPr lang="fr-FR" altLang="fr-FR" dirty="0" smtClean="0"/>
              <a:t>Chimiothérapie 2</a:t>
            </a:r>
            <a:r>
              <a:rPr lang="fr-FR" altLang="fr-FR" baseline="30000" dirty="0" smtClean="0"/>
              <a:t>ème</a:t>
            </a:r>
            <a:r>
              <a:rPr lang="fr-FR" altLang="fr-FR" dirty="0" smtClean="0"/>
              <a:t> ligne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907704" y="6108104"/>
            <a:ext cx="5983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/>
              <a:t>Encorafenib</a:t>
            </a:r>
            <a:r>
              <a:rPr lang="fr-FR" sz="1200" dirty="0" smtClean="0"/>
              <a:t>, </a:t>
            </a:r>
            <a:r>
              <a:rPr lang="fr-FR" sz="1200" dirty="0" err="1" smtClean="0"/>
              <a:t>Binimetinib</a:t>
            </a:r>
            <a:r>
              <a:rPr lang="fr-FR" sz="1200" dirty="0" smtClean="0"/>
              <a:t>, and </a:t>
            </a:r>
            <a:r>
              <a:rPr lang="fr-FR" sz="1200" dirty="0" err="1" smtClean="0"/>
              <a:t>Cetuximab</a:t>
            </a:r>
            <a:r>
              <a:rPr lang="fr-FR" sz="1200" dirty="0" smtClean="0"/>
              <a:t> in BRAF V600E-Mutated Colorectal Cancer.</a:t>
            </a:r>
          </a:p>
          <a:p>
            <a:r>
              <a:rPr lang="fr-FR" sz="1200" dirty="0" err="1" smtClean="0"/>
              <a:t>Kopetz</a:t>
            </a:r>
            <a:r>
              <a:rPr lang="fr-FR" sz="1200" dirty="0" smtClean="0"/>
              <a:t> S. et al. N </a:t>
            </a:r>
            <a:r>
              <a:rPr lang="fr-FR" sz="1200" dirty="0" err="1" smtClean="0"/>
              <a:t>Engl</a:t>
            </a:r>
            <a:r>
              <a:rPr lang="fr-FR" sz="1200" dirty="0" smtClean="0"/>
              <a:t> J Med. 2019 </a:t>
            </a:r>
            <a:r>
              <a:rPr lang="fr-FR" sz="1200" dirty="0" err="1" smtClean="0"/>
              <a:t>Oct</a:t>
            </a:r>
            <a:r>
              <a:rPr lang="fr-FR" sz="1200" dirty="0" smtClean="0"/>
              <a:t> </a:t>
            </a:r>
            <a:endParaRPr lang="fr-FR" sz="1200" dirty="0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11463"/>
            <a:ext cx="716280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23850" y="153164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400" b="1" dirty="0" smtClean="0">
                <a:solidFill>
                  <a:srgbClr val="39A9DC"/>
                </a:solidFill>
                <a:latin typeface="Trebuchet MS" pitchFamily="34" charset="0"/>
              </a:rPr>
              <a:t>Choix de la chimiothérapie ? =&gt; Quelle tumeur ?</a:t>
            </a:r>
            <a:endParaRPr lang="fr-FR" altLang="fr-FR" sz="2400" b="1" dirty="0">
              <a:solidFill>
                <a:srgbClr val="39A9DC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56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2FAA7-7C88-422A-9622-9FA79179D440}" type="slidenum">
              <a:rPr lang="fr-FR" altLang="fr-FR"/>
              <a:pPr/>
              <a:t>20</a:t>
            </a:fld>
            <a:endParaRPr lang="fr-FR" altLang="fr-FR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smtClean="0"/>
              <a:t>Chimiothérapie métastatique</a:t>
            </a:r>
            <a:endParaRPr lang="fr-FR" altLang="fr-FR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8064" y="3789039"/>
            <a:ext cx="3683199" cy="1368153"/>
          </a:xfrm>
        </p:spPr>
        <p:txBody>
          <a:bodyPr/>
          <a:lstStyle/>
          <a:p>
            <a:r>
              <a:rPr lang="fr-FR" altLang="fr-FR" sz="1800" dirty="0" smtClean="0"/>
              <a:t>Standard chimio 2</a:t>
            </a:r>
            <a:r>
              <a:rPr lang="fr-FR" altLang="fr-FR" sz="1800" baseline="30000" dirty="0" smtClean="0"/>
              <a:t>ème</a:t>
            </a:r>
            <a:r>
              <a:rPr lang="fr-FR" altLang="fr-FR" sz="1800" dirty="0" smtClean="0"/>
              <a:t> ligne M+</a:t>
            </a:r>
          </a:p>
          <a:p>
            <a:r>
              <a:rPr lang="fr-FR" altLang="fr-FR" sz="1800" dirty="0" smtClean="0"/>
              <a:t>Patient muté B-RAF (V600E)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23850" y="1557338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400" b="1" dirty="0" smtClean="0">
                <a:solidFill>
                  <a:srgbClr val="39A9DC"/>
                </a:solidFill>
                <a:latin typeface="Trebuchet MS" pitchFamily="34" charset="0"/>
              </a:rPr>
              <a:t>Etude BEACON</a:t>
            </a:r>
            <a:endParaRPr lang="fr-FR" altLang="fr-FR" sz="2400" b="1" dirty="0">
              <a:solidFill>
                <a:srgbClr val="39A9DC"/>
              </a:solidFill>
              <a:latin typeface="Trebuchet MS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907704" y="6108104"/>
            <a:ext cx="5983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/>
              <a:t>Encorafenib</a:t>
            </a:r>
            <a:r>
              <a:rPr lang="fr-FR" sz="1200" dirty="0" smtClean="0"/>
              <a:t>, </a:t>
            </a:r>
            <a:r>
              <a:rPr lang="fr-FR" sz="1200" dirty="0" err="1" smtClean="0"/>
              <a:t>Binimetinib</a:t>
            </a:r>
            <a:r>
              <a:rPr lang="fr-FR" sz="1200" dirty="0" smtClean="0"/>
              <a:t>, and </a:t>
            </a:r>
            <a:r>
              <a:rPr lang="fr-FR" sz="1200" dirty="0" err="1" smtClean="0"/>
              <a:t>Cetuximab</a:t>
            </a:r>
            <a:r>
              <a:rPr lang="fr-FR" sz="1200" dirty="0" smtClean="0"/>
              <a:t> in BRAF V600E-Mutated Colorectal Cancer.</a:t>
            </a:r>
          </a:p>
          <a:p>
            <a:r>
              <a:rPr lang="fr-FR" sz="1200" dirty="0" err="1" smtClean="0"/>
              <a:t>Kopetz</a:t>
            </a:r>
            <a:r>
              <a:rPr lang="fr-FR" sz="1200" dirty="0" smtClean="0"/>
              <a:t> S. et al. N </a:t>
            </a:r>
            <a:r>
              <a:rPr lang="fr-FR" sz="1200" dirty="0" err="1" smtClean="0"/>
              <a:t>Engl</a:t>
            </a:r>
            <a:r>
              <a:rPr lang="fr-FR" sz="1200" dirty="0" smtClean="0"/>
              <a:t> J Med. 2019 </a:t>
            </a:r>
            <a:r>
              <a:rPr lang="fr-FR" sz="1200" dirty="0" err="1" smtClean="0"/>
              <a:t>Oct</a:t>
            </a:r>
            <a:r>
              <a:rPr lang="fr-FR" sz="1200" dirty="0" smtClean="0"/>
              <a:t> </a:t>
            </a:r>
            <a:endParaRPr lang="fr-FR" sz="12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25613"/>
            <a:ext cx="4402063" cy="3763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71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33375" y="2132856"/>
            <a:ext cx="8507413" cy="3960986"/>
          </a:xfrm>
        </p:spPr>
        <p:txBody>
          <a:bodyPr/>
          <a:lstStyle/>
          <a:p>
            <a:r>
              <a:rPr lang="fr-FR" dirty="0" smtClean="0"/>
              <a:t>Protéines RAS</a:t>
            </a:r>
          </a:p>
          <a:p>
            <a:pPr lvl="1"/>
            <a:r>
              <a:rPr lang="fr-FR" dirty="0" smtClean="0"/>
              <a:t>50% de mutation RAS dans K-colorectal</a:t>
            </a:r>
          </a:p>
          <a:p>
            <a:pPr lvl="1"/>
            <a:r>
              <a:rPr lang="fr-FR" dirty="0" smtClean="0"/>
              <a:t>33% de mutation sur codon 12 dont 3-4% sur G12C</a:t>
            </a:r>
          </a:p>
          <a:p>
            <a:endParaRPr lang="fr-FR" dirty="0" smtClean="0"/>
          </a:p>
          <a:p>
            <a:r>
              <a:rPr lang="fr-FR" dirty="0" smtClean="0"/>
              <a:t>Molécule inhibitrice de la protéine K-Ras : </a:t>
            </a:r>
            <a:r>
              <a:rPr lang="fr-FR" dirty="0" err="1" smtClean="0"/>
              <a:t>Adagrasib</a:t>
            </a:r>
            <a:endParaRPr lang="fr-FR" dirty="0" smtClean="0"/>
          </a:p>
          <a:p>
            <a:r>
              <a:rPr lang="fr-FR" dirty="0" smtClean="0"/>
              <a:t>Essai KRISTAL1 et CodeBreak100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21</a:t>
            </a:fld>
            <a:endParaRPr lang="fr-FR" altLang="fr-FR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3850" y="153164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400" b="1" dirty="0" smtClean="0">
                <a:solidFill>
                  <a:srgbClr val="39A9DC"/>
                </a:solidFill>
                <a:latin typeface="Trebuchet MS" pitchFamily="34" charset="0"/>
              </a:rPr>
              <a:t>Choix de la chimiothérapie ? =&gt; Quelle tumeur ?</a:t>
            </a:r>
            <a:endParaRPr lang="fr-FR" altLang="fr-FR" sz="2400" b="1" dirty="0">
              <a:solidFill>
                <a:srgbClr val="39A9DC"/>
              </a:solidFill>
              <a:latin typeface="Trebuchet MS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5"/>
          <a:stretch/>
        </p:blipFill>
        <p:spPr bwMode="auto">
          <a:xfrm>
            <a:off x="1835696" y="4365104"/>
            <a:ext cx="5622075" cy="200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499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850" y="2132856"/>
            <a:ext cx="8507413" cy="4032994"/>
          </a:xfrm>
        </p:spPr>
        <p:txBody>
          <a:bodyPr/>
          <a:lstStyle/>
          <a:p>
            <a:r>
              <a:rPr lang="fr-FR" dirty="0" err="1" smtClean="0"/>
              <a:t>Fruquintinib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22</a:t>
            </a:fld>
            <a:endParaRPr lang="fr-FR" altLang="fr-FR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3850" y="153164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400" b="1" dirty="0" smtClean="0">
                <a:solidFill>
                  <a:srgbClr val="39A9DC"/>
                </a:solidFill>
                <a:latin typeface="Trebuchet MS" pitchFamily="34" charset="0"/>
              </a:rPr>
              <a:t>Choix de la chimiothérapie ? =&gt; Quelle tumeur ?</a:t>
            </a:r>
            <a:endParaRPr lang="fr-FR" altLang="fr-FR" sz="2400" b="1" dirty="0">
              <a:solidFill>
                <a:srgbClr val="39A9DC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10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851" y="2204864"/>
            <a:ext cx="3528070" cy="3960986"/>
          </a:xfrm>
        </p:spPr>
        <p:txBody>
          <a:bodyPr/>
          <a:lstStyle/>
          <a:p>
            <a:r>
              <a:rPr lang="fr-FR" dirty="0" smtClean="0"/>
              <a:t>1</a:t>
            </a:r>
            <a:r>
              <a:rPr lang="fr-FR" baseline="30000" dirty="0" smtClean="0"/>
              <a:t>ère</a:t>
            </a:r>
            <a:r>
              <a:rPr lang="fr-FR" dirty="0" smtClean="0"/>
              <a:t> ligne M+ CCR </a:t>
            </a:r>
            <a:r>
              <a:rPr lang="fr-FR" dirty="0" err="1" smtClean="0"/>
              <a:t>dMMR</a:t>
            </a:r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Pembrolizumab</a:t>
            </a:r>
            <a:r>
              <a:rPr lang="fr-FR" dirty="0" smtClean="0"/>
              <a:t> vs Chimio</a:t>
            </a:r>
          </a:p>
          <a:p>
            <a:endParaRPr lang="fr-FR" dirty="0"/>
          </a:p>
          <a:p>
            <a:r>
              <a:rPr lang="fr-FR" dirty="0" smtClean="0"/>
              <a:t>Objectif : PFS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23</a:t>
            </a:fld>
            <a:endParaRPr lang="fr-FR" altLang="fr-FR"/>
          </a:p>
        </p:txBody>
      </p:sp>
      <p:sp>
        <p:nvSpPr>
          <p:cNvPr id="5" name="ZoneTexte 4"/>
          <p:cNvSpPr txBox="1"/>
          <p:nvPr/>
        </p:nvSpPr>
        <p:spPr>
          <a:xfrm>
            <a:off x="1907705" y="6108104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André T, </a:t>
            </a:r>
            <a:r>
              <a:rPr lang="fr-FR" sz="1200" dirty="0" err="1"/>
              <a:t>Shiu</a:t>
            </a:r>
            <a:r>
              <a:rPr lang="fr-FR" sz="1200" dirty="0"/>
              <a:t> KK, Kim TW et al. </a:t>
            </a:r>
            <a:r>
              <a:rPr lang="fr-FR" sz="1200" dirty="0" err="1"/>
              <a:t>Pembrolizumab</a:t>
            </a:r>
            <a:r>
              <a:rPr lang="fr-FR" sz="1200" dirty="0"/>
              <a:t> in Microsatellite-</a:t>
            </a:r>
            <a:r>
              <a:rPr lang="fr-FR" sz="1200" dirty="0" err="1"/>
              <a:t>Instability</a:t>
            </a:r>
            <a:r>
              <a:rPr lang="fr-FR" sz="1200" dirty="0"/>
              <a:t>–High Advanced </a:t>
            </a:r>
            <a:r>
              <a:rPr lang="fr-FR" sz="1200" dirty="0" smtClean="0"/>
              <a:t>Colorectal Cancer. N </a:t>
            </a:r>
            <a:r>
              <a:rPr lang="fr-FR" sz="1200" dirty="0" err="1"/>
              <a:t>Engl</a:t>
            </a:r>
            <a:r>
              <a:rPr lang="fr-FR" sz="1200" dirty="0"/>
              <a:t> J Med 2020; </a:t>
            </a:r>
            <a:r>
              <a:rPr lang="fr-FR" sz="1200" dirty="0" smtClean="0"/>
              <a:t>383:2207-2218</a:t>
            </a:r>
            <a:endParaRPr lang="fr-FR" sz="12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371500"/>
            <a:ext cx="5154000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23850" y="153164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400" b="1" dirty="0" smtClean="0">
                <a:solidFill>
                  <a:srgbClr val="39A9DC"/>
                </a:solidFill>
                <a:latin typeface="Trebuchet MS" pitchFamily="34" charset="0"/>
              </a:rPr>
              <a:t>Place Immunothérapie : métastatique ? </a:t>
            </a:r>
            <a:endParaRPr lang="fr-FR" altLang="fr-FR" sz="2400" b="1" dirty="0">
              <a:solidFill>
                <a:srgbClr val="39A9DC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79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850" y="2132856"/>
            <a:ext cx="8507413" cy="4032994"/>
          </a:xfrm>
        </p:spPr>
        <p:txBody>
          <a:bodyPr/>
          <a:lstStyle/>
          <a:p>
            <a:r>
              <a:rPr lang="fr-FR" dirty="0" smtClean="0"/>
              <a:t>9 patients avec CCR T4 et/ou N2, </a:t>
            </a:r>
            <a:r>
              <a:rPr lang="fr-FR" dirty="0" err="1" smtClean="0"/>
              <a:t>dMMR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Chimiothérapie puis immunothérapie puis chirurgie</a:t>
            </a:r>
          </a:p>
          <a:p>
            <a:endParaRPr lang="fr-FR" dirty="0"/>
          </a:p>
          <a:p>
            <a:r>
              <a:rPr lang="fr-FR" dirty="0" smtClean="0"/>
              <a:t>Chirurgie R0 : 100% des cas</a:t>
            </a:r>
          </a:p>
          <a:p>
            <a:r>
              <a:rPr lang="fr-FR" dirty="0" smtClean="0"/>
              <a:t>Réponse pathologique complète 89% des cas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24</a:t>
            </a:fld>
            <a:endParaRPr lang="fr-FR" altLang="fr-FR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3850" y="153164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400" b="1" dirty="0" smtClean="0">
                <a:solidFill>
                  <a:srgbClr val="39A9DC"/>
                </a:solidFill>
                <a:latin typeface="Trebuchet MS" pitchFamily="34" charset="0"/>
              </a:rPr>
              <a:t>Place Immunothérapie : </a:t>
            </a:r>
            <a:r>
              <a:rPr lang="fr-FR" altLang="fr-FR" sz="2400" b="1" dirty="0" err="1">
                <a:solidFill>
                  <a:srgbClr val="39A9DC"/>
                </a:solidFill>
                <a:latin typeface="Trebuchet MS" pitchFamily="34" charset="0"/>
              </a:rPr>
              <a:t>N</a:t>
            </a:r>
            <a:r>
              <a:rPr lang="fr-FR" altLang="fr-FR" sz="2400" b="1" dirty="0" err="1" smtClean="0">
                <a:solidFill>
                  <a:srgbClr val="39A9DC"/>
                </a:solidFill>
                <a:latin typeface="Trebuchet MS" pitchFamily="34" charset="0"/>
              </a:rPr>
              <a:t>éoadjuvant</a:t>
            </a:r>
            <a:r>
              <a:rPr lang="fr-FR" altLang="fr-FR" sz="2400" b="1" dirty="0" smtClean="0">
                <a:solidFill>
                  <a:srgbClr val="39A9DC"/>
                </a:solidFill>
                <a:latin typeface="Trebuchet MS" pitchFamily="34" charset="0"/>
              </a:rPr>
              <a:t> ? </a:t>
            </a:r>
            <a:endParaRPr lang="fr-FR" altLang="fr-FR" sz="2400" b="1" dirty="0">
              <a:solidFill>
                <a:srgbClr val="39A9DC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7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851" y="2132856"/>
            <a:ext cx="3744093" cy="3456384"/>
          </a:xfrm>
        </p:spPr>
        <p:txBody>
          <a:bodyPr/>
          <a:lstStyle/>
          <a:p>
            <a:r>
              <a:rPr lang="fr-FR" dirty="0" smtClean="0"/>
              <a:t>Cancer du rectum stade II ou III </a:t>
            </a:r>
            <a:r>
              <a:rPr lang="fr-FR" dirty="0" err="1" smtClean="0"/>
              <a:t>dMMR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Immunothérapie seule en </a:t>
            </a:r>
            <a:r>
              <a:rPr lang="fr-FR" dirty="0" err="1" smtClean="0"/>
              <a:t>néoadjuvant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12 patients</a:t>
            </a:r>
          </a:p>
          <a:p>
            <a:endParaRPr lang="fr-FR" dirty="0"/>
          </a:p>
          <a:p>
            <a:r>
              <a:rPr lang="fr-FR" dirty="0" smtClean="0"/>
              <a:t>100% de réponse complète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25</a:t>
            </a:fld>
            <a:endParaRPr lang="fr-FR" altLang="fr-FR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3850" y="1531640"/>
            <a:ext cx="849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400" b="1" dirty="0" smtClean="0">
                <a:solidFill>
                  <a:srgbClr val="39A9DC"/>
                </a:solidFill>
                <a:latin typeface="Trebuchet MS" pitchFamily="34" charset="0"/>
              </a:rPr>
              <a:t>Place Immunothérapie : </a:t>
            </a:r>
            <a:r>
              <a:rPr lang="fr-FR" altLang="fr-FR" sz="2400" b="1" dirty="0" err="1" smtClean="0">
                <a:solidFill>
                  <a:srgbClr val="39A9DC"/>
                </a:solidFill>
                <a:latin typeface="Trebuchet MS" pitchFamily="34" charset="0"/>
              </a:rPr>
              <a:t>Néoadjuvant</a:t>
            </a:r>
            <a:r>
              <a:rPr lang="fr-FR" altLang="fr-FR" sz="2400" b="1" dirty="0" smtClean="0">
                <a:solidFill>
                  <a:srgbClr val="39A9DC"/>
                </a:solidFill>
                <a:latin typeface="Trebuchet MS" pitchFamily="34" charset="0"/>
              </a:rPr>
              <a:t> </a:t>
            </a:r>
            <a:endParaRPr lang="fr-FR" altLang="fr-FR" sz="2400" b="1" dirty="0">
              <a:solidFill>
                <a:srgbClr val="39A9DC"/>
              </a:solidFill>
              <a:latin typeface="Trebuchet MS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7"/>
          <a:stretch/>
        </p:blipFill>
        <p:spPr bwMode="auto">
          <a:xfrm>
            <a:off x="3923928" y="2060848"/>
            <a:ext cx="5133350" cy="1656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904" y="3745186"/>
            <a:ext cx="5133600" cy="1553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907705" y="6108104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PD-1 </a:t>
            </a:r>
            <a:r>
              <a:rPr lang="fr-FR" sz="1200" dirty="0" err="1"/>
              <a:t>Blockade</a:t>
            </a:r>
            <a:r>
              <a:rPr lang="fr-FR" sz="1200" dirty="0"/>
              <a:t> in </a:t>
            </a:r>
            <a:r>
              <a:rPr lang="fr-FR" sz="1200" dirty="0" err="1"/>
              <a:t>Mismatch</a:t>
            </a:r>
            <a:r>
              <a:rPr lang="fr-FR" sz="1200" dirty="0"/>
              <a:t> </a:t>
            </a:r>
            <a:r>
              <a:rPr lang="fr-FR" sz="1200" dirty="0" err="1"/>
              <a:t>Repair-Deficient</a:t>
            </a:r>
            <a:r>
              <a:rPr lang="fr-FR" sz="1200" dirty="0"/>
              <a:t>, </a:t>
            </a:r>
            <a:r>
              <a:rPr lang="fr-FR" sz="1200" dirty="0" err="1"/>
              <a:t>Locally</a:t>
            </a:r>
            <a:r>
              <a:rPr lang="fr-FR" sz="1200" dirty="0"/>
              <a:t> Advanced Rectal Cancer. N </a:t>
            </a:r>
            <a:r>
              <a:rPr lang="fr-FR" sz="1200" dirty="0" err="1"/>
              <a:t>Engl</a:t>
            </a:r>
            <a:r>
              <a:rPr lang="fr-FR" sz="1200" dirty="0"/>
              <a:t> J Med. </a:t>
            </a:r>
            <a:r>
              <a:rPr lang="fr-FR" sz="1200" dirty="0" err="1" smtClean="0"/>
              <a:t>Cercek</a:t>
            </a:r>
            <a:r>
              <a:rPr lang="fr-FR" sz="1200" dirty="0" smtClean="0"/>
              <a:t> A et al. </a:t>
            </a:r>
            <a:r>
              <a:rPr lang="fr-FR" sz="1200" dirty="0" smtClean="0"/>
              <a:t>2022 </a:t>
            </a:r>
            <a:r>
              <a:rPr lang="fr-FR" sz="1200" dirty="0"/>
              <a:t>Jun 23;386(25):2363-2376</a:t>
            </a:r>
            <a:r>
              <a:rPr lang="fr-FR" sz="1200" dirty="0" smtClean="0"/>
              <a:t>.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86601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262236"/>
              </p:ext>
            </p:extLst>
          </p:nvPr>
        </p:nvGraphicFramePr>
        <p:xfrm>
          <a:off x="323850" y="1557338"/>
          <a:ext cx="8507413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26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3683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480F960-0513-4B66-B3A8-34728D48C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1A7FF52-B8E4-4CFC-87C9-D11BA23FED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FA4FDF1-5B3A-435C-919A-5804021401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F9613E8-63E5-4061-A0B3-4879939EF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2588F13-EF09-42DE-89D7-7705229CD0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E36B86-94B7-472B-9B9F-31AD9ADDC8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66075E-9209-44D9-853B-3BEC847F46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43157AA-6F6D-43D2-8170-45FF4FB57E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DA30992-F2E7-4681-902C-F99EFD2E7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27</a:t>
            </a:fld>
            <a:endParaRPr lang="fr-FR" altLang="fr-F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1"/>
          <a:stretch/>
        </p:blipFill>
        <p:spPr bwMode="auto">
          <a:xfrm>
            <a:off x="759675" y="1638300"/>
            <a:ext cx="7648264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35496" y="44624"/>
            <a:ext cx="1835553" cy="1287952"/>
            <a:chOff x="4400" y="2311901"/>
            <a:chExt cx="1835553" cy="1287952"/>
          </a:xfrm>
        </p:grpSpPr>
        <p:sp>
          <p:nvSpPr>
            <p:cNvPr id="7" name="Rectangle 6"/>
            <p:cNvSpPr/>
            <p:nvPr/>
          </p:nvSpPr>
          <p:spPr>
            <a:xfrm>
              <a:off x="4400" y="2311901"/>
              <a:ext cx="1835553" cy="128795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4400" y="2311901"/>
              <a:ext cx="1835553" cy="12879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065" tIns="12065" rIns="12065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900" kern="1200" dirty="0" smtClean="0"/>
                <a:t>RAS sauvage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900" kern="1200" dirty="0" smtClean="0"/>
                <a:t>B-RAF sauvage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900" kern="1200" dirty="0" err="1" smtClean="0"/>
                <a:t>pMMR</a:t>
              </a:r>
              <a:endParaRPr lang="fr-FR" sz="19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400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28</a:t>
            </a:fld>
            <a:endParaRPr lang="fr-FR" altLang="fr-F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1"/>
          <a:stretch/>
        </p:blipFill>
        <p:spPr bwMode="auto">
          <a:xfrm>
            <a:off x="759273" y="1638300"/>
            <a:ext cx="7625455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35496" y="44624"/>
            <a:ext cx="1835553" cy="1287952"/>
            <a:chOff x="2225420" y="2311901"/>
            <a:chExt cx="1835553" cy="1287952"/>
          </a:xfrm>
        </p:grpSpPr>
        <p:sp>
          <p:nvSpPr>
            <p:cNvPr id="7" name="Rectangle 6"/>
            <p:cNvSpPr/>
            <p:nvPr/>
          </p:nvSpPr>
          <p:spPr>
            <a:xfrm>
              <a:off x="2225420" y="2311901"/>
              <a:ext cx="1835553" cy="128795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2225420" y="2311901"/>
              <a:ext cx="1835553" cy="12879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065" tIns="12065" rIns="12065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900" kern="1200" dirty="0" smtClean="0">
                  <a:solidFill>
                    <a:srgbClr val="FF0000"/>
                  </a:solidFill>
                </a:rPr>
                <a:t>RAS muté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900" kern="1200" dirty="0" smtClean="0"/>
                <a:t>B-RAF sauvage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900" kern="1200" dirty="0" err="1" smtClean="0"/>
                <a:t>pMMR</a:t>
              </a:r>
              <a:endParaRPr lang="fr-FR" sz="19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9189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29</a:t>
            </a:fld>
            <a:endParaRPr lang="fr-FR" altLang="fr-F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5"/>
          <a:stretch/>
        </p:blipFill>
        <p:spPr bwMode="auto">
          <a:xfrm>
            <a:off x="737304" y="1628774"/>
            <a:ext cx="7669392" cy="522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35496" y="44624"/>
            <a:ext cx="1835553" cy="1287952"/>
            <a:chOff x="4446439" y="2311901"/>
            <a:chExt cx="1835553" cy="1287952"/>
          </a:xfrm>
        </p:grpSpPr>
        <p:sp>
          <p:nvSpPr>
            <p:cNvPr id="7" name="Rectangle 6"/>
            <p:cNvSpPr/>
            <p:nvPr/>
          </p:nvSpPr>
          <p:spPr>
            <a:xfrm>
              <a:off x="4446439" y="2311901"/>
              <a:ext cx="1835553" cy="128795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4446439" y="2311901"/>
              <a:ext cx="1835553" cy="12879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065" tIns="12065" rIns="12065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900" kern="1200" dirty="0" smtClean="0"/>
                <a:t>RAS sauvage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900" kern="1200" dirty="0" smtClean="0">
                  <a:solidFill>
                    <a:srgbClr val="FF0000"/>
                  </a:solidFill>
                </a:rPr>
                <a:t>B-RAF muté V600E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900" kern="1200" dirty="0" err="1" smtClean="0"/>
                <a:t>pMMR</a:t>
              </a:r>
              <a:endParaRPr lang="fr-FR" sz="1900" kern="12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278300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30</a:t>
            </a:fld>
            <a:endParaRPr lang="fr-FR" altLang="fr-FR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0"/>
          <a:stretch/>
        </p:blipFill>
        <p:spPr bwMode="auto">
          <a:xfrm>
            <a:off x="726682" y="1619250"/>
            <a:ext cx="7690637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36655" y="44624"/>
            <a:ext cx="1871049" cy="1287952"/>
            <a:chOff x="6667459" y="2311901"/>
            <a:chExt cx="1871049" cy="1287952"/>
          </a:xfrm>
        </p:grpSpPr>
        <p:sp>
          <p:nvSpPr>
            <p:cNvPr id="7" name="Rectangle 6"/>
            <p:cNvSpPr/>
            <p:nvPr/>
          </p:nvSpPr>
          <p:spPr>
            <a:xfrm>
              <a:off x="6667459" y="2311901"/>
              <a:ext cx="1835553" cy="128795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702955" y="2311901"/>
              <a:ext cx="1835553" cy="12879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065" tIns="12065" rIns="12065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900" kern="1200" dirty="0" smtClean="0"/>
                <a:t>RAS sauvage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900" kern="1200" dirty="0" smtClean="0"/>
                <a:t>B-RAF sauvage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900" kern="1200" dirty="0" err="1" smtClean="0">
                  <a:solidFill>
                    <a:srgbClr val="FF0000"/>
                  </a:solidFill>
                </a:rPr>
                <a:t>dMMR</a:t>
              </a:r>
              <a:endParaRPr lang="fr-FR" sz="1900" kern="1200" dirty="0" smtClean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730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3895194"/>
              </p:ext>
            </p:extLst>
          </p:nvPr>
        </p:nvGraphicFramePr>
        <p:xfrm>
          <a:off x="323850" y="1557338"/>
          <a:ext cx="8507413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31</a:t>
            </a:fld>
            <a:endParaRPr lang="fr-FR" altLang="fr-FR"/>
          </a:p>
        </p:txBody>
      </p:sp>
      <p:sp>
        <p:nvSpPr>
          <p:cNvPr id="3" name="ZoneTexte 2"/>
          <p:cNvSpPr txBox="1"/>
          <p:nvPr/>
        </p:nvSpPr>
        <p:spPr>
          <a:xfrm>
            <a:off x="755576" y="5445224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Autres options possibles selon type mutation K-Ras</a:t>
            </a:r>
          </a:p>
          <a:p>
            <a:r>
              <a:rPr lang="fr-FR" dirty="0" smtClean="0"/>
              <a:t>Analyse HER2…..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19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480F960-0513-4B66-B3A8-34728D48C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1A7FF52-B8E4-4CFC-87C9-D11BA23FED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FA4FDF1-5B3A-435C-919A-5804021401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F9613E8-63E5-4061-A0B3-4879939EF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2588F13-EF09-42DE-89D7-7705229CD0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E36B86-94B7-472B-9B9F-31AD9ADDC8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66075E-9209-44D9-853B-3BEC847F46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43157AA-6F6D-43D2-8170-45FF4FB57E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DA30992-F2E7-4681-902C-F99EFD2E7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32</a:t>
            </a:fld>
            <a:endParaRPr lang="fr-FR" altLang="fr-FR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4"/>
          <a:stretch/>
        </p:blipFill>
        <p:spPr bwMode="auto">
          <a:xfrm>
            <a:off x="35496" y="1988840"/>
            <a:ext cx="3994954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88840"/>
            <a:ext cx="4114286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à coins arrondis 4"/>
          <p:cNvSpPr/>
          <p:nvPr/>
        </p:nvSpPr>
        <p:spPr>
          <a:xfrm>
            <a:off x="1060865" y="5013176"/>
            <a:ext cx="1944216" cy="5760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1950</a:t>
            </a:r>
            <a:endParaRPr lang="fr-FR" sz="32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5940152" y="5013176"/>
            <a:ext cx="1944216" cy="5760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2022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417270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TAKE HOME MESSAGE</a:t>
            </a:r>
          </a:p>
          <a:p>
            <a:pPr lvl="1"/>
            <a:r>
              <a:rPr lang="fr-FR" dirty="0" smtClean="0"/>
              <a:t>Définir les objectifs thérapeutiques</a:t>
            </a:r>
          </a:p>
          <a:p>
            <a:pPr lvl="2"/>
            <a:r>
              <a:rPr lang="fr-FR" dirty="0" smtClean="0"/>
              <a:t>Chirurgie envisageable ?</a:t>
            </a:r>
          </a:p>
          <a:p>
            <a:pPr lvl="2"/>
            <a:r>
              <a:rPr lang="fr-FR" dirty="0" smtClean="0"/>
              <a:t>Quel patient ?</a:t>
            </a:r>
          </a:p>
          <a:p>
            <a:pPr lvl="1"/>
            <a:r>
              <a:rPr lang="fr-FR" dirty="0" smtClean="0"/>
              <a:t>Connaitre les caractéristiques de la tumeur</a:t>
            </a:r>
          </a:p>
          <a:p>
            <a:pPr lvl="2"/>
            <a:r>
              <a:rPr lang="fr-FR" dirty="0" smtClean="0"/>
              <a:t>MSI</a:t>
            </a:r>
          </a:p>
          <a:p>
            <a:pPr lvl="2"/>
            <a:r>
              <a:rPr lang="fr-FR" dirty="0" smtClean="0"/>
              <a:t>Biologie moléculaire </a:t>
            </a:r>
          </a:p>
          <a:p>
            <a:pPr lvl="1"/>
            <a:r>
              <a:rPr lang="fr-FR" dirty="0" smtClean="0"/>
              <a:t>Ne pas oublier les conditions pour réaliser le traitement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33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1963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Merci de votre attention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7C90-116C-477C-B3D6-0C144AECE966}" type="slidenum">
              <a:rPr lang="fr-FR" altLang="fr-FR" smtClean="0"/>
              <a:pPr/>
              <a:t>34</a:t>
            </a:fld>
            <a:endParaRPr lang="fr-FR" altLang="fr-FR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73" b="5472"/>
          <a:stretch/>
        </p:blipFill>
        <p:spPr bwMode="auto">
          <a:xfrm>
            <a:off x="2195736" y="1988840"/>
            <a:ext cx="5777562" cy="457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08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 version enrichie (1)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 version enrichie (1)</Template>
  <TotalTime>4659</TotalTime>
  <Words>861</Words>
  <Application>Microsoft Office PowerPoint</Application>
  <PresentationFormat>Affichage à l'écran (4:3)</PresentationFormat>
  <Paragraphs>263</Paragraphs>
  <Slides>34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39" baseType="lpstr">
      <vt:lpstr>Arial</vt:lpstr>
      <vt:lpstr>Wingdings</vt:lpstr>
      <vt:lpstr>Times New Roman</vt:lpstr>
      <vt:lpstr>Trebuchet MS</vt:lpstr>
      <vt:lpstr>PP version enrichie (1)</vt:lpstr>
      <vt:lpstr>Nouvelles thérapies et KCR : ce que doit savoir le chirurgien en 2022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Chimiothérapie métastatique</vt:lpstr>
      <vt:lpstr>Chimiothérapie métastatique</vt:lpstr>
      <vt:lpstr>Chimiothérapie métastatique</vt:lpstr>
      <vt:lpstr>Chimiothérapie métastatique</vt:lpstr>
      <vt:lpstr>Chimiothérapie métastatique </vt:lpstr>
      <vt:lpstr>Chimiothérapie métastatique</vt:lpstr>
      <vt:lpstr>Chimiothérapie métastatique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Centre Hospitalier Universitaire d'Angers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ROQUIN GUILLAUME</dc:creator>
  <cp:lastModifiedBy>ROQUIN GUILLAUME</cp:lastModifiedBy>
  <cp:revision>33</cp:revision>
  <dcterms:created xsi:type="dcterms:W3CDTF">2022-10-04T08:23:02Z</dcterms:created>
  <dcterms:modified xsi:type="dcterms:W3CDTF">2022-10-07T14:02:12Z</dcterms:modified>
</cp:coreProperties>
</file>