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0" r:id="rId4"/>
    <p:sldId id="263" r:id="rId5"/>
    <p:sldId id="258" r:id="rId6"/>
    <p:sldId id="264" r:id="rId7"/>
    <p:sldId id="261" r:id="rId8"/>
    <p:sldId id="259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1" autoAdjust="0"/>
    <p:restoredTop sz="96513" autoAdjust="0"/>
  </p:normalViewPr>
  <p:slideViewPr>
    <p:cSldViewPr snapToGrid="0">
      <p:cViewPr>
        <p:scale>
          <a:sx n="50" d="100"/>
          <a:sy n="50" d="100"/>
        </p:scale>
        <p:origin x="1168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B65F916-1A5B-474F-AF63-D80107D8A9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B4D70C4-7D6D-47FD-B0B3-D49A476D2D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F6D36-18F5-41CE-9B36-DE67DBBEA491}" type="datetime1">
              <a:rPr lang="fr-FR" smtClean="0"/>
              <a:t>06/10/2022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BDB3F2-A146-41E9-B2E6-60F366A5BB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2FFA9D-4B81-43ED-A930-C5837457ED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2CEDA-A292-45D6-AE4F-8D0A895572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867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F50E5-2578-48B8-B593-EAD1C9B16EC3}" type="datetime1">
              <a:rPr lang="fr-FR" smtClean="0"/>
              <a:pPr/>
              <a:t>06/10/2022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8FE7E-D1B4-4D05-B0D7-CE0E63FD548E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85541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E8FE7E-D1B4-4D05-B0D7-CE0E63FD548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71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8902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276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2080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1916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0065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95575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37299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6699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49623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26236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2657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4BCCD4-CEB1-405B-A443-DD9CBCBEA552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31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jssjournals.onlinelibrary.wiley.com/action/doSearch?ContribAuthorRaw=de+Santiba%C3%B1es%2C+M" TargetMode="External"/><Relationship Id="rId2" Type="http://schemas.openxmlformats.org/officeDocument/2006/relationships/hyperlink" Target="https://bjssjournals.onlinelibrary.wiley.com/action/doSearch?ContribAuthorRaw=Alvarez%2C+F+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07CBBDD0-4420-4A50-96AB-392F9B97C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465BA403-54B9-4A0B-BC79-028C495C0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7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84137" y="-170841"/>
            <a:ext cx="6068070" cy="3255264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5500" dirty="0">
                <a:latin typeface="Amasis MT Pro Medium" panose="020B0604020202020204" pitchFamily="18" charset="0"/>
              </a:rPr>
              <a:t>Pour la cholangiographie?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6576" y="4975046"/>
            <a:ext cx="6037903" cy="914400"/>
          </a:xfrm>
        </p:spPr>
        <p:txBody>
          <a:bodyPr rtlCol="0">
            <a:normAutofit/>
          </a:bodyPr>
          <a:lstStyle/>
          <a:p>
            <a:pPr algn="ctr" rtl="0"/>
            <a:r>
              <a:rPr lang="fr-FR" sz="1900" i="1" dirty="0">
                <a:latin typeface="Arial" panose="020B0604020202020204" pitchFamily="34" charset="0"/>
                <a:cs typeface="Arial" panose="020B0604020202020204" pitchFamily="34" charset="0"/>
              </a:rPr>
              <a:t>Journée du DES de chirurgie viscérale – 07/10/2022</a:t>
            </a:r>
          </a:p>
          <a:p>
            <a:pPr algn="ctr" rtl="0"/>
            <a:r>
              <a:rPr lang="fr-FR" sz="1900" b="1" i="0" dirty="0">
                <a:latin typeface="Arial" panose="020B0604020202020204" pitchFamily="34" charset="0"/>
                <a:cs typeface="Arial" panose="020B0604020202020204" pitchFamily="34" charset="0"/>
              </a:rPr>
              <a:t>Louise PODRAZA</a:t>
            </a: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DC8C6883-513A-4FE8-8B55-7AA2A13A9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912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6A87F9-513B-2B74-2560-C97077164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434" y="1826583"/>
            <a:ext cx="4325790" cy="432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1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2D99C-3C6C-2DE0-9C50-6B3A800B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819" y="1123836"/>
            <a:ext cx="2947482" cy="4601183"/>
          </a:xfrm>
        </p:spPr>
        <p:txBody>
          <a:bodyPr/>
          <a:lstStyle/>
          <a:p>
            <a:r>
              <a:rPr lang="fr-FR" b="1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27BB1-E2AE-ADF2-8F28-7B0050558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7800" y="2182227"/>
            <a:ext cx="7315200" cy="3542792"/>
          </a:xfrm>
        </p:spPr>
        <p:txBody>
          <a:bodyPr anchor="t"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sz="1800" i="1" dirty="0">
              <a:solidFill>
                <a:srgbClr val="000000"/>
              </a:solidFill>
              <a:latin typeface="Trebuchet MS" panose="020B0603020202020204" pitchFamily="34" charset="0"/>
              <a:ea typeface="Calibri" panose="020F0502020204030204" pitchFamily="34" charset="0"/>
              <a:cs typeface="Trebuchet MS" panose="020B0603020202020204" pitchFamily="34" charset="0"/>
            </a:endParaRPr>
          </a:p>
          <a:p>
            <a:r>
              <a:rPr lang="fr-FR" sz="1800" dirty="0">
                <a:solidFill>
                  <a:srgbClr val="00000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Plus de 50 000 patients sont inclus, 747 plaies des voies biliaires (1.5%)</a:t>
            </a:r>
          </a:p>
          <a:p>
            <a:r>
              <a:rPr lang="fr-FR" sz="1800" dirty="0">
                <a:solidFill>
                  <a:srgbClr val="000000"/>
                </a:solidFill>
                <a:latin typeface="Corbel" panose="020B0503020204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Diminution de 27% des plaies des voies biliaires dans le groupe </a:t>
            </a:r>
            <a:r>
              <a:rPr lang="fr-FR" sz="1800" dirty="0" err="1">
                <a:solidFill>
                  <a:srgbClr val="000000"/>
                </a:solidFill>
                <a:latin typeface="Corbel" panose="020B0503020204020204" pitchFamily="34" charset="0"/>
                <a:ea typeface="Calibri" panose="020F0502020204030204" pitchFamily="34" charset="0"/>
                <a:cs typeface="Trebuchet MS" panose="020B0603020202020204" pitchFamily="34" charset="0"/>
              </a:rPr>
              <a:t>cholangio</a:t>
            </a:r>
            <a:endParaRPr lang="fr-FR" sz="1800" dirty="0">
              <a:solidFill>
                <a:srgbClr val="000000"/>
              </a:solidFill>
              <a:effectLst/>
              <a:latin typeface="Corbel" panose="020B0503020204020204" pitchFamily="34" charset="0"/>
              <a:ea typeface="Calibri" panose="020F0502020204030204" pitchFamily="34" charset="0"/>
              <a:cs typeface="Trebuchet MS" panose="020B0603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2B821E-2424-B4A1-3031-34E406F704B0}"/>
              </a:ext>
            </a:extLst>
          </p:cNvPr>
          <p:cNvSpPr txBox="1"/>
          <p:nvPr/>
        </p:nvSpPr>
        <p:spPr>
          <a:xfrm>
            <a:off x="3962400" y="868246"/>
            <a:ext cx="734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Diminution de l’incidence des lésions des voies biliaires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0DDF288-060B-08CB-3950-796B8040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844216"/>
            <a:ext cx="6756400" cy="156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8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2D99C-3C6C-2DE0-9C50-6B3A800B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819" y="1123836"/>
            <a:ext cx="2947482" cy="4601183"/>
          </a:xfrm>
        </p:spPr>
        <p:txBody>
          <a:bodyPr/>
          <a:lstStyle/>
          <a:p>
            <a:r>
              <a:rPr lang="fr-FR" b="1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27BB1-E2AE-ADF2-8F28-7B0050558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5768" y="1552664"/>
            <a:ext cx="7315200" cy="3542792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Conditions opératoires : cholécystite aigue, pancréatite, adhérences…</a:t>
            </a:r>
          </a:p>
          <a:p>
            <a:r>
              <a:rPr lang="fr-FR" dirty="0"/>
              <a:t>Variations anatomiques nombreuses 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2B821E-2424-B4A1-3031-34E406F704B0}"/>
              </a:ext>
            </a:extLst>
          </p:cNvPr>
          <p:cNvSpPr txBox="1"/>
          <p:nvPr/>
        </p:nvSpPr>
        <p:spPr>
          <a:xfrm>
            <a:off x="3962400" y="952500"/>
            <a:ext cx="734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Diminution de l’incidence des plaies des voies biliaires</a:t>
            </a:r>
          </a:p>
        </p:txBody>
      </p:sp>
    </p:spTree>
    <p:extLst>
      <p:ext uri="{BB962C8B-B14F-4D97-AF65-F5344CB8AC3E}">
        <p14:creationId xmlns:p14="http://schemas.microsoft.com/office/powerpoint/2010/main" val="478746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2D99C-3C6C-2DE0-9C50-6B3A800B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819" y="1123836"/>
            <a:ext cx="2947482" cy="4601183"/>
          </a:xfrm>
        </p:spPr>
        <p:txBody>
          <a:bodyPr/>
          <a:lstStyle/>
          <a:p>
            <a:r>
              <a:rPr lang="fr-FR" b="1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27BB1-E2AE-ADF2-8F28-7B0050558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5768" y="1552664"/>
            <a:ext cx="7315200" cy="3542792"/>
          </a:xfrm>
        </p:spPr>
        <p:txBody>
          <a:bodyPr/>
          <a:lstStyle/>
          <a:p>
            <a:r>
              <a:rPr lang="fr-FR" dirty="0"/>
              <a:t>Conditions opératoires : cholécystite aigue, pancréatite, adhérences…</a:t>
            </a:r>
          </a:p>
          <a:p>
            <a:r>
              <a:rPr lang="fr-FR" dirty="0"/>
              <a:t>Variations anatomiques nombreuses 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2B821E-2424-B4A1-3031-34E406F704B0}"/>
              </a:ext>
            </a:extLst>
          </p:cNvPr>
          <p:cNvSpPr txBox="1"/>
          <p:nvPr/>
        </p:nvSpPr>
        <p:spPr>
          <a:xfrm>
            <a:off x="3962400" y="952500"/>
            <a:ext cx="734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Diminution de l’incidence des plaies des voies biliaires</a:t>
            </a:r>
          </a:p>
        </p:txBody>
      </p:sp>
      <p:pic>
        <p:nvPicPr>
          <p:cNvPr id="4" name="Image 3" descr="Une image contenant tissu, plante, légume">
            <a:extLst>
              <a:ext uri="{FF2B5EF4-FFF2-40B4-BE49-F238E27FC236}">
                <a16:creationId xmlns:a16="http://schemas.microsoft.com/office/drawing/2014/main" id="{E92ACD25-0CCF-BB83-F066-AF54803A2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655" y="2286851"/>
            <a:ext cx="7083425" cy="405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1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2D99C-3C6C-2DE0-9C50-6B3A800B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819" y="1123836"/>
            <a:ext cx="2947482" cy="4601183"/>
          </a:xfrm>
        </p:spPr>
        <p:txBody>
          <a:bodyPr/>
          <a:lstStyle/>
          <a:p>
            <a:r>
              <a:rPr lang="fr-FR" b="1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27BB1-E2AE-ADF2-8F28-7B0050558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2133600"/>
            <a:ext cx="7315200" cy="3851148"/>
          </a:xfrm>
        </p:spPr>
        <p:txBody>
          <a:bodyPr>
            <a:normAutofit lnSpcReduction="10000"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lvl="2"/>
            <a:r>
              <a:rPr lang="fr-FR" dirty="0"/>
              <a:t>32 000 patients, 0.3% de lésions des voies biliaires</a:t>
            </a:r>
          </a:p>
          <a:p>
            <a:pPr lvl="2"/>
            <a:r>
              <a:rPr lang="fr-FR" dirty="0"/>
              <a:t>80% des plaies diagnostiquées en per opératoires</a:t>
            </a:r>
          </a:p>
          <a:p>
            <a:endParaRPr lang="fr-FR" dirty="0"/>
          </a:p>
          <a:p>
            <a:r>
              <a:rPr lang="fr-FR" dirty="0"/>
              <a:t>Diagnostic précoce </a:t>
            </a:r>
          </a:p>
          <a:p>
            <a:r>
              <a:rPr lang="fr-FR" dirty="0"/>
              <a:t>Réparation immédiate dans la même intervention</a:t>
            </a: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195648-8D9B-CA6D-A124-3D678E8E68BF}"/>
              </a:ext>
            </a:extLst>
          </p:cNvPr>
          <p:cNvSpPr txBox="1"/>
          <p:nvPr/>
        </p:nvSpPr>
        <p:spPr>
          <a:xfrm>
            <a:off x="3962400" y="868246"/>
            <a:ext cx="734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Diagnostic des lésions des voies biliaires en per opératoire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05BA58-FEA2-FFF1-57A6-DAC48B6DE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582280"/>
            <a:ext cx="7621588" cy="12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63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2D99C-3C6C-2DE0-9C50-6B3A800B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819" y="1123836"/>
            <a:ext cx="2947482" cy="4601183"/>
          </a:xfrm>
        </p:spPr>
        <p:txBody>
          <a:bodyPr/>
          <a:lstStyle/>
          <a:p>
            <a:r>
              <a:rPr lang="fr-FR" b="1" dirty="0"/>
              <a:t>Objectifs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04FD13E-18AE-EC96-6E8C-E1EE8E5497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0301" y="2246322"/>
            <a:ext cx="4242444" cy="4308475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C195648-8D9B-CA6D-A124-3D678E8E68BF}"/>
              </a:ext>
            </a:extLst>
          </p:cNvPr>
          <p:cNvSpPr txBox="1"/>
          <p:nvPr/>
        </p:nvSpPr>
        <p:spPr>
          <a:xfrm>
            <a:off x="3962400" y="868246"/>
            <a:ext cx="734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Diagnostic des lésions des voies biliaires en per opératoire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294662-4A3C-FE5D-55F6-CEA485C544F7}"/>
              </a:ext>
            </a:extLst>
          </p:cNvPr>
          <p:cNvSpPr txBox="1"/>
          <p:nvPr/>
        </p:nvSpPr>
        <p:spPr>
          <a:xfrm>
            <a:off x="7924800" y="2692400"/>
            <a:ext cx="35443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Lésion des voies biliaires : mortalité augmentée (3.9% vs 1.1%)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mortalité redevient celle d’une cholécystectomie sans complication si la lésion est découverte en per opératoire.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L’intention de réaliser une </a:t>
            </a:r>
            <a:r>
              <a:rPr lang="fr-FR" dirty="0" err="1"/>
              <a:t>cholangio</a:t>
            </a:r>
            <a:r>
              <a:rPr lang="fr-FR" dirty="0"/>
              <a:t> diminue la mortalité de 62%</a:t>
            </a:r>
          </a:p>
        </p:txBody>
      </p:sp>
    </p:spTree>
    <p:extLst>
      <p:ext uri="{BB962C8B-B14F-4D97-AF65-F5344CB8AC3E}">
        <p14:creationId xmlns:p14="http://schemas.microsoft.com/office/powerpoint/2010/main" val="294001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2D99C-3C6C-2DE0-9C50-6B3A800B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819" y="1123836"/>
            <a:ext cx="2947482" cy="4601183"/>
          </a:xfrm>
        </p:spPr>
        <p:txBody>
          <a:bodyPr/>
          <a:lstStyle/>
          <a:p>
            <a:r>
              <a:rPr lang="fr-FR" b="1" dirty="0"/>
              <a:t>Objectifs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27BB1-E2AE-ADF2-8F28-7B0050558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2133600"/>
            <a:ext cx="7315200" cy="3851148"/>
          </a:xfrm>
        </p:spPr>
        <p:txBody>
          <a:bodyPr anchor="t"/>
          <a:lstStyle/>
          <a:p>
            <a:r>
              <a:rPr lang="fr-FR" dirty="0" err="1"/>
              <a:t>Majoritaitement</a:t>
            </a:r>
            <a:r>
              <a:rPr lang="fr-FR" dirty="0"/>
              <a:t> asymptomatique, mais à risque de complications graves = doivent être traitées</a:t>
            </a:r>
          </a:p>
          <a:p>
            <a:endParaRPr lang="fr-FR" dirty="0"/>
          </a:p>
          <a:p>
            <a:r>
              <a:rPr lang="fr-FR" dirty="0"/>
              <a:t>Incidence de 2 à 3%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Sensibilité de 85-90%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195648-8D9B-CA6D-A124-3D678E8E68BF}"/>
              </a:ext>
            </a:extLst>
          </p:cNvPr>
          <p:cNvSpPr txBox="1"/>
          <p:nvPr/>
        </p:nvSpPr>
        <p:spPr>
          <a:xfrm>
            <a:off x="3962400" y="868246"/>
            <a:ext cx="734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Lithiases de la voie biliaire principale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08F9659-B074-6998-E6BD-0C79766A1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2846211"/>
            <a:ext cx="4002087" cy="375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52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2D99C-3C6C-2DE0-9C50-6B3A800B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619" y="1123836"/>
            <a:ext cx="2947482" cy="4601183"/>
          </a:xfrm>
        </p:spPr>
        <p:txBody>
          <a:bodyPr/>
          <a:lstStyle/>
          <a:p>
            <a:r>
              <a:rPr lang="fr-FR" b="1" dirty="0"/>
              <a:t>Avantages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27BB1-E2AE-ADF2-8F28-7B0050558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Geste simple à réaliser (en moyenne = 6 min)</a:t>
            </a:r>
          </a:p>
          <a:p>
            <a:r>
              <a:rPr lang="fr-FR" sz="2800" dirty="0"/>
              <a:t>Courbe d’apprentissage rapide</a:t>
            </a:r>
          </a:p>
          <a:p>
            <a:r>
              <a:rPr lang="fr-FR" sz="2800" dirty="0"/>
              <a:t>Exercice à l’interprétation des </a:t>
            </a:r>
            <a:r>
              <a:rPr lang="fr-FR" sz="2800" dirty="0" err="1"/>
              <a:t>cholangiogrammes</a:t>
            </a:r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r>
              <a:rPr lang="fr-FR" sz="2800" dirty="0"/>
              <a:t>Peu coûteux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4FFA72-DF8C-DA2B-59D2-1FA894B7B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674" y="2438400"/>
            <a:ext cx="1345894" cy="134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8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1BFFE-B676-2295-552F-99A930BC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Sur le plan médico-légal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2CEA48-A953-0A8E-A50A-9C765F0F6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-594475"/>
            <a:ext cx="7315200" cy="5120640"/>
          </a:xfrm>
        </p:spPr>
        <p:txBody>
          <a:bodyPr>
            <a:normAutofit/>
          </a:bodyPr>
          <a:lstStyle/>
          <a:p>
            <a:r>
              <a:rPr lang="fr-FR" sz="2400" dirty="0"/>
              <a:t>Pas de cholangiographie : à justifier sur un CRO</a:t>
            </a:r>
          </a:p>
          <a:p>
            <a:r>
              <a:rPr lang="fr-FR" sz="2400" dirty="0"/>
              <a:t>En cas de plaie des voies biliaires et de plainte du patient, elle sera jugée manquante.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A79EB7-478A-B469-F4D8-F7FFFCC12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660" y="6216817"/>
            <a:ext cx="10299700" cy="544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82DEC3-24E3-6658-2AC6-A375CE830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037" y="4526165"/>
            <a:ext cx="3255963" cy="106433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E9AC8DB-D380-D4AB-8BD9-71D3000A7858}"/>
              </a:ext>
            </a:extLst>
          </p:cNvPr>
          <p:cNvSpPr txBox="1"/>
          <p:nvPr/>
        </p:nvSpPr>
        <p:spPr>
          <a:xfrm>
            <a:off x="3678237" y="4216593"/>
            <a:ext cx="5257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sourcesanspro"/>
              </a:rPr>
              <a:t>« L'expert a également relevé que l'obstruction de la voie biliaire principale causée par les clips n'a pas pu être détectée par la réalisation d'une cholangiographie, […] </a:t>
            </a:r>
            <a:r>
              <a:rPr lang="fr-FR" b="1" i="0" u="sng" dirty="0">
                <a:solidFill>
                  <a:srgbClr val="000000"/>
                </a:solidFill>
                <a:effectLst/>
                <a:latin typeface="sourcesanspro"/>
              </a:rPr>
              <a:t>examen technique pourtant nécessaire </a:t>
            </a:r>
            <a:r>
              <a:rPr lang="fr-FR" b="0" i="0" dirty="0">
                <a:solidFill>
                  <a:srgbClr val="000000"/>
                </a:solidFill>
                <a:effectLst/>
                <a:latin typeface="sourcesanspro"/>
              </a:rPr>
              <a:t>pour effectuer une cholécystectomie dans de bonnes conditions de sécurité. » 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3650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60027F-E84B-0345-A92F-34CF210DE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71741-EB88-6F83-74A4-BAC98FAA3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200" strike="noStrike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F. A. 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Alvarez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fr-FR" sz="1200" strike="noStrike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de 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Santibañes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fr-FR" sz="1200" strike="noStrike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Palavecino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fr-FR" sz="1200" strike="noStrike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Sánchez</a:t>
            </a:r>
            <a:r>
              <a:rPr lang="fr-FR" sz="1200" strike="noStrike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strike="noStrike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Clariá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Impact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of routine 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intraoperative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cholangiography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during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laparoscopic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cholecystectomy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on bile 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duct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1200" kern="18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injury</a:t>
            </a:r>
            <a:r>
              <a:rPr lang="fr-FR" sz="1200" kern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; 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BJS Society Ltd.2014, </a:t>
            </a:r>
            <a:r>
              <a:rPr lang="fr-FR" sz="1200" strike="noStrike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doi.org/10.1002/bjs.9486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Törnqvist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B,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Strömberg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C, Persson G, Nilsson M.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Effect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intended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intraoperative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cholangiography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early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detection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bile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duct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injury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survival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cholecystectomy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population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based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cohort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BMJ. 2012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11;345:e6457.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10.1136/bmj.e6457. PMID: 23060654; PMCID: PMC3469410.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Buddingh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KT,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Weersma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RK,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Savenije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RA, van Dam GM,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Nieuwenhuijs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VB.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Lower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rate of major bile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duct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injury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increased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intraoperative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management of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common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bile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duct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stones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implementation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routine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intraoperative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cholangiography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J Am Coll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Surg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2011 Aug;213(2):267-74.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10.1016/j.jamcollsurg.2011.03.004. Epub 2011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3. PMID: 21459631.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Giger U,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Ouaissi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M, Schmitz SF,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Krähenbühl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S,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Krähenbühl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L. Bile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duct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injury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use of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cholangiography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during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laparoscopic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cholecystectomy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Br J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Surg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2011 Mar;98(3):391-6.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10.1002/bjs.7335. Epub 2010 </a:t>
            </a: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Nov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16. PMID: 21254014.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2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Ksontini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R., et al. Lithiase de la voie biliaire principale, </a:t>
            </a:r>
            <a:r>
              <a:rPr lang="fr-FR" sz="1200" i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</a:t>
            </a:r>
            <a:r>
              <a:rPr lang="fr-FR" sz="1200" i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Med Suisse</a:t>
            </a: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Vol. -10, no. 2487, 2004, pp. 1331–1334.</a:t>
            </a:r>
            <a:endParaRPr lang="fr-FR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fr-FR" sz="12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424417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Cadr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adr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d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Cadre</Template>
  <TotalTime>172</TotalTime>
  <Words>577</Words>
  <Application>Microsoft Office PowerPoint</Application>
  <PresentationFormat>Grand écran</PresentationFormat>
  <Paragraphs>67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Amasis MT Pro Medium</vt:lpstr>
      <vt:lpstr>Arial</vt:lpstr>
      <vt:lpstr>Calibri</vt:lpstr>
      <vt:lpstr>Corbel</vt:lpstr>
      <vt:lpstr>sourcesanspro</vt:lpstr>
      <vt:lpstr>Symbol</vt:lpstr>
      <vt:lpstr>Trebuchet MS</vt:lpstr>
      <vt:lpstr>Wingdings 2</vt:lpstr>
      <vt:lpstr>Cadre</vt:lpstr>
      <vt:lpstr>Pour la cholangiographie?</vt:lpstr>
      <vt:lpstr>Objectifs</vt:lpstr>
      <vt:lpstr>Objectifs</vt:lpstr>
      <vt:lpstr>Objectifs</vt:lpstr>
      <vt:lpstr>Objectifs</vt:lpstr>
      <vt:lpstr>Objectifs</vt:lpstr>
      <vt:lpstr>Objectifs</vt:lpstr>
      <vt:lpstr>Avantages</vt:lpstr>
      <vt:lpstr>Sur le plan médico-légal</vt:lpstr>
      <vt:lpstr>Bibliographie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 la cholangiographie?</dc:title>
  <dc:creator>Podraza Louise</dc:creator>
  <cp:lastModifiedBy>Podraza Louise</cp:lastModifiedBy>
  <cp:revision>3</cp:revision>
  <dcterms:created xsi:type="dcterms:W3CDTF">2022-10-06T18:53:48Z</dcterms:created>
  <dcterms:modified xsi:type="dcterms:W3CDTF">2022-10-06T21:46:08Z</dcterms:modified>
</cp:coreProperties>
</file>