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9" r:id="rId4"/>
    <p:sldId id="276" r:id="rId5"/>
    <p:sldId id="287" r:id="rId6"/>
    <p:sldId id="260" r:id="rId7"/>
    <p:sldId id="261" r:id="rId8"/>
    <p:sldId id="267" r:id="rId9"/>
    <p:sldId id="285" r:id="rId10"/>
    <p:sldId id="284" r:id="rId11"/>
    <p:sldId id="262" r:id="rId12"/>
    <p:sldId id="268" r:id="rId13"/>
    <p:sldId id="269" r:id="rId14"/>
    <p:sldId id="270" r:id="rId15"/>
    <p:sldId id="286" r:id="rId16"/>
    <p:sldId id="277" r:id="rId17"/>
    <p:sldId id="273" r:id="rId18"/>
    <p:sldId id="274" r:id="rId19"/>
    <p:sldId id="275" r:id="rId20"/>
    <p:sldId id="263" r:id="rId21"/>
    <p:sldId id="280" r:id="rId22"/>
    <p:sldId id="279" r:id="rId23"/>
    <p:sldId id="278" r:id="rId24"/>
    <p:sldId id="282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5"/>
    <p:restoredTop sz="77515"/>
  </p:normalViewPr>
  <p:slideViewPr>
    <p:cSldViewPr snapToGrid="0" snapToObjects="1">
      <p:cViewPr>
        <p:scale>
          <a:sx n="62" d="100"/>
          <a:sy n="62" d="100"/>
        </p:scale>
        <p:origin x="1288" y="712"/>
      </p:cViewPr>
      <p:guideLst/>
    </p:cSldViewPr>
  </p:slideViewPr>
  <p:notesTextViewPr>
    <p:cViewPr>
      <p:scale>
        <a:sx n="70" d="100"/>
        <a:sy n="7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CBD73-924B-6242-BE87-2A626EF0A2E7}" type="datetimeFigureOut">
              <a:rPr lang="fr-FR" smtClean="0"/>
              <a:t>06/10/2022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6BC9E-73E9-9A44-86D4-A4F78D34C6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335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1438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3134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9824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Rehaussement  en motte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616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Lésion hyperéchogène homogène bien limitée aux contours arrondis ou polylobés avec renforcement postérieur</a:t>
            </a:r>
          </a:p>
          <a:p>
            <a:endParaRPr lang="fr-FR" dirty="0"/>
          </a:p>
          <a:p>
            <a:r>
              <a:rPr lang="fr-FR" dirty="0"/>
              <a:t>HYPERINTENSITÉ T2 : C’est du sang, c’est du liquide donc hyperT2 </a:t>
            </a:r>
          </a:p>
          <a:p>
            <a:r>
              <a:rPr lang="fr-FR" dirty="0"/>
              <a:t>T1 injecté : </a:t>
            </a:r>
            <a:r>
              <a:rPr lang="fr-FR" dirty="0" err="1"/>
              <a:t>Réhaussement</a:t>
            </a:r>
            <a:r>
              <a:rPr lang="fr-FR" dirty="0"/>
              <a:t> progressif de la périphérie jusqu’ au centre de la phase artérielle à la phase tardive « en motte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712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Syndrome de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Kasabach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-Merritt (Pédiatrie ++) : Insuffisance cardiaque avec diminution plaquettaire sur un gros hémangiomes par trouble de la coagulation</a:t>
            </a:r>
            <a:r>
              <a:rPr lang="fr-FR" dirty="0">
                <a:effectLst/>
              </a:rPr>
              <a:t> </a:t>
            </a:r>
            <a:endParaRPr lang="fr-FR" dirty="0"/>
          </a:p>
          <a:p>
            <a:endParaRPr lang="fr-FR" dirty="0"/>
          </a:p>
          <a:p>
            <a:r>
              <a:rPr lang="fr-FR" dirty="0"/>
              <a:t>Angiome sur cirrhose … Possible mais méfiance et surveillance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0891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163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hémangiomes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9.9% Indication à un traitement </a:t>
            </a:r>
            <a:endParaRPr lang="fr-FR" dirty="0">
              <a:effectLst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Seulement dans 12% des cas la douleur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était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due à l’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hémangiome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fr-FR" dirty="0">
              <a:effectLst/>
            </a:endParaRP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787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940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 T1 : Iso ou hypo intense en T1 ; Absence de capsule Homogène sauf cicatrice fibreuse centrale car c’est du parenchyme hépatique</a:t>
            </a:r>
          </a:p>
          <a:p>
            <a:r>
              <a:rPr lang="fr-FR" dirty="0"/>
              <a:t>En Injecté : </a:t>
            </a:r>
            <a:r>
              <a:rPr lang="fr-FR" dirty="0" err="1"/>
              <a:t>Réhaussement</a:t>
            </a:r>
            <a:r>
              <a:rPr lang="fr-FR" dirty="0"/>
              <a:t> diffus au temps artériel</a:t>
            </a:r>
          </a:p>
          <a:p>
            <a:r>
              <a:rPr lang="fr-FR" dirty="0"/>
              <a:t>(sauf cicatrice)</a:t>
            </a:r>
          </a:p>
          <a:p>
            <a:r>
              <a:rPr lang="fr-FR" dirty="0"/>
              <a:t>En tardif : </a:t>
            </a:r>
            <a:r>
              <a:rPr lang="fr-FR" dirty="0" err="1"/>
              <a:t>Réhaussement</a:t>
            </a:r>
            <a:r>
              <a:rPr lang="fr-FR" dirty="0"/>
              <a:t> de la cicatrice fibreuse au temps portal et tardif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363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398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Femme 8/1 ; Entre 30 et 50 ans ++ ; Être un homme n’est pas une indication opératoire mais il faut être vigilant car c’est plus rare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Multifocal dans 20% des cas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Involution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post-ménopause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?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L’augmentation en taille n’exclut pas le diagnostic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 d’arrêt de la contraception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08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615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224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9722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5662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Saignement histologique plus que des saignements symptomatiques sur les adénomes de plus de 5 cm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554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6BC9E-73E9-9A44-86D4-A4F78D34C6DA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69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1CEB06-91F9-9A64-F3ED-9186DB630B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C0B8369-C37E-9914-A9B5-DE44EDBC78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F279D4-DE72-62E5-B5AA-166362EDC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6A7E-2F67-5D41-9AB7-CA706F57C395}" type="datetime1">
              <a:rPr lang="fr-FR" smtClean="0"/>
              <a:t>06/10/2022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6986CD-674F-DB79-0FA7-39CAFB05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08AFAF-3407-17C2-C179-6608F0BDC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328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5C928-4A5E-30E4-2DA6-35ED086DF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165BD4-E806-DCAC-B9AF-B541A6367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4E230D-7D13-B8F0-0F80-0D377630B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DF9C0-C473-994F-9E3C-E321F987B901}" type="datetime1">
              <a:rPr lang="fr-FR" smtClean="0"/>
              <a:t>06/10/2022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FB093B-0887-F4D6-CA0F-7CE41AAD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97F4CA-572E-33BA-F2B5-3B0BCA215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304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0C02B8-E8C4-639B-7E16-4FD560235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DDF73D-E18B-6F14-BCA3-12B4DB156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B54F6A-EE8D-B1CC-FF43-5D6A273A3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081D-67F7-674E-9D67-760181B8CF6D}" type="datetime1">
              <a:rPr lang="fr-FR" smtClean="0"/>
              <a:t>06/10/2022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7BF66F-30CC-A66E-739A-4D93F740F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4EBD06-6B92-16C8-73D3-2147F0BBD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30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6BBE3C-CE28-B98B-7D0D-BC1EF6716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5BDE48-7D4E-F3E3-4121-1A1A4634C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8AAA27-63C5-96F1-E253-081B8A704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2B30D9-5F2C-A33D-82AC-542D34254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58C3F-827D-8F47-84B8-1AA0C87A78EA}" type="datetime1">
              <a:rPr lang="fr-FR" smtClean="0"/>
              <a:t>06/10/2022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39D869-0BAD-03FF-F1BD-0637C124C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10D4A63-939E-641B-BE95-EF18796D3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7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13C9B2-37CC-46D2-19A8-8A8826E3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73A410-BBD6-8836-09F4-3CB49C409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94F30B-5443-F454-C3AD-B0D864F4F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E9BAECD-6F6B-6050-9EB2-0F0EE69673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2815336-826C-2005-7784-51BCE4755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BE17AA4-6623-AA4F-3170-4E3E404E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E6BBE-B503-EF4A-BE42-653DD3D89A6A}" type="datetime1">
              <a:rPr lang="fr-FR" smtClean="0"/>
              <a:t>06/10/2022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3999C71-C7B5-D75D-1EDD-303E3E1AD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34EE4D5-FD36-8686-E497-E6C4078A3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737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0CB2AF-5328-9A95-14A6-8EE6C1D50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A54C48C-D9E0-60A3-0BB6-35A0ED1F5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7A1-1A5E-5B44-A1C3-476E7503C3AE}" type="datetime1">
              <a:rPr lang="fr-FR" smtClean="0"/>
              <a:t>06/10/2022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71CF48F-5C52-E03A-9A1F-121E6C9D8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9D2C25-0B8B-7E69-53F2-C7A40A96D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111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16F933-3B63-F471-F09F-7EDD948EB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1941-F6E9-0049-9CED-4B9D42E3A545}" type="datetime1">
              <a:rPr lang="fr-FR" smtClean="0"/>
              <a:t>06/10/2022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EB36AE0-A5AB-C2B4-A204-19DD2CB9D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8961FA-5215-D1E1-80CD-DFED1FC91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736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C3933-AC0D-E8E9-5697-69B5AAC98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0ABC85-9E46-FF0A-E5CF-A17EDBB99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84AF4EF-118F-6389-9763-8750DC426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9EF506-6BF9-6441-D741-DDDACBE89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DCA3-7EB9-FF47-B7E7-D0C070C695E3}" type="datetime1">
              <a:rPr lang="fr-FR" smtClean="0"/>
              <a:t>06/10/2022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2916F5-F8FE-FB4F-BAE3-1356F9D6C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FD0AE9-914C-C6CC-BAB4-60CA028F0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054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E8D75-5830-A1C9-C1DE-3A978A533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BC5F31B-465B-4CB4-3100-AD94130BB9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7A1235-5D3E-09EA-0DF6-9C15BF0303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FA1836-B29D-A7B3-9F33-2F1E07B6F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41670-4483-5147-9EB5-701F86B844D0}" type="datetime1">
              <a:rPr lang="fr-FR" smtClean="0"/>
              <a:t>06/10/2022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A7E01A-06FA-564D-E761-D0A83BC38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9A7FCA-93A0-76BE-A78F-4D8E7B252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690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DA7F7-8770-F41B-E8A8-461F2EF2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67FE855-E459-42A9-3E33-11BDEC878A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E12C0C-6ACA-153D-C74B-9899946F3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91925-2AFE-B04B-936B-12CAD91A49E5}" type="datetime1">
              <a:rPr lang="fr-FR" smtClean="0"/>
              <a:t>06/10/2022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829CCF-3F30-423E-4DB0-921CAEF9D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D2E06C-E210-9EA9-6314-18B0A280A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8588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9681A30-99DD-7883-1D9C-30F61B5CEF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CA386C5-0249-A6EA-9DCB-134F216815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7DD144-A779-66E8-3743-7504E01DC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C6393-B445-274D-B058-183B521076E8}" type="datetime1">
              <a:rPr lang="fr-FR" smtClean="0"/>
              <a:t>06/10/2022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645743-A67B-B713-F419-E1CD98CD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0A0F62-7D2B-08B1-0AD0-4EB2E94A5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67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894C044-898F-8579-B2A4-6F2DF0B18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3E01D8-8D36-9B13-1228-351AFD2B2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CCA2AF-72B7-ED1B-5800-18C3BFB4AD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B8920-9406-CB4E-82B8-E33004040993}" type="datetime1">
              <a:rPr lang="fr-FR" smtClean="0"/>
              <a:t>06/10/2022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AE4D40-C458-DEAC-4808-73A7F1AC1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7 Octobre 2022 - Clément LOUIS GAUBERT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C42CD2-B5B3-AE78-325F-9632920768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0AD59-4DFC-224C-8D30-15E9AD00A0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47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04F7F0E-FF22-A5A0-37BE-14DACF823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4545416"/>
          </a:xfrm>
          <a:prstGeom prst="rect">
            <a:avLst/>
          </a:prstGeo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EE30F45B-7C4C-5BCB-981B-CB03A94293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423" y="4700583"/>
            <a:ext cx="9144000" cy="165576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Tumeurs </a:t>
            </a:r>
            <a:r>
              <a:rPr lang="fr-FR" b="1" dirty="0" err="1">
                <a:solidFill>
                  <a:schemeClr val="accent1"/>
                </a:solidFill>
              </a:rPr>
              <a:t>hépatiques</a:t>
            </a:r>
            <a:r>
              <a:rPr lang="fr-FR" b="1" dirty="0">
                <a:solidFill>
                  <a:schemeClr val="accent1"/>
                </a:solidFill>
              </a:rPr>
              <a:t> </a:t>
            </a:r>
            <a:r>
              <a:rPr lang="fr-FR" b="1" dirty="0" err="1">
                <a:solidFill>
                  <a:schemeClr val="accent1"/>
                </a:solidFill>
              </a:rPr>
              <a:t>bénignes</a:t>
            </a:r>
            <a:r>
              <a:rPr lang="fr-FR" b="1" dirty="0">
                <a:solidFill>
                  <a:schemeClr val="accent1"/>
                </a:solidFill>
              </a:rPr>
              <a:t> </a:t>
            </a:r>
          </a:p>
          <a:p>
            <a:endParaRPr lang="fr-FR" dirty="0">
              <a:effectLst/>
            </a:endParaRPr>
          </a:p>
          <a:p>
            <a:r>
              <a:rPr lang="fr-FR" sz="1800" dirty="0"/>
              <a:t>Service de chirurgie cancérologique, digestive et endocrinienne</a:t>
            </a:r>
          </a:p>
          <a:p>
            <a:r>
              <a:rPr lang="fr-FR" sz="1800" dirty="0"/>
              <a:t>CHU de Nantes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6BDDAC-8FBA-9BE2-C26C-1C994F525BE8}"/>
              </a:ext>
            </a:extLst>
          </p:cNvPr>
          <p:cNvSpPr txBox="1"/>
          <p:nvPr/>
        </p:nvSpPr>
        <p:spPr>
          <a:xfrm>
            <a:off x="9593212" y="6076839"/>
            <a:ext cx="2598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Clément LOUIS-GAUBERT </a:t>
            </a:r>
            <a:endParaRPr lang="fr-FR" dirty="0">
              <a:effectLst/>
            </a:endParaRPr>
          </a:p>
          <a:p>
            <a:r>
              <a:rPr lang="fr-FR" dirty="0"/>
              <a:t>Interne en médecine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6071531-BE6B-9D94-0B4E-B46C59EB9FB9}"/>
              </a:ext>
            </a:extLst>
          </p:cNvPr>
          <p:cNvSpPr txBox="1"/>
          <p:nvPr/>
        </p:nvSpPr>
        <p:spPr>
          <a:xfrm>
            <a:off x="249183" y="6076839"/>
            <a:ext cx="1636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Cours de DES</a:t>
            </a:r>
          </a:p>
          <a:p>
            <a:r>
              <a:rPr lang="fr-FR" dirty="0">
                <a:effectLst/>
              </a:rPr>
              <a:t>7 Octobre 2022</a:t>
            </a:r>
          </a:p>
        </p:txBody>
      </p:sp>
    </p:spTree>
    <p:extLst>
      <p:ext uri="{BB962C8B-B14F-4D97-AF65-F5344CB8AC3E}">
        <p14:creationId xmlns:p14="http://schemas.microsoft.com/office/powerpoint/2010/main" val="2854965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E768DD-B250-C492-AC2D-54078AE39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/>
              <a:t>Objectifs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96573201-4C52-F199-1C94-9419C532B418}"/>
              </a:ext>
            </a:extLst>
          </p:cNvPr>
          <p:cNvSpPr/>
          <p:nvPr/>
        </p:nvSpPr>
        <p:spPr>
          <a:xfrm>
            <a:off x="838200" y="1825624"/>
            <a:ext cx="4086225" cy="4090987"/>
          </a:xfrm>
          <a:prstGeom prst="ellipse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Éliminer une tumeur hépatique maligne primitive ou une métastase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B4AEEA1-28F1-3739-F664-5E2B23899CCC}"/>
              </a:ext>
            </a:extLst>
          </p:cNvPr>
          <p:cNvSpPr/>
          <p:nvPr/>
        </p:nvSpPr>
        <p:spPr>
          <a:xfrm>
            <a:off x="7267577" y="1825623"/>
            <a:ext cx="4086225" cy="4090987"/>
          </a:xfrm>
          <a:prstGeom prst="ellipse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Faire un diagnostic précis du type de tumeurs hépatiques bénignes pour éviter un traitement chirurgical inutile ou à l’inverse ne pas opérer une tumeur à risque de complications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F17456E-312C-F54A-0DC7-4015A4872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08BC85-75D8-67BA-14E3-02063ADDD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2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7577D85-1A55-0BF4-B140-8866C7CC3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055" y="2271711"/>
            <a:ext cx="12169945" cy="4267201"/>
          </a:xfr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4A878286-71BC-41E8-EB69-4844D01F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190" y="681037"/>
            <a:ext cx="530098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/>
              <a:t>Quand évoquer une tumeur</a:t>
            </a:r>
            <a:br>
              <a:rPr lang="fr-FR" sz="3600" dirty="0"/>
            </a:br>
            <a:r>
              <a:rPr lang="fr-FR" sz="3600" dirty="0"/>
              <a:t> hépatique bénigne ?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33C16B1-1A21-3E3C-3D96-FFF445677DDF}"/>
              </a:ext>
            </a:extLst>
          </p:cNvPr>
          <p:cNvSpPr/>
          <p:nvPr/>
        </p:nvSpPr>
        <p:spPr>
          <a:xfrm>
            <a:off x="7776210" y="406481"/>
            <a:ext cx="3530600" cy="19111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Nodule(s) hépatique(s)</a:t>
            </a:r>
          </a:p>
          <a:p>
            <a:pPr algn="ctr"/>
            <a:r>
              <a:rPr lang="fr-FR" dirty="0"/>
              <a:t>Femme jeune</a:t>
            </a:r>
          </a:p>
          <a:p>
            <a:pPr algn="ctr"/>
            <a:r>
              <a:rPr lang="fr-FR" dirty="0"/>
              <a:t>Pas d’hépatopathie sous jacente</a:t>
            </a:r>
          </a:p>
          <a:p>
            <a:pPr algn="ctr"/>
            <a:r>
              <a:rPr lang="fr-FR" dirty="0"/>
              <a:t>Pas d’antécédant de cancer</a:t>
            </a:r>
          </a:p>
          <a:p>
            <a:pPr algn="ctr"/>
            <a:r>
              <a:rPr lang="fr-FR" dirty="0"/>
              <a:t>Marqueurs tumoraux normaux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480A972-0DC5-5034-FE70-F41A38A42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7 Octobre 2022 - Clément LOUIS GAUBERT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C063011-C0BA-87A5-4F7C-3E4E3CCD6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57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17BB8F5-A4AB-7EEB-4295-E61F53179779}"/>
              </a:ext>
            </a:extLst>
          </p:cNvPr>
          <p:cNvSpPr/>
          <p:nvPr/>
        </p:nvSpPr>
        <p:spPr>
          <a:xfrm>
            <a:off x="4961860" y="365125"/>
            <a:ext cx="2268279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Nodules hépatiques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FA90E25-4778-D6BB-54B6-107F0CB72292}"/>
              </a:ext>
            </a:extLst>
          </p:cNvPr>
          <p:cNvSpPr/>
          <p:nvPr/>
        </p:nvSpPr>
        <p:spPr>
          <a:xfrm>
            <a:off x="3632789" y="1804063"/>
            <a:ext cx="4926420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Nodules hépatiques chez une patiente jeune </a:t>
            </a:r>
          </a:p>
          <a:p>
            <a:pPr algn="ctr"/>
            <a:r>
              <a:rPr lang="fr-FR" dirty="0"/>
              <a:t>Pas d’hépatopathie chronique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8DDFA5-51EF-C833-A7DC-395C976DF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9581" y="436082"/>
            <a:ext cx="2268279" cy="244143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6AE96AF-77AA-D324-0322-16993BDD0E26}"/>
              </a:ext>
            </a:extLst>
          </p:cNvPr>
          <p:cNvSpPr/>
          <p:nvPr/>
        </p:nvSpPr>
        <p:spPr>
          <a:xfrm>
            <a:off x="808073" y="3168644"/>
            <a:ext cx="4926420" cy="14671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Bilan d’imagerie : 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intention : Échographie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Examen de référence : IRM Hépatique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91317ED-2A3E-C8FA-D2E4-AB20887E5EEE}"/>
              </a:ext>
            </a:extLst>
          </p:cNvPr>
          <p:cNvSpPr/>
          <p:nvPr/>
        </p:nvSpPr>
        <p:spPr>
          <a:xfrm>
            <a:off x="6457507" y="3540712"/>
            <a:ext cx="4926420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Bilan biologique : Bilan hépatique, CRP, </a:t>
            </a:r>
            <a:r>
              <a:rPr lang="fr-FR" dirty="0" err="1"/>
              <a:t>élastométrie</a:t>
            </a:r>
            <a:r>
              <a:rPr lang="fr-FR" dirty="0"/>
              <a:t> impulsionnelle +/- AFP/CA19-9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893F746-FACC-350A-4044-621B3C5D1F6B}"/>
              </a:ext>
            </a:extLst>
          </p:cNvPr>
          <p:cNvSpPr/>
          <p:nvPr/>
        </p:nvSpPr>
        <p:spPr>
          <a:xfrm>
            <a:off x="838200" y="5701317"/>
            <a:ext cx="2268279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Angiomes hépatiques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ABABA90-1925-2240-2B10-78D5CBC76C85}"/>
              </a:ext>
            </a:extLst>
          </p:cNvPr>
          <p:cNvSpPr/>
          <p:nvPr/>
        </p:nvSpPr>
        <p:spPr>
          <a:xfrm>
            <a:off x="3466214" y="5701317"/>
            <a:ext cx="2268279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Hyperplasie Nodulaire Focale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0AD1E36-E875-F837-A11D-CCC669D0B57C}"/>
              </a:ext>
            </a:extLst>
          </p:cNvPr>
          <p:cNvCxnSpPr>
            <a:stCxn id="4" idx="2"/>
            <a:endCxn id="6" idx="0"/>
          </p:cNvCxnSpPr>
          <p:nvPr/>
        </p:nvCxnSpPr>
        <p:spPr>
          <a:xfrm flipH="1">
            <a:off x="6095999" y="1088139"/>
            <a:ext cx="1" cy="7159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78837A6-B77C-8F41-9FAE-B4AF448FD46E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 flipH="1">
            <a:off x="3271283" y="2527077"/>
            <a:ext cx="2824716" cy="64156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8D5C340-7ABA-EC64-A7DA-19345A6497A2}"/>
              </a:ext>
            </a:extLst>
          </p:cNvPr>
          <p:cNvCxnSpPr>
            <a:cxnSpLocks/>
          </p:cNvCxnSpPr>
          <p:nvPr/>
        </p:nvCxnSpPr>
        <p:spPr>
          <a:xfrm>
            <a:off x="6095998" y="2524108"/>
            <a:ext cx="2932076" cy="10166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A40CC7E-EF41-31AF-5387-61B12C995373}"/>
              </a:ext>
            </a:extLst>
          </p:cNvPr>
          <p:cNvCxnSpPr>
            <a:cxnSpLocks/>
          </p:cNvCxnSpPr>
          <p:nvPr/>
        </p:nvCxnSpPr>
        <p:spPr>
          <a:xfrm flipV="1">
            <a:off x="6095998" y="1431995"/>
            <a:ext cx="3237615" cy="14106"/>
          </a:xfrm>
          <a:prstGeom prst="straightConnector1">
            <a:avLst/>
          </a:prstGeom>
          <a:ln w="57150">
            <a:solidFill>
              <a:srgbClr val="FF0000">
                <a:alpha val="67000"/>
              </a:srgb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521ACB99-5BB7-3A2D-4CFB-BC44F53F9CC5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>
          <a:xfrm flipH="1">
            <a:off x="1972340" y="4635795"/>
            <a:ext cx="1298943" cy="106552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DCCF0645-8A92-E571-93A8-56A860BD2CC8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3271283" y="4635795"/>
            <a:ext cx="1329071" cy="106552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03329B7-D99E-E92C-13B9-5F01F62F1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D157B1E-BED5-21B2-62FD-8C233EC60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4</a:t>
            </a:fld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47D3F5F8-FB7F-339B-81EB-79CBFD8DEB15}"/>
              </a:ext>
            </a:extLst>
          </p:cNvPr>
          <p:cNvSpPr/>
          <p:nvPr/>
        </p:nvSpPr>
        <p:spPr>
          <a:xfrm>
            <a:off x="7786577" y="5667327"/>
            <a:ext cx="2268279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Adénome hépatocellulaire</a:t>
            </a:r>
          </a:p>
        </p:txBody>
      </p:sp>
    </p:spTree>
    <p:extLst>
      <p:ext uri="{BB962C8B-B14F-4D97-AF65-F5344CB8AC3E}">
        <p14:creationId xmlns:p14="http://schemas.microsoft.com/office/powerpoint/2010/main" val="134858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7D8C0FD-C718-F81D-F2B2-6887C3AF7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ED8A4D-0717-4EEF-569C-5CA216FF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5</a:t>
            </a:fld>
            <a:endParaRPr lang="fr-FR"/>
          </a:p>
        </p:txBody>
      </p:sp>
      <p:pic>
        <p:nvPicPr>
          <p:cNvPr id="5" name="Espace réservé du contenu 3">
            <a:extLst>
              <a:ext uri="{FF2B5EF4-FFF2-40B4-BE49-F238E27FC236}">
                <a16:creationId xmlns:a16="http://schemas.microsoft.com/office/drawing/2014/main" id="{BA4F3BCF-F25D-757B-69D2-7864EB363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640" y="3617041"/>
            <a:ext cx="2829561" cy="238940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3A7E68-2949-DE56-0B49-F85F697DD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433" y="921536"/>
            <a:ext cx="6591883" cy="254278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EA5A9B-F6AC-0E76-0131-88EE73A00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903" y="835166"/>
            <a:ext cx="4727459" cy="482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5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B76B5-023A-A830-FA94-E0B319B11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TUMEURS VASCULAIRES : ANGIOMES HÉPATIQUES</a:t>
            </a:r>
            <a:br>
              <a:rPr lang="fr-FR" dirty="0"/>
            </a:b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ADF9CBE-E07A-6D8C-FC31-A88E04946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0839" y="1901324"/>
            <a:ext cx="3417837" cy="2886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83CDCB2-AA03-090B-CAFD-6654BE612D4D}"/>
              </a:ext>
            </a:extLst>
          </p:cNvPr>
          <p:cNvSpPr txBox="1"/>
          <p:nvPr/>
        </p:nvSpPr>
        <p:spPr>
          <a:xfrm>
            <a:off x="838200" y="4969381"/>
            <a:ext cx="23451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NODULES &lt;3CM </a:t>
            </a:r>
          </a:p>
          <a:p>
            <a:pPr algn="ctr"/>
            <a:r>
              <a:rPr lang="fr-FR" dirty="0"/>
              <a:t>ASYMPTOMATIQUE</a:t>
            </a:r>
          </a:p>
          <a:p>
            <a:pPr algn="ctr"/>
            <a:r>
              <a:rPr lang="fr-FR" dirty="0"/>
              <a:t>FOIE SAIN </a:t>
            </a:r>
          </a:p>
          <a:p>
            <a:pPr algn="ctr"/>
            <a:r>
              <a:rPr lang="fr-FR" dirty="0"/>
              <a:t>SANS ATCD DE CANCER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= ASPECT TYPIQUE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D79158E-0A5D-51FD-BBCF-8755C7C8B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2851" y="3404879"/>
            <a:ext cx="8099149" cy="31242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D287920-7A60-FFA3-E69C-7DB75F71D40E}"/>
              </a:ext>
            </a:extLst>
          </p:cNvPr>
          <p:cNvSpPr txBox="1"/>
          <p:nvPr/>
        </p:nvSpPr>
        <p:spPr>
          <a:xfrm>
            <a:off x="6154120" y="1927225"/>
            <a:ext cx="44984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ASPECT OU TERRAIN ATYPIQUE :</a:t>
            </a:r>
          </a:p>
          <a:p>
            <a:pPr marL="285750" indent="-285750">
              <a:buFontTx/>
              <a:buChar char="-"/>
            </a:pPr>
            <a:r>
              <a:rPr lang="fr-FR" dirty="0"/>
              <a:t>IRM </a:t>
            </a:r>
          </a:p>
          <a:p>
            <a:pPr marL="285750" indent="-285750">
              <a:buFontTx/>
              <a:buChar char="-"/>
            </a:pPr>
            <a:r>
              <a:rPr lang="fr-FR" dirty="0"/>
              <a:t>SCANNER, ÉCHOGRAPHIE DE CONTRASTE ..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FDA6E3-0641-EE7A-AB06-2018B799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2B832-B995-068A-58E2-2D07665D2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07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F80FC9-566D-DDC3-EDF5-5504CA196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Tumeur hépatique bénigne la plus fréquente = 1% de la population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Lié à une malformation vasculaire : Cavité remplie de sang et bordée de cellules endothéliales, alimenté par l’artère hépatique</a:t>
            </a:r>
          </a:p>
          <a:p>
            <a:endParaRPr lang="fr-FR" dirty="0"/>
          </a:p>
          <a:p>
            <a:pPr marL="0" indent="0" algn="ctr">
              <a:buNone/>
            </a:pPr>
            <a:r>
              <a:rPr lang="fr-FR" b="1" dirty="0"/>
              <a:t>PAS DE COMPLICATIONS </a:t>
            </a:r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r>
              <a:rPr lang="fr-FR" b="1" dirty="0"/>
              <a:t>=&gt; PAS DE TRAITEMENT, PAS DE SURVEILLANCE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049C8B1-7818-3F32-0DD0-0757351C5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TUMEURS VASCULAIRES : ANGIOMES HÉPATIQUES</a:t>
            </a:r>
            <a:br>
              <a:rPr lang="fr-FR" dirty="0"/>
            </a:b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8F57A2-3A85-1EA9-3242-9F10447439C0}"/>
              </a:ext>
            </a:extLst>
          </p:cNvPr>
          <p:cNvSpPr txBox="1"/>
          <p:nvPr/>
        </p:nvSpPr>
        <p:spPr>
          <a:xfrm>
            <a:off x="4138796" y="6033184"/>
            <a:ext cx="3914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/>
              <a:t>Gibney</a:t>
            </a:r>
            <a:r>
              <a:rPr lang="fr-FR" i="1" dirty="0"/>
              <a:t> RG, et al. Am J </a:t>
            </a:r>
            <a:r>
              <a:rPr lang="fr-FR" i="1" dirty="0" err="1"/>
              <a:t>Roentgenol</a:t>
            </a:r>
            <a:r>
              <a:rPr lang="fr-FR" i="1" dirty="0"/>
              <a:t> 1987 </a:t>
            </a:r>
            <a:endParaRPr lang="fr-FR" dirty="0"/>
          </a:p>
          <a:p>
            <a:endParaRPr lang="fr-FR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74E524B-AF91-495E-B3E6-FBF2C1633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38401" y="6356349"/>
            <a:ext cx="4114800" cy="365125"/>
          </a:xfrm>
        </p:spPr>
        <p:txBody>
          <a:bodyPr/>
          <a:lstStyle/>
          <a:p>
            <a:r>
              <a:rPr lang="fr-FR" dirty="0"/>
              <a:t>7 Octobre 2022 - Clément LOUIS GAUBERT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58D362-9FEF-DD72-2E21-F35F4B0B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49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F80FC9-566D-DDC3-EDF5-5504CA196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8760"/>
            <a:ext cx="10515600" cy="4667250"/>
          </a:xfrm>
        </p:spPr>
        <p:txBody>
          <a:bodyPr>
            <a:normAutofit/>
          </a:bodyPr>
          <a:lstStyle/>
          <a:p>
            <a:r>
              <a:rPr lang="fr-FR" dirty="0"/>
              <a:t>Rares cas de syndrome de masse avec douleurs abdominales :	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Chercher une autre cause de douleurs</a:t>
            </a:r>
          </a:p>
          <a:p>
            <a:pPr marL="457200" lvl="1" indent="0">
              <a:buNone/>
            </a:pPr>
            <a:endParaRPr lang="fr-FR" dirty="0"/>
          </a:p>
          <a:p>
            <a:pPr lvl="1"/>
            <a:r>
              <a:rPr lang="fr-FR" i="1" dirty="0"/>
              <a:t>Indications chirurgicales exceptionnelles :</a:t>
            </a:r>
          </a:p>
          <a:p>
            <a:pPr lvl="2"/>
            <a:r>
              <a:rPr lang="fr-FR" i="1" dirty="0"/>
              <a:t>Énucléation par laparotomie (pas d’hépatectomie ++)</a:t>
            </a:r>
          </a:p>
          <a:p>
            <a:pPr lvl="2"/>
            <a:r>
              <a:rPr lang="fr-FR" i="1" dirty="0"/>
              <a:t>Chirurgie majeure et hémorragique (tumeur vasculaire)</a:t>
            </a:r>
          </a:p>
          <a:p>
            <a:pPr lvl="3"/>
            <a:r>
              <a:rPr lang="fr-FR" i="1" dirty="0"/>
              <a:t>Clampage de l’artère hépatique voir EVF …</a:t>
            </a:r>
          </a:p>
          <a:p>
            <a:pPr lvl="3"/>
            <a:r>
              <a:rPr lang="fr-FR" i="1" dirty="0"/>
              <a:t>Perte sanguine &gt;1L dans 20% des cas avec morbidité à 25%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049C8B1-7818-3F32-0DD0-0757351C5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6179"/>
            <a:ext cx="10515600" cy="513416"/>
          </a:xfrm>
        </p:spPr>
        <p:txBody>
          <a:bodyPr>
            <a:normAutofit fontScale="90000"/>
          </a:bodyPr>
          <a:lstStyle/>
          <a:p>
            <a:r>
              <a:rPr lang="fr-FR" dirty="0"/>
              <a:t>TUMEURS VASCULAIRES : ANGIOMES HÉPATIQUES</a:t>
            </a:r>
            <a:br>
              <a:rPr lang="fr-FR" dirty="0"/>
            </a:b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53B735-6688-4882-B291-E47B1AA60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250" y="2087083"/>
            <a:ext cx="1899309" cy="32321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D5BCC7-84DA-7E5D-1BFA-2530C4198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781" y="5549421"/>
            <a:ext cx="4503420" cy="7333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0E40F1-4DA8-1B00-8DB7-9620D265F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8301" y="5549421"/>
            <a:ext cx="4183379" cy="601892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BE97977-CCE0-C5B9-6DC2-347374884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476B9C-B456-179D-933E-DB7C27A00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383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19B759-A821-1F6B-E9B9-35D5A6662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CONCLUSION : ANGIOME HÉPATIQUE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7E2BDA-80EE-FF33-4FE6-243870DBC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691" y="1517072"/>
            <a:ext cx="10668000" cy="4680672"/>
          </a:xfrm>
        </p:spPr>
        <p:txBody>
          <a:bodyPr>
            <a:normAutofit/>
          </a:bodyPr>
          <a:lstStyle/>
          <a:p>
            <a:r>
              <a:rPr lang="fr-FR" dirty="0"/>
              <a:t>Tumeur </a:t>
            </a:r>
            <a:r>
              <a:rPr lang="fr-FR" dirty="0" err="1"/>
              <a:t>bénigne</a:t>
            </a:r>
            <a:r>
              <a:rPr lang="fr-FR" dirty="0"/>
              <a:t> hépatique solide la plus </a:t>
            </a:r>
            <a:r>
              <a:rPr lang="fr-FR" dirty="0" err="1"/>
              <a:t>fréquente</a:t>
            </a:r>
            <a:r>
              <a:rPr lang="fr-FR" dirty="0"/>
              <a:t> </a:t>
            </a:r>
          </a:p>
          <a:p>
            <a:r>
              <a:rPr lang="fr-FR" dirty="0"/>
              <a:t>Découverte fortuite à l’imagerie</a:t>
            </a:r>
          </a:p>
          <a:p>
            <a:r>
              <a:rPr lang="fr-FR" dirty="0"/>
              <a:t>Imagerie qui fait le diagnostic .. La plupart du temps</a:t>
            </a:r>
          </a:p>
          <a:p>
            <a:r>
              <a:rPr lang="fr-FR" dirty="0"/>
              <a:t>Pas de complications </a:t>
            </a:r>
          </a:p>
          <a:p>
            <a:r>
              <a:rPr lang="fr-FR" dirty="0"/>
              <a:t>Pas de traitement</a:t>
            </a:r>
          </a:p>
          <a:p>
            <a:r>
              <a:rPr lang="fr-FR" dirty="0"/>
              <a:t>Pas de surveillance</a:t>
            </a:r>
          </a:p>
          <a:p>
            <a:r>
              <a:rPr lang="fr-FR" dirty="0"/>
              <a:t>Avant d’envisager un traitement chirurgical (rarissime) : </a:t>
            </a:r>
          </a:p>
          <a:p>
            <a:pPr lvl="1"/>
            <a:r>
              <a:rPr lang="fr-FR" dirty="0"/>
              <a:t>Chercher ne autre cause de douleur abdominale</a:t>
            </a:r>
          </a:p>
          <a:p>
            <a:pPr lvl="1"/>
            <a:r>
              <a:rPr lang="fr-FR" dirty="0"/>
              <a:t>Bien préparer le patient et le chirurgien car c’est une chirurgie majeure à risque </a:t>
            </a:r>
            <a:r>
              <a:rPr lang="fr-FR" dirty="0" err="1"/>
              <a:t>hémorragique</a:t>
            </a:r>
            <a:r>
              <a:rPr lang="fr-FR" dirty="0"/>
              <a:t> </a:t>
            </a:r>
            <a:r>
              <a:rPr lang="fr-FR" dirty="0" err="1"/>
              <a:t>éleve</a:t>
            </a:r>
            <a:r>
              <a:rPr lang="fr-FR" dirty="0"/>
              <a:t>́.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8A1F898-BFBA-515A-2B9F-9B4D3E1F2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A0A0B7-6F8F-E3CB-2594-E23DD7B56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1612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17BB8F5-A4AB-7EEB-4295-E61F53179779}"/>
              </a:ext>
            </a:extLst>
          </p:cNvPr>
          <p:cNvSpPr/>
          <p:nvPr/>
        </p:nvSpPr>
        <p:spPr>
          <a:xfrm>
            <a:off x="4961860" y="365125"/>
            <a:ext cx="2268279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Nodules hépatiques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FA90E25-4778-D6BB-54B6-107F0CB72292}"/>
              </a:ext>
            </a:extLst>
          </p:cNvPr>
          <p:cNvSpPr/>
          <p:nvPr/>
        </p:nvSpPr>
        <p:spPr>
          <a:xfrm>
            <a:off x="3632789" y="1804063"/>
            <a:ext cx="4926420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Nodules hépatiques chez une patiente jeune </a:t>
            </a:r>
          </a:p>
          <a:p>
            <a:pPr algn="ctr"/>
            <a:r>
              <a:rPr lang="fr-FR" dirty="0"/>
              <a:t>Pas d’hépatopathie chronique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8DDFA5-51EF-C833-A7DC-395C976DF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9581" y="436082"/>
            <a:ext cx="2268279" cy="244143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6AE96AF-77AA-D324-0322-16993BDD0E26}"/>
              </a:ext>
            </a:extLst>
          </p:cNvPr>
          <p:cNvSpPr/>
          <p:nvPr/>
        </p:nvSpPr>
        <p:spPr>
          <a:xfrm>
            <a:off x="808073" y="3168644"/>
            <a:ext cx="4926420" cy="14671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Bilan d’imagerie : 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intention : Échographie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Examen de référence : IRM Hépatique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91317ED-2A3E-C8FA-D2E4-AB20887E5EEE}"/>
              </a:ext>
            </a:extLst>
          </p:cNvPr>
          <p:cNvSpPr/>
          <p:nvPr/>
        </p:nvSpPr>
        <p:spPr>
          <a:xfrm>
            <a:off x="6457507" y="3540712"/>
            <a:ext cx="4926420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Bilan biologique : Bilan hépatique, CRP, </a:t>
            </a:r>
            <a:r>
              <a:rPr lang="fr-FR" dirty="0" err="1"/>
              <a:t>élastométrie</a:t>
            </a:r>
            <a:r>
              <a:rPr lang="fr-FR" dirty="0"/>
              <a:t> impulsionnelle +/- AFP/CA19-9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893F746-FACC-350A-4044-621B3C5D1F6B}"/>
              </a:ext>
            </a:extLst>
          </p:cNvPr>
          <p:cNvSpPr/>
          <p:nvPr/>
        </p:nvSpPr>
        <p:spPr>
          <a:xfrm>
            <a:off x="838200" y="5701317"/>
            <a:ext cx="2268279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Angiomes hépatiques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ABABA90-1925-2240-2B10-78D5CBC76C85}"/>
              </a:ext>
            </a:extLst>
          </p:cNvPr>
          <p:cNvSpPr/>
          <p:nvPr/>
        </p:nvSpPr>
        <p:spPr>
          <a:xfrm>
            <a:off x="3466214" y="5701317"/>
            <a:ext cx="2268279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Hyperplasie Nodulaire Focale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0AD1E36-E875-F837-A11D-CCC669D0B57C}"/>
              </a:ext>
            </a:extLst>
          </p:cNvPr>
          <p:cNvCxnSpPr>
            <a:stCxn id="4" idx="2"/>
            <a:endCxn id="6" idx="0"/>
          </p:cNvCxnSpPr>
          <p:nvPr/>
        </p:nvCxnSpPr>
        <p:spPr>
          <a:xfrm flipH="1">
            <a:off x="6095999" y="1088139"/>
            <a:ext cx="1" cy="7159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78837A6-B77C-8F41-9FAE-B4AF448FD46E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 flipH="1">
            <a:off x="3271283" y="2527077"/>
            <a:ext cx="2824716" cy="64156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8D5C340-7ABA-EC64-A7DA-19345A6497A2}"/>
              </a:ext>
            </a:extLst>
          </p:cNvPr>
          <p:cNvCxnSpPr>
            <a:cxnSpLocks/>
          </p:cNvCxnSpPr>
          <p:nvPr/>
        </p:nvCxnSpPr>
        <p:spPr>
          <a:xfrm>
            <a:off x="6095998" y="2524108"/>
            <a:ext cx="2932076" cy="10166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A40CC7E-EF41-31AF-5387-61B12C995373}"/>
              </a:ext>
            </a:extLst>
          </p:cNvPr>
          <p:cNvCxnSpPr>
            <a:cxnSpLocks/>
          </p:cNvCxnSpPr>
          <p:nvPr/>
        </p:nvCxnSpPr>
        <p:spPr>
          <a:xfrm flipV="1">
            <a:off x="6095998" y="1431995"/>
            <a:ext cx="3237615" cy="14106"/>
          </a:xfrm>
          <a:prstGeom prst="straightConnector1">
            <a:avLst/>
          </a:prstGeom>
          <a:ln w="57150">
            <a:solidFill>
              <a:srgbClr val="FF0000">
                <a:alpha val="67000"/>
              </a:srgb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521ACB99-5BB7-3A2D-4CFB-BC44F53F9CC5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>
          <a:xfrm flipH="1">
            <a:off x="1972340" y="4635795"/>
            <a:ext cx="1298943" cy="106552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DCCF0645-8A92-E571-93A8-56A860BD2CC8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3271283" y="4635795"/>
            <a:ext cx="1329071" cy="106552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03329B7-D99E-E92C-13B9-5F01F62F1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7 Octobre 2022 - Clément LOUIS GAUBERT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D157B1E-BED5-21B2-62FD-8C233EC60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10</a:t>
            </a:fld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CA328B7-99FF-A95E-1280-5CDD84F10DA5}"/>
              </a:ext>
            </a:extLst>
          </p:cNvPr>
          <p:cNvSpPr/>
          <p:nvPr/>
        </p:nvSpPr>
        <p:spPr>
          <a:xfrm>
            <a:off x="7786577" y="5667327"/>
            <a:ext cx="2268279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Adénome hépatocellulaire</a:t>
            </a:r>
          </a:p>
        </p:txBody>
      </p:sp>
    </p:spTree>
    <p:extLst>
      <p:ext uri="{BB962C8B-B14F-4D97-AF65-F5344CB8AC3E}">
        <p14:creationId xmlns:p14="http://schemas.microsoft.com/office/powerpoint/2010/main" val="137141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A28A81-7258-9FC0-8B2C-D37482A7F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dirty="0"/>
              <a:t>TUMEURS HÉPATOCYTAIRES : </a:t>
            </a:r>
            <a:br>
              <a:rPr lang="fr-FR" sz="3600" dirty="0"/>
            </a:br>
            <a:r>
              <a:rPr lang="fr-FR" sz="3600" dirty="0"/>
              <a:t>HYPLERPLASIE NODULAIRE FOCALE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3F9A05B-0C42-2B8A-C104-5AE2BEFE11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5141" y="1324928"/>
            <a:ext cx="6135019" cy="2571487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B48A84-544A-2313-42F8-6037D0E877D7}"/>
              </a:ext>
            </a:extLst>
          </p:cNvPr>
          <p:cNvSpPr txBox="1"/>
          <p:nvPr/>
        </p:nvSpPr>
        <p:spPr>
          <a:xfrm>
            <a:off x="6828125" y="2282075"/>
            <a:ext cx="4865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=&gt; UNE IMAGERIE TYPIQUE POSE LE DIAGNOSTIC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6FD7091-C355-6132-09B0-AA84E400B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056" y="3183187"/>
            <a:ext cx="5718944" cy="32562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3B6C390-F264-A10D-FE68-62BD8D86ABA7}"/>
              </a:ext>
            </a:extLst>
          </p:cNvPr>
          <p:cNvSpPr/>
          <p:nvPr/>
        </p:nvSpPr>
        <p:spPr>
          <a:xfrm>
            <a:off x="6473056" y="5749222"/>
            <a:ext cx="2549024" cy="325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0B1EC75-842A-B446-D21B-B0EBAF8BA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B97366-1011-1C9E-CFE4-486536FA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11</a:t>
            </a:fld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F4CF58A-082A-6F91-1D0E-EEA99743FD9C}"/>
              </a:ext>
            </a:extLst>
          </p:cNvPr>
          <p:cNvSpPr txBox="1"/>
          <p:nvPr/>
        </p:nvSpPr>
        <p:spPr>
          <a:xfrm>
            <a:off x="225141" y="4357330"/>
            <a:ext cx="74574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Théorie de la malformation vasculaire : </a:t>
            </a:r>
          </a:p>
          <a:p>
            <a:r>
              <a:rPr lang="fr-FR" sz="1600" dirty="0"/>
              <a:t>Prolifération hépatocytaire </a:t>
            </a:r>
            <a:r>
              <a:rPr lang="fr-FR" sz="1600" u="sng" dirty="0"/>
              <a:t>fonctionnelle</a:t>
            </a:r>
            <a:r>
              <a:rPr lang="fr-FR" sz="1600" dirty="0"/>
              <a:t> réactionnelle un </a:t>
            </a:r>
          </a:p>
          <a:p>
            <a:r>
              <a:rPr lang="fr-FR" sz="1600" dirty="0"/>
              <a:t>approvisionnement artériel exclusif ou à une hyper-artérialisation du foie</a:t>
            </a:r>
          </a:p>
          <a:p>
            <a:endParaRPr lang="fr-FR" sz="1600" dirty="0"/>
          </a:p>
          <a:p>
            <a:r>
              <a:rPr lang="fr-FR" sz="1600" dirty="0"/>
              <a:t>Facteurs de risques : 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Anastomose porto-cave : Hyper-artérialisation réflexe à un foie </a:t>
            </a:r>
            <a:r>
              <a:rPr lang="fr-FR" sz="1600" dirty="0" err="1"/>
              <a:t>déportalisé</a:t>
            </a: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Syndrome de </a:t>
            </a:r>
            <a:r>
              <a:rPr lang="fr-FR" sz="1600" dirty="0" err="1"/>
              <a:t>Budd</a:t>
            </a:r>
            <a:r>
              <a:rPr lang="fr-FR" sz="1600" dirty="0"/>
              <a:t>-Chiari : Flux porte hépatofuge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Maladie de Rendu-Osler</a:t>
            </a:r>
          </a:p>
        </p:txBody>
      </p:sp>
    </p:spTree>
    <p:extLst>
      <p:ext uri="{BB962C8B-B14F-4D97-AF65-F5344CB8AC3E}">
        <p14:creationId xmlns:p14="http://schemas.microsoft.com/office/powerpoint/2010/main" val="216429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A70F20-C1E3-E695-8A68-B015C0CB8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404240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fr-FR" sz="2000" b="1" dirty="0"/>
              <a:t>ÉCHOGRAPHIE DE CONTRASTE (SURTOUT POUR LES HNF &lt;3CM)</a:t>
            </a:r>
          </a:p>
          <a:p>
            <a:endParaRPr lang="fr-FR" sz="2000" b="1" dirty="0"/>
          </a:p>
          <a:p>
            <a:endParaRPr lang="fr-FR" sz="2000" b="1" dirty="0"/>
          </a:p>
          <a:p>
            <a:r>
              <a:rPr lang="fr-FR" sz="2000" b="1" dirty="0"/>
              <a:t>IRM AVEC INJECTION DE PDC HÉPATO-SPÉCIFIQUE </a:t>
            </a:r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endParaRPr lang="fr-FR" sz="2000" b="1" dirty="0"/>
          </a:p>
          <a:p>
            <a:r>
              <a:rPr lang="fr-FR" sz="2000" b="1" dirty="0"/>
              <a:t>BIOPSIES AVEC IMMUNOHISTOCHIMIE À LA GLUTAMINE SYNTHASE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BB3C117-CF11-0FAA-9BC2-56FA80FA3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331" y="2819400"/>
            <a:ext cx="8815337" cy="204161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E85251D-AF0F-36AA-1065-6BA17B6FC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1048" y="1102423"/>
            <a:ext cx="4766957" cy="179924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111CDEA-600E-7C6F-D8A0-DBEEE7ED07F8}"/>
              </a:ext>
            </a:extLst>
          </p:cNvPr>
          <p:cNvSpPr txBox="1"/>
          <p:nvPr/>
        </p:nvSpPr>
        <p:spPr>
          <a:xfrm>
            <a:off x="1866459" y="4692063"/>
            <a:ext cx="8408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HNF =&gt; </a:t>
            </a:r>
            <a:r>
              <a:rPr lang="fr-FR" b="1" dirty="0" err="1"/>
              <a:t>Isosignal</a:t>
            </a:r>
            <a:r>
              <a:rPr lang="fr-FR" b="1" dirty="0"/>
              <a:t> ou </a:t>
            </a:r>
            <a:r>
              <a:rPr lang="fr-FR" b="1" dirty="0" err="1"/>
              <a:t>réhaussement</a:t>
            </a:r>
            <a:r>
              <a:rPr lang="fr-FR" b="1" dirty="0"/>
              <a:t> tardif.                           Adénome =&gt; Hyposignal tardif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A2E67CA1-DB5A-3884-060F-F029E56DA733}"/>
              </a:ext>
            </a:extLst>
          </p:cNvPr>
          <p:cNvSpPr txBox="1">
            <a:spLocks/>
          </p:cNvSpPr>
          <p:nvPr/>
        </p:nvSpPr>
        <p:spPr>
          <a:xfrm>
            <a:off x="838200" y="-63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/>
              <a:t>TUMEURS HÉPATOCYTAIRES : </a:t>
            </a:r>
            <a:br>
              <a:rPr lang="fr-FR" sz="3600" dirty="0"/>
            </a:br>
            <a:r>
              <a:rPr lang="fr-FR" sz="3600" dirty="0"/>
              <a:t>HYPLERPLASIE NODULAIRE FOCALE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A31FB16-1DA6-296A-8CB3-0F14FFA2A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656" y="5643073"/>
            <a:ext cx="1676071" cy="107840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EE0A13C-334A-1D35-8B46-BAB8FFD9BAAC}"/>
              </a:ext>
            </a:extLst>
          </p:cNvPr>
          <p:cNvSpPr txBox="1"/>
          <p:nvPr/>
        </p:nvSpPr>
        <p:spPr>
          <a:xfrm>
            <a:off x="4388294" y="5952423"/>
            <a:ext cx="359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Marquage en carte de géographie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C49B03E-5284-1BCC-F8C6-0F2BF3F2A1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1657" y="5077355"/>
            <a:ext cx="1191541" cy="165176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2B26D045-330D-484F-CFDC-BE7FF6D91C4A}"/>
              </a:ext>
            </a:extLst>
          </p:cNvPr>
          <p:cNvSpPr txBox="1"/>
          <p:nvPr/>
        </p:nvSpPr>
        <p:spPr>
          <a:xfrm>
            <a:off x="9474765" y="5556529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Pseudo-cirrhose ou cirrhose localisée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2D3793D-E73B-510A-9507-D783EEDF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7DDC9E1-9D24-A830-14C7-AFAED2A2F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62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F80FC9-566D-DDC3-EDF5-5504CA196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813"/>
            <a:ext cx="10515600" cy="4976037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Tumeur hépatique bénigne fréquente entre 0,4 et 3% de la population</a:t>
            </a:r>
          </a:p>
          <a:p>
            <a:endParaRPr lang="fr-FR" dirty="0"/>
          </a:p>
          <a:p>
            <a:r>
              <a:rPr lang="fr-FR" dirty="0"/>
              <a:t>Évolution : Stabilité ou décroissance (ménopause ?)</a:t>
            </a:r>
          </a:p>
          <a:p>
            <a:pPr marL="457200" lvl="1" indent="0">
              <a:buNone/>
            </a:pPr>
            <a:r>
              <a:rPr lang="fr-FR" i="1" dirty="0"/>
              <a:t>ATTENTION si augmentation : </a:t>
            </a:r>
          </a:p>
          <a:p>
            <a:pPr marL="457200" lvl="1" indent="0">
              <a:buNone/>
            </a:pPr>
            <a:r>
              <a:rPr lang="fr-FR" i="1" dirty="0"/>
              <a:t>L’augmentation en taille n’exclut pas le diagnostic d’HNF</a:t>
            </a:r>
          </a:p>
          <a:p>
            <a:endParaRPr lang="fr-FR" dirty="0"/>
          </a:p>
          <a:p>
            <a:r>
              <a:rPr lang="fr-FR" dirty="0"/>
              <a:t>Importance d’un diagnostic précis </a:t>
            </a:r>
          </a:p>
          <a:p>
            <a:pPr lvl="1"/>
            <a:r>
              <a:rPr lang="fr-FR" dirty="0"/>
              <a:t>Piège : porter une indication opératoire abusive pour une HNF asymptomatique sans risque évolutif</a:t>
            </a:r>
            <a:endParaRPr lang="fr-FR" u="sng" dirty="0"/>
          </a:p>
          <a:p>
            <a:pPr marL="457200" lvl="1" indent="0">
              <a:buNone/>
            </a:pPr>
            <a:endParaRPr lang="fr-FR" u="sng" dirty="0"/>
          </a:p>
          <a:p>
            <a:pPr marL="0" indent="0" algn="ctr">
              <a:buNone/>
            </a:pPr>
            <a:r>
              <a:rPr lang="fr-FR" b="1" dirty="0"/>
              <a:t>PAS DE COMPLICATIONS</a:t>
            </a:r>
          </a:p>
          <a:p>
            <a:pPr marL="0" indent="0" algn="ctr">
              <a:buNone/>
            </a:pPr>
            <a:r>
              <a:rPr lang="fr-FR" b="1" dirty="0"/>
              <a:t> </a:t>
            </a:r>
          </a:p>
          <a:p>
            <a:pPr marL="0" indent="0" algn="ctr">
              <a:buNone/>
            </a:pPr>
            <a:r>
              <a:rPr lang="fr-FR" b="1" dirty="0"/>
              <a:t>=&gt; PAS DE TRAITEMENT, PAS DE SURVEILLANCE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2609AF3-B10E-79B7-6F00-6DBAC3C7F2FA}"/>
              </a:ext>
            </a:extLst>
          </p:cNvPr>
          <p:cNvSpPr txBox="1">
            <a:spLocks/>
          </p:cNvSpPr>
          <p:nvPr/>
        </p:nvSpPr>
        <p:spPr>
          <a:xfrm>
            <a:off x="838200" y="-63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/>
              <a:t>TUMEURS HÉPATOCYTAIRES : </a:t>
            </a:r>
            <a:br>
              <a:rPr lang="fr-FR" sz="3600" dirty="0"/>
            </a:br>
            <a:r>
              <a:rPr lang="fr-FR" sz="3600" dirty="0"/>
              <a:t>HYPLERPLASIE NODULAIRE FOCALE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5A4F85E-70CA-8036-B81D-B82DBFB30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CB7B56-E05B-EDBA-D5F8-9ABE024DE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65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0E9048-B980-74EE-B186-35B921462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505" y="1879927"/>
            <a:ext cx="10515600" cy="4351338"/>
          </a:xfrm>
        </p:spPr>
        <p:txBody>
          <a:bodyPr/>
          <a:lstStyle/>
          <a:p>
            <a:r>
              <a:rPr lang="fr-FR" dirty="0"/>
              <a:t>Place de la Chirurgie ? </a:t>
            </a:r>
          </a:p>
          <a:p>
            <a:pPr lvl="1"/>
            <a:r>
              <a:rPr lang="fr-FR" dirty="0"/>
              <a:t>SYMPTOMATIQUE :</a:t>
            </a:r>
          </a:p>
          <a:p>
            <a:pPr lvl="2"/>
            <a:r>
              <a:rPr lang="fr-FR" dirty="0"/>
              <a:t>DOULEURS</a:t>
            </a:r>
          </a:p>
          <a:p>
            <a:pPr lvl="2"/>
            <a:r>
              <a:rPr lang="fr-FR" dirty="0"/>
              <a:t>SYNDROME DE MASSE</a:t>
            </a:r>
          </a:p>
          <a:p>
            <a:pPr lvl="2"/>
            <a:r>
              <a:rPr lang="fr-FR" dirty="0"/>
              <a:t>GROSSE TUMEUR SOUS-CAPSULAIRE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DOUTE DIAGNOSTIC : </a:t>
            </a:r>
          </a:p>
          <a:p>
            <a:pPr lvl="2"/>
            <a:r>
              <a:rPr lang="fr-FR" dirty="0"/>
              <a:t>MODIFICATION D’ASPECT</a:t>
            </a:r>
          </a:p>
          <a:p>
            <a:pPr lvl="2"/>
            <a:r>
              <a:rPr lang="fr-FR" dirty="0"/>
              <a:t>AUGMENTATION DE TAILLE (?)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9190D8B-E5D0-AD7F-527B-91DD2C5092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841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/>
              <a:t>TUMEURS HÉPATOCYTAIRES : </a:t>
            </a:r>
            <a:br>
              <a:rPr lang="fr-FR" sz="3600" dirty="0"/>
            </a:br>
            <a:r>
              <a:rPr lang="fr-FR" sz="3600" dirty="0"/>
              <a:t>HYPLERPLASIE NODULAIRE FOCALE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18CD45-0782-0900-6DA6-7457CC1F053A}"/>
              </a:ext>
            </a:extLst>
          </p:cNvPr>
          <p:cNvSpPr txBox="1"/>
          <p:nvPr/>
        </p:nvSpPr>
        <p:spPr>
          <a:xfrm>
            <a:off x="3420460" y="5737447"/>
            <a:ext cx="5351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DISCUSSION DES DOSSIERS EN RCP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D08DF3F-6202-F338-CEE5-4A5EF53E2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787" y="1509713"/>
            <a:ext cx="2666557" cy="4257135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2604CFD-C07D-162D-44A2-648B4D829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18BC01-A5F0-175B-E7A8-721AFB7D3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28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ADD4FB-8942-BD86-BC59-0723FAD2C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Tumeur bénigne hépatique solide la plus fréquente</a:t>
            </a:r>
          </a:p>
          <a:p>
            <a:r>
              <a:rPr lang="fr-FR" dirty="0"/>
              <a:t>Découverte fortuite à l’imagerie</a:t>
            </a:r>
          </a:p>
          <a:p>
            <a:r>
              <a:rPr lang="fr-FR" dirty="0"/>
              <a:t>Imagerie qui fait le diagnostic .. La plupart du temps</a:t>
            </a:r>
          </a:p>
          <a:p>
            <a:r>
              <a:rPr lang="fr-FR" dirty="0"/>
              <a:t>Pas de complications </a:t>
            </a:r>
          </a:p>
          <a:p>
            <a:r>
              <a:rPr lang="fr-FR" dirty="0"/>
              <a:t>Pas de traitement</a:t>
            </a:r>
          </a:p>
          <a:p>
            <a:r>
              <a:rPr lang="fr-FR" dirty="0"/>
              <a:t>Pas de surveillance</a:t>
            </a:r>
          </a:p>
          <a:p>
            <a:r>
              <a:rPr lang="fr-FR" dirty="0"/>
              <a:t>La chirurgie est indiquée (rarissime) :</a:t>
            </a:r>
          </a:p>
          <a:p>
            <a:pPr lvl="1"/>
            <a:r>
              <a:rPr lang="fr-FR" dirty="0"/>
              <a:t>Dans les formes symptomatiques</a:t>
            </a:r>
          </a:p>
          <a:p>
            <a:pPr lvl="1"/>
            <a:r>
              <a:rPr lang="fr-FR" dirty="0"/>
              <a:t>En cas de doute diagnostic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7E38FD-3C77-B3AE-A90E-44C4C9E4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D0A52C-7752-611D-4A90-849DB2467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15</a:t>
            </a:fld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DE850B7-DDB7-EA47-4163-A154057159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/>
              <a:t>CONCLUSION : </a:t>
            </a:r>
            <a:br>
              <a:rPr lang="fr-FR" sz="3600" dirty="0"/>
            </a:br>
            <a:r>
              <a:rPr lang="fr-FR" sz="3600" dirty="0"/>
              <a:t>HYPLERPLASIE NODULAIRE FOCALE</a:t>
            </a:r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EE8B12E1-071C-5D5A-6CF4-FE6A254929C3}"/>
              </a:ext>
            </a:extLst>
          </p:cNvPr>
          <p:cNvSpPr/>
          <p:nvPr/>
        </p:nvSpPr>
        <p:spPr>
          <a:xfrm>
            <a:off x="5673436" y="5290650"/>
            <a:ext cx="397538" cy="886314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5F053E-BB09-6392-E16F-29A2F676AF17}"/>
              </a:ext>
            </a:extLst>
          </p:cNvPr>
          <p:cNvSpPr txBox="1"/>
          <p:nvPr/>
        </p:nvSpPr>
        <p:spPr>
          <a:xfrm>
            <a:off x="6421582" y="5502974"/>
            <a:ext cx="274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DISCUSSION EN RCP</a:t>
            </a:r>
          </a:p>
        </p:txBody>
      </p:sp>
    </p:spTree>
    <p:extLst>
      <p:ext uri="{BB962C8B-B14F-4D97-AF65-F5344CB8AC3E}">
        <p14:creationId xmlns:p14="http://schemas.microsoft.com/office/powerpoint/2010/main" val="1265733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4715490-6595-7F02-438F-7EA6B7AA88B3}"/>
              </a:ext>
            </a:extLst>
          </p:cNvPr>
          <p:cNvSpPr/>
          <p:nvPr/>
        </p:nvSpPr>
        <p:spPr>
          <a:xfrm>
            <a:off x="591671" y="4926926"/>
            <a:ext cx="11066189" cy="1931074"/>
          </a:xfrm>
          <a:prstGeom prst="roundRect">
            <a:avLst/>
          </a:prstGeom>
          <a:solidFill>
            <a:srgbClr val="FF0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17BB8F5-A4AB-7EEB-4295-E61F53179779}"/>
              </a:ext>
            </a:extLst>
          </p:cNvPr>
          <p:cNvSpPr/>
          <p:nvPr/>
        </p:nvSpPr>
        <p:spPr>
          <a:xfrm>
            <a:off x="4961860" y="365125"/>
            <a:ext cx="2268279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Nodules hépatiques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FA90E25-4778-D6BB-54B6-107F0CB72292}"/>
              </a:ext>
            </a:extLst>
          </p:cNvPr>
          <p:cNvSpPr/>
          <p:nvPr/>
        </p:nvSpPr>
        <p:spPr>
          <a:xfrm>
            <a:off x="3632789" y="1804063"/>
            <a:ext cx="4926420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Nodules hépatiques chez une patiente jeune </a:t>
            </a:r>
          </a:p>
          <a:p>
            <a:pPr algn="ctr"/>
            <a:r>
              <a:rPr lang="fr-FR" dirty="0"/>
              <a:t>Pas d’hépatopathie chronique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8DDFA5-51EF-C833-A7DC-395C976DF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9581" y="436082"/>
            <a:ext cx="2268279" cy="244143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6AE96AF-77AA-D324-0322-16993BDD0E26}"/>
              </a:ext>
            </a:extLst>
          </p:cNvPr>
          <p:cNvSpPr/>
          <p:nvPr/>
        </p:nvSpPr>
        <p:spPr>
          <a:xfrm>
            <a:off x="808073" y="3168644"/>
            <a:ext cx="4926420" cy="14671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Bilan d’imagerie : 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intention : Échographie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Examen de référence : IRM Hépatique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91317ED-2A3E-C8FA-D2E4-AB20887E5EEE}"/>
              </a:ext>
            </a:extLst>
          </p:cNvPr>
          <p:cNvSpPr/>
          <p:nvPr/>
        </p:nvSpPr>
        <p:spPr>
          <a:xfrm>
            <a:off x="6457507" y="3540712"/>
            <a:ext cx="4926420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Bilan biologique : Bilan hépatique, CRP, </a:t>
            </a:r>
            <a:r>
              <a:rPr lang="fr-FR" dirty="0" err="1"/>
              <a:t>élastométrie</a:t>
            </a:r>
            <a:r>
              <a:rPr lang="fr-FR" dirty="0"/>
              <a:t> impulsionnelle +/- AFP/CA19-9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893F746-FACC-350A-4044-621B3C5D1F6B}"/>
              </a:ext>
            </a:extLst>
          </p:cNvPr>
          <p:cNvSpPr/>
          <p:nvPr/>
        </p:nvSpPr>
        <p:spPr>
          <a:xfrm>
            <a:off x="808073" y="5950567"/>
            <a:ext cx="2268279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Angiomes hépatiques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ABABA90-1925-2240-2B10-78D5CBC76C85}"/>
              </a:ext>
            </a:extLst>
          </p:cNvPr>
          <p:cNvSpPr/>
          <p:nvPr/>
        </p:nvSpPr>
        <p:spPr>
          <a:xfrm>
            <a:off x="3466214" y="5926167"/>
            <a:ext cx="2268279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Hyperplasie Nodulaire Focale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BE7E23B-E57E-09F9-E2CE-FDD6E1B66805}"/>
              </a:ext>
            </a:extLst>
          </p:cNvPr>
          <p:cNvSpPr/>
          <p:nvPr/>
        </p:nvSpPr>
        <p:spPr>
          <a:xfrm>
            <a:off x="9115648" y="5911365"/>
            <a:ext cx="2268279" cy="7230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Adénome hépatocellulaire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CBCAE96-FB68-8CC3-A91A-F6D1C7DCEDA2}"/>
              </a:ext>
            </a:extLst>
          </p:cNvPr>
          <p:cNvSpPr txBox="1"/>
          <p:nvPr/>
        </p:nvSpPr>
        <p:spPr>
          <a:xfrm>
            <a:off x="6457507" y="4926926"/>
            <a:ext cx="2087527" cy="383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Doute diagnostic ? 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0AD1E36-E875-F837-A11D-CCC669D0B57C}"/>
              </a:ext>
            </a:extLst>
          </p:cNvPr>
          <p:cNvCxnSpPr>
            <a:stCxn id="4" idx="2"/>
            <a:endCxn id="6" idx="0"/>
          </p:cNvCxnSpPr>
          <p:nvPr/>
        </p:nvCxnSpPr>
        <p:spPr>
          <a:xfrm flipH="1">
            <a:off x="6095999" y="1088139"/>
            <a:ext cx="1" cy="7159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78837A6-B77C-8F41-9FAE-B4AF448FD46E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 flipH="1">
            <a:off x="3271283" y="2527077"/>
            <a:ext cx="2824716" cy="64156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8D5C340-7ABA-EC64-A7DA-19345A6497A2}"/>
              </a:ext>
            </a:extLst>
          </p:cNvPr>
          <p:cNvCxnSpPr>
            <a:cxnSpLocks/>
          </p:cNvCxnSpPr>
          <p:nvPr/>
        </p:nvCxnSpPr>
        <p:spPr>
          <a:xfrm>
            <a:off x="6095998" y="2524108"/>
            <a:ext cx="2932076" cy="10166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A40CC7E-EF41-31AF-5387-61B12C995373}"/>
              </a:ext>
            </a:extLst>
          </p:cNvPr>
          <p:cNvCxnSpPr>
            <a:cxnSpLocks/>
          </p:cNvCxnSpPr>
          <p:nvPr/>
        </p:nvCxnSpPr>
        <p:spPr>
          <a:xfrm flipV="1">
            <a:off x="6095998" y="1431995"/>
            <a:ext cx="3237615" cy="14106"/>
          </a:xfrm>
          <a:prstGeom prst="straightConnector1">
            <a:avLst/>
          </a:prstGeom>
          <a:ln w="57150">
            <a:solidFill>
              <a:srgbClr val="FF0000">
                <a:alpha val="67000"/>
              </a:srgb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4BC8B19B-E4CF-E24E-51D8-32665FEFE034}"/>
              </a:ext>
            </a:extLst>
          </p:cNvPr>
          <p:cNvCxnSpPr>
            <a:cxnSpLocks/>
          </p:cNvCxnSpPr>
          <p:nvPr/>
        </p:nvCxnSpPr>
        <p:spPr>
          <a:xfrm>
            <a:off x="7407870" y="5280083"/>
            <a:ext cx="2" cy="620086"/>
          </a:xfrm>
          <a:prstGeom prst="straightConnector1">
            <a:avLst/>
          </a:prstGeom>
          <a:ln w="57150">
            <a:solidFill>
              <a:srgbClr val="FF0000">
                <a:alpha val="67000"/>
              </a:srgb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DE4D1956-9EAA-0544-8139-7172A2DCBC06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8559209" y="6272872"/>
            <a:ext cx="556439" cy="0"/>
          </a:xfrm>
          <a:prstGeom prst="straightConnector1">
            <a:avLst/>
          </a:prstGeom>
          <a:ln w="57150">
            <a:solidFill>
              <a:srgbClr val="FF0000">
                <a:alpha val="67000"/>
              </a:srgb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EE7AB202-F57D-1C7A-F0C4-FB492C358761}"/>
              </a:ext>
            </a:extLst>
          </p:cNvPr>
          <p:cNvSpPr/>
          <p:nvPr/>
        </p:nvSpPr>
        <p:spPr>
          <a:xfrm>
            <a:off x="6273830" y="5911365"/>
            <a:ext cx="2268279" cy="723014"/>
          </a:xfrm>
          <a:prstGeom prst="roundRect">
            <a:avLst/>
          </a:prstGeom>
          <a:solidFill>
            <a:srgbClr val="FF00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BIOPSIE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521ACB99-5BB7-3A2D-4CFB-BC44F53F9CC5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1942213" y="4653170"/>
            <a:ext cx="1329070" cy="12973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DCCF0645-8A92-E571-93A8-56A860BD2CC8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3271283" y="4628663"/>
            <a:ext cx="1329071" cy="12975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E8A6D02-DB68-E4A4-AF76-BC6BE8B2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75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5" grpId="0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18DE3C-7A3A-5169-B6FC-DDA594DF77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/>
              <a:t>TUMEURS HÉPATOCYTAIRES : </a:t>
            </a:r>
            <a:br>
              <a:rPr lang="fr-FR" sz="3600" dirty="0"/>
            </a:br>
            <a:r>
              <a:rPr lang="fr-FR" sz="3600" dirty="0"/>
              <a:t>ADÉNOME HÉPATOCELLULAIRE ?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DADFA9C-6BA6-5A3A-FF67-C286C523A9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741" y="1690688"/>
            <a:ext cx="6435392" cy="21795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C79755-12B3-A433-80AD-0FE08F0C5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751" y="4146698"/>
            <a:ext cx="7237955" cy="234617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5989A51-4F62-C6F6-4236-126F6A4CA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9F289FA-3B95-EF7D-BAC8-F95127DC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079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62B8D-884D-9AFD-4E9D-976D832B0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Tumeurs hépatiques bénigne rare</a:t>
            </a:r>
          </a:p>
          <a:p>
            <a:r>
              <a:rPr lang="fr-FR" dirty="0"/>
              <a:t>Prolifération monoclonale bénigne hépatocytaire </a:t>
            </a:r>
          </a:p>
          <a:p>
            <a:r>
              <a:rPr lang="fr-FR" dirty="0"/>
              <a:t>Génétiquement hétérogène</a:t>
            </a:r>
          </a:p>
          <a:p>
            <a:endParaRPr lang="fr-FR" dirty="0"/>
          </a:p>
          <a:p>
            <a:r>
              <a:rPr lang="fr-FR" dirty="0"/>
              <a:t>Clinique, biologie et imagerie non suffisant ..</a:t>
            </a:r>
          </a:p>
          <a:p>
            <a:endParaRPr lang="fr-FR" dirty="0"/>
          </a:p>
          <a:p>
            <a:r>
              <a:rPr lang="fr-FR" dirty="0"/>
              <a:t>Diagnostic : BIOPSIE pour histologie </a:t>
            </a:r>
            <a:r>
              <a:rPr lang="fr-FR" sz="1600" dirty="0"/>
              <a:t>(mais pas que …)</a:t>
            </a:r>
            <a:endParaRPr lang="fr-FR" dirty="0"/>
          </a:p>
          <a:p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D818DE3C-7A3A-5169-B6FC-DDA594DF77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/>
              <a:t>TUMEURS HÉPATOCYTAIRES : </a:t>
            </a:r>
            <a:br>
              <a:rPr lang="fr-FR" sz="3600" dirty="0"/>
            </a:br>
            <a:r>
              <a:rPr lang="fr-FR" sz="3600" dirty="0"/>
              <a:t>ADÉNOME HÉPATOCELLULAIRE ?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8FB91CD-FC96-DC2D-FDAB-214A77236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084C20-6062-A8EA-ED18-658AD2B94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7058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948EC95-5DE5-4D61-48FA-E2B45E764D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3788" y="1574586"/>
            <a:ext cx="6811926" cy="24022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90B58B-D06F-D69B-0EE3-BE0528B62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729168"/>
            <a:ext cx="5809807" cy="2914304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4AEBAF6F-73DB-F89E-81ED-03CB94C455DD}"/>
              </a:ext>
            </a:extLst>
          </p:cNvPr>
          <p:cNvSpPr txBox="1">
            <a:spLocks/>
          </p:cNvSpPr>
          <p:nvPr/>
        </p:nvSpPr>
        <p:spPr>
          <a:xfrm>
            <a:off x="838200" y="2490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/>
              <a:t>TUMEURS HÉPATOCYTAIRES : </a:t>
            </a:r>
            <a:br>
              <a:rPr lang="fr-FR" sz="3600" dirty="0"/>
            </a:br>
            <a:r>
              <a:rPr lang="fr-FR" sz="3600" dirty="0"/>
              <a:t>ADÉNOME HÉPATOCELLULAIRE ?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AC98107-3282-CA5F-9616-BD98FB2CE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114B690-1670-0D8D-633C-A14B6A277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251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62B8D-884D-9AFD-4E9D-976D832B0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911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Classification </a:t>
            </a:r>
            <a:r>
              <a:rPr lang="fr-FR" dirty="0" err="1"/>
              <a:t>immuno-histochimique</a:t>
            </a:r>
            <a:r>
              <a:rPr lang="fr-FR" dirty="0"/>
              <a:t> des adénomes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D818DE3C-7A3A-5169-B6FC-DDA594DF77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/>
              <a:t>TUMEURS HÉPATOCYTAIRES : </a:t>
            </a:r>
            <a:br>
              <a:rPr lang="fr-FR" sz="3600" dirty="0"/>
            </a:br>
            <a:r>
              <a:rPr lang="fr-FR" sz="3600" dirty="0"/>
              <a:t>ADÉNOME HÉPATOCELLULAIRE ?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12DFB6B-F098-8D96-3A3A-E6E3B81C247A}"/>
              </a:ext>
            </a:extLst>
          </p:cNvPr>
          <p:cNvSpPr/>
          <p:nvPr/>
        </p:nvSpPr>
        <p:spPr>
          <a:xfrm>
            <a:off x="1541782" y="3043517"/>
            <a:ext cx="2384612" cy="77096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HNF1a (34%)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B3D8B45-8984-BB06-4193-4BBEAE5665DE}"/>
              </a:ext>
            </a:extLst>
          </p:cNvPr>
          <p:cNvSpPr/>
          <p:nvPr/>
        </p:nvSpPr>
        <p:spPr>
          <a:xfrm>
            <a:off x="7306235" y="3052779"/>
            <a:ext cx="2384612" cy="770965"/>
          </a:xfrm>
          <a:prstGeom prst="roundRect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Inflammatoire (34%)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EC92FBD-70A7-F9CA-B1E8-A16DC44C4435}"/>
              </a:ext>
            </a:extLst>
          </p:cNvPr>
          <p:cNvSpPr/>
          <p:nvPr/>
        </p:nvSpPr>
        <p:spPr>
          <a:xfrm>
            <a:off x="1541782" y="4363439"/>
            <a:ext cx="2384612" cy="770965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Sonic </a:t>
            </a:r>
            <a:r>
              <a:rPr lang="fr-FR" dirty="0" err="1"/>
              <a:t>Hedgehog</a:t>
            </a:r>
            <a:r>
              <a:rPr lang="fr-FR" dirty="0"/>
              <a:t> (4%)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9CE17F0-B12E-F131-D608-B7BC809BBDC6}"/>
              </a:ext>
            </a:extLst>
          </p:cNvPr>
          <p:cNvSpPr/>
          <p:nvPr/>
        </p:nvSpPr>
        <p:spPr>
          <a:xfrm>
            <a:off x="5146816" y="4948302"/>
            <a:ext cx="2384612" cy="770965"/>
          </a:xfrm>
          <a:prstGeom prst="roundRect">
            <a:avLst/>
          </a:prstGeom>
          <a:solidFill>
            <a:schemeClr val="accent1">
              <a:lumMod val="75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ß</a:t>
            </a:r>
            <a:r>
              <a:rPr lang="fr-FR" dirty="0"/>
              <a:t>-caténine exon 3  (7%)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81A93F9-DC82-5D1D-9C4B-B3D0DA6BEE72}"/>
              </a:ext>
            </a:extLst>
          </p:cNvPr>
          <p:cNvSpPr/>
          <p:nvPr/>
        </p:nvSpPr>
        <p:spPr>
          <a:xfrm>
            <a:off x="9491290" y="4906086"/>
            <a:ext cx="2384612" cy="770965"/>
          </a:xfrm>
          <a:prstGeom prst="roundRect">
            <a:avLst/>
          </a:prstGeom>
          <a:solidFill>
            <a:srgbClr val="7030A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ß</a:t>
            </a:r>
            <a:r>
              <a:rPr lang="fr-FR" dirty="0"/>
              <a:t>-caténine exon 7/8  (3%)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18B3D7C-49CA-6C6A-C545-911B53A1FFBE}"/>
              </a:ext>
            </a:extLst>
          </p:cNvPr>
          <p:cNvSpPr/>
          <p:nvPr/>
        </p:nvSpPr>
        <p:spPr>
          <a:xfrm>
            <a:off x="1541782" y="5707819"/>
            <a:ext cx="2384612" cy="77096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Non classé (7%)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E501EB2-AED3-E82C-9A68-F1081054CF97}"/>
              </a:ext>
            </a:extLst>
          </p:cNvPr>
          <p:cNvSpPr/>
          <p:nvPr/>
        </p:nvSpPr>
        <p:spPr>
          <a:xfrm>
            <a:off x="5785456" y="3977958"/>
            <a:ext cx="2384612" cy="770965"/>
          </a:xfrm>
          <a:prstGeom prst="round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Forme mixte (6%)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7B773AA-5CEF-C498-2430-FDFC11DDB0E2}"/>
              </a:ext>
            </a:extLst>
          </p:cNvPr>
          <p:cNvSpPr/>
          <p:nvPr/>
        </p:nvSpPr>
        <p:spPr>
          <a:xfrm>
            <a:off x="8610600" y="3977957"/>
            <a:ext cx="2384612" cy="770965"/>
          </a:xfrm>
          <a:prstGeom prst="roundRect">
            <a:avLst/>
          </a:prstGeom>
          <a:solidFill>
            <a:srgbClr val="7030A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Forme mixte (4%)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8F0F7BB-E6C4-C1A0-1028-FDC4AB879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9089EA10-9FCC-B10A-7206-3318B632A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80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18DE3C-7A3A-5169-B6FC-DDA594DF77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/>
              <a:t>TUMEURS HÉPATOCYTAIRES : </a:t>
            </a:r>
            <a:br>
              <a:rPr lang="fr-FR" sz="3600" dirty="0"/>
            </a:br>
            <a:r>
              <a:rPr lang="fr-FR" sz="3600" dirty="0"/>
              <a:t>ADÉNOMES HÉPATOCELLULAIRES = COMPLICATIONS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A5C6EA0-3CDB-7F38-A8FE-20A7E560DA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dirty="0"/>
              <a:t>HÉMORRAGIE – 20%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C2182B2-2A08-0A44-2D6E-DE6B54B2A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4"/>
            <a:ext cx="5157787" cy="20499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Intra-tumoral ou intra-péritonéal</a:t>
            </a:r>
          </a:p>
          <a:p>
            <a:r>
              <a:rPr lang="fr-FR" dirty="0"/>
              <a:t>Taille &gt; 5 cm ? </a:t>
            </a:r>
          </a:p>
          <a:p>
            <a:r>
              <a:rPr lang="fr-FR" dirty="0"/>
              <a:t>Tumeur </a:t>
            </a:r>
            <a:r>
              <a:rPr lang="fr-FR" dirty="0" err="1"/>
              <a:t>exophytique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Lié aux œstrogènes et au surpoids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31394C6-8BD1-A1D6-6330-28A20A66F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FR" dirty="0"/>
              <a:t>TRANSFORMATION MALIGNE – 5%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0554477-BBA4-5840-E7EB-7FB5464751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165397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dirty="0"/>
              <a:t>Carcinome Hépato-cellulaire</a:t>
            </a:r>
          </a:p>
          <a:p>
            <a:r>
              <a:rPr lang="fr-FR" dirty="0"/>
              <a:t>Taille &gt; 5 cm </a:t>
            </a:r>
          </a:p>
          <a:p>
            <a:r>
              <a:rPr lang="fr-FR" dirty="0"/>
              <a:t>Homme (bodybuilders ++)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54D03AD-01B9-617A-6407-9F9E528B4DA1}"/>
              </a:ext>
            </a:extLst>
          </p:cNvPr>
          <p:cNvSpPr/>
          <p:nvPr/>
        </p:nvSpPr>
        <p:spPr>
          <a:xfrm>
            <a:off x="2226375" y="5721910"/>
            <a:ext cx="2384612" cy="770965"/>
          </a:xfrm>
          <a:prstGeom prst="roundRect">
            <a:avLst/>
          </a:prstGeom>
          <a:solidFill>
            <a:srgbClr val="FFC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Sonic </a:t>
            </a:r>
            <a:r>
              <a:rPr lang="fr-FR" dirty="0" err="1"/>
              <a:t>Hedgehog</a:t>
            </a:r>
            <a:r>
              <a:rPr lang="fr-FR" dirty="0"/>
              <a:t> (4%)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6B68EEA-F771-791A-CE5C-33386A447415}"/>
              </a:ext>
            </a:extLst>
          </p:cNvPr>
          <p:cNvSpPr/>
          <p:nvPr/>
        </p:nvSpPr>
        <p:spPr>
          <a:xfrm>
            <a:off x="2226375" y="4554994"/>
            <a:ext cx="2384612" cy="770965"/>
          </a:xfrm>
          <a:prstGeom prst="roundRect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Inflammatoire (34%)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998766B-59BC-96F1-DD73-5E6A859A6FBF}"/>
              </a:ext>
            </a:extLst>
          </p:cNvPr>
          <p:cNvSpPr/>
          <p:nvPr/>
        </p:nvSpPr>
        <p:spPr>
          <a:xfrm>
            <a:off x="7571488" y="4554994"/>
            <a:ext cx="2384612" cy="770965"/>
          </a:xfrm>
          <a:prstGeom prst="roundRect">
            <a:avLst/>
          </a:prstGeom>
          <a:solidFill>
            <a:schemeClr val="accent1">
              <a:lumMod val="75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ß</a:t>
            </a:r>
            <a:r>
              <a:rPr lang="fr-FR" dirty="0"/>
              <a:t>-caténine exon 3  (7%)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5167A2-D406-EEF9-85D0-5E259B5187FD}"/>
              </a:ext>
            </a:extLst>
          </p:cNvPr>
          <p:cNvSpPr/>
          <p:nvPr/>
        </p:nvSpPr>
        <p:spPr>
          <a:xfrm>
            <a:off x="1014413" y="3986213"/>
            <a:ext cx="4843462" cy="2728912"/>
          </a:xfrm>
          <a:prstGeom prst="rect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2283C50-28CD-31C4-5B36-AC13DFD8FC0F}"/>
              </a:ext>
            </a:extLst>
          </p:cNvPr>
          <p:cNvSpPr/>
          <p:nvPr/>
        </p:nvSpPr>
        <p:spPr>
          <a:xfrm>
            <a:off x="873568" y="4689271"/>
            <a:ext cx="10248014" cy="97513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/>
              <a:t>Adapter le traitement en fonction du risque de complications et du sous-types histologique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4B56E47-2159-B0C2-0684-AFF7ED464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B418971-4F9E-AB53-A849-6BA5DFF50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43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 build="p"/>
      <p:bldP spid="10" grpId="0" animBg="1"/>
      <p:bldP spid="11" grpId="0" animBg="1"/>
      <p:bldP spid="12" grpId="0" animBg="1"/>
      <p:bldP spid="3" grpId="0" animBg="1"/>
      <p:bldP spid="13" grpId="0" animBg="1"/>
      <p:bldP spid="13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0382A5-FEE1-E3E5-0546-CA0313ECC1A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/>
              <a:t>TUMEURS HÉPATOCYTAIRES : </a:t>
            </a:r>
            <a:br>
              <a:rPr lang="fr-FR" sz="3600" dirty="0"/>
            </a:br>
            <a:r>
              <a:rPr lang="fr-FR" sz="3600" dirty="0"/>
              <a:t>PRISE EN CHARGE DES ADÉNOMES HÉPATOCELLULAIRES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FE56D67-D027-6F27-CFF0-1EF3CAF59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Surveillance si :</a:t>
            </a:r>
          </a:p>
          <a:p>
            <a:pPr lvl="1"/>
            <a:r>
              <a:rPr lang="fr-FR" dirty="0"/>
              <a:t>Femme</a:t>
            </a:r>
          </a:p>
          <a:p>
            <a:pPr lvl="1"/>
            <a:r>
              <a:rPr lang="fr-FR" dirty="0"/>
              <a:t>&lt; 5cm</a:t>
            </a:r>
          </a:p>
          <a:p>
            <a:pPr lvl="1"/>
            <a:r>
              <a:rPr lang="fr-FR" dirty="0"/>
              <a:t>Adénome stéatosique ou </a:t>
            </a:r>
            <a:r>
              <a:rPr lang="fr-FR" dirty="0" err="1"/>
              <a:t>ß</a:t>
            </a:r>
            <a:r>
              <a:rPr lang="fr-FR" dirty="0"/>
              <a:t>-caténine non muté</a:t>
            </a:r>
          </a:p>
          <a:p>
            <a:endParaRPr lang="fr-FR" dirty="0"/>
          </a:p>
          <a:p>
            <a:r>
              <a:rPr lang="fr-FR" dirty="0"/>
              <a:t>Traitement chirurgical</a:t>
            </a:r>
          </a:p>
          <a:p>
            <a:pPr lvl="1"/>
            <a:r>
              <a:rPr lang="fr-FR" dirty="0"/>
              <a:t>Hommes</a:t>
            </a:r>
          </a:p>
          <a:p>
            <a:pPr lvl="1"/>
            <a:r>
              <a:rPr lang="fr-FR" dirty="0" err="1"/>
              <a:t>ß</a:t>
            </a:r>
            <a:r>
              <a:rPr lang="fr-FR" dirty="0"/>
              <a:t>-caténine muté</a:t>
            </a:r>
          </a:p>
          <a:p>
            <a:pPr lvl="1"/>
            <a:r>
              <a:rPr lang="fr-FR" dirty="0"/>
              <a:t>&gt; 5cm</a:t>
            </a:r>
          </a:p>
          <a:p>
            <a:pPr lvl="1"/>
            <a:r>
              <a:rPr lang="fr-FR" dirty="0"/>
              <a:t>Symptomatique</a:t>
            </a:r>
          </a:p>
        </p:txBody>
      </p:sp>
      <p:sp>
        <p:nvSpPr>
          <p:cNvPr id="6" name="Accolade fermante 5">
            <a:extLst>
              <a:ext uri="{FF2B5EF4-FFF2-40B4-BE49-F238E27FC236}">
                <a16:creationId xmlns:a16="http://schemas.microsoft.com/office/drawing/2014/main" id="{595D6268-802A-C844-6BB7-0863B8C351F9}"/>
              </a:ext>
            </a:extLst>
          </p:cNvPr>
          <p:cNvSpPr/>
          <p:nvPr/>
        </p:nvSpPr>
        <p:spPr>
          <a:xfrm>
            <a:off x="3746090" y="4542504"/>
            <a:ext cx="412955" cy="1179871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EAB25A6-21ED-C0A0-B1EA-451B17B1684F}"/>
              </a:ext>
            </a:extLst>
          </p:cNvPr>
          <p:cNvSpPr txBox="1"/>
          <p:nvPr/>
        </p:nvSpPr>
        <p:spPr>
          <a:xfrm>
            <a:off x="4455807" y="4933024"/>
            <a:ext cx="1640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RISQUE DE CHC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5933DEB-0960-E982-4896-18105B774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C45647-C793-0742-06BA-E29F4306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152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53378D89-DFF9-D7F4-08E2-D12F2E2C570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465006" y="415335"/>
            <a:ext cx="9261987" cy="6027329"/>
          </a:xfr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6585511-17E6-5379-BCA8-D7BE23DD68CC}"/>
              </a:ext>
            </a:extLst>
          </p:cNvPr>
          <p:cNvSpPr/>
          <p:nvPr/>
        </p:nvSpPr>
        <p:spPr>
          <a:xfrm>
            <a:off x="144493" y="142875"/>
            <a:ext cx="4453163" cy="847941"/>
          </a:xfrm>
          <a:prstGeom prst="roundRect">
            <a:avLst/>
          </a:prstGeom>
          <a:solidFill>
            <a:srgbClr val="FF00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PERTE DE POIDS </a:t>
            </a:r>
          </a:p>
          <a:p>
            <a:pPr algn="ctr"/>
            <a:r>
              <a:rPr lang="fr-FR" dirty="0"/>
              <a:t>ARRÊT DES OESTROGÈNES/ANDROGÈNES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F259476-8D8B-4175-E4AA-7B88686C6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CEC939A-3268-BEFB-A66F-462602F4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202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95C2B7-0A86-CA26-69D1-731C0F7A6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ADÉNOME HÉPATOCELLULAIRE : 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60DEC0-9358-8854-6A6C-B3BB9BDC9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L’adénome hépatocellulaire est favorisé par la prise de la contraception oestroprogestative qui doit être arrêtée dans tous les cas</a:t>
            </a:r>
          </a:p>
          <a:p>
            <a:r>
              <a:rPr lang="fr-FR" dirty="0"/>
              <a:t>L’hémorragie tumorale et la transformation en CHC sont les principales complications des adénomes hépatocellulaires</a:t>
            </a:r>
          </a:p>
          <a:p>
            <a:r>
              <a:rPr lang="fr-FR" dirty="0"/>
              <a:t>Il existe 5 sous-groupes moléculaires d’adénomes: HNF1A inactivé, Inflammatoire, </a:t>
            </a:r>
            <a:r>
              <a:rPr lang="el-GR" dirty="0"/>
              <a:t>β-</a:t>
            </a:r>
            <a:r>
              <a:rPr lang="fr-FR" dirty="0"/>
              <a:t>caténine exon 3, </a:t>
            </a:r>
            <a:r>
              <a:rPr lang="el-GR" dirty="0"/>
              <a:t>β- </a:t>
            </a:r>
            <a:r>
              <a:rPr lang="fr-FR" dirty="0"/>
              <a:t>caténine exon 7/8 et </a:t>
            </a:r>
            <a:r>
              <a:rPr lang="fr-FR" dirty="0" err="1"/>
              <a:t>sonic</a:t>
            </a:r>
            <a:r>
              <a:rPr lang="fr-FR" dirty="0"/>
              <a:t> </a:t>
            </a:r>
            <a:r>
              <a:rPr lang="fr-FR" dirty="0" err="1"/>
              <a:t>hedghehog</a:t>
            </a:r>
            <a:endParaRPr lang="fr-FR" dirty="0"/>
          </a:p>
          <a:p>
            <a:r>
              <a:rPr lang="fr-FR" dirty="0"/>
              <a:t>Les adénomes développés chez l’homme, activés </a:t>
            </a:r>
            <a:r>
              <a:rPr lang="el-GR" dirty="0"/>
              <a:t>β-</a:t>
            </a:r>
            <a:r>
              <a:rPr lang="fr-FR" dirty="0"/>
              <a:t>caténine ou </a:t>
            </a:r>
            <a:r>
              <a:rPr lang="fr-FR" dirty="0" err="1"/>
              <a:t>sonic</a:t>
            </a:r>
            <a:r>
              <a:rPr lang="fr-FR" dirty="0"/>
              <a:t> </a:t>
            </a:r>
            <a:r>
              <a:rPr lang="fr-FR" dirty="0" err="1"/>
              <a:t>hedgehog</a:t>
            </a:r>
            <a:r>
              <a:rPr lang="fr-FR" dirty="0"/>
              <a:t> doivent être réséqués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D6AF19C-235F-3D58-4FE9-EB618BD40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7 Octobre 2022 - Clément LOUIS GAUBERT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0809E2-6243-6A55-4FC8-6038193BA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AD59-4DFC-224C-8D30-15E9AD00A037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71269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14004</TotalTime>
  <Words>1426</Words>
  <Application>Microsoft Macintosh PowerPoint</Application>
  <PresentationFormat>Grand écran</PresentationFormat>
  <Paragraphs>295</Paragraphs>
  <Slides>24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Thème Office</vt:lpstr>
      <vt:lpstr>Présentation PowerPoint</vt:lpstr>
      <vt:lpstr>Objectifs</vt:lpstr>
      <vt:lpstr>Quand évoquer une tumeur  hépatique bénigne ?</vt:lpstr>
      <vt:lpstr>Présentation PowerPoint</vt:lpstr>
      <vt:lpstr>Présentation PowerPoint</vt:lpstr>
      <vt:lpstr>TUMEURS VASCULAIRES : ANGIOMES HÉPATIQUES </vt:lpstr>
      <vt:lpstr>TUMEURS VASCULAIRES : ANGIOMES HÉPATIQUES </vt:lpstr>
      <vt:lpstr>TUMEURS VASCULAIRES : ANGIOMES HÉPATIQUES </vt:lpstr>
      <vt:lpstr>CONCLUSION : ANGIOME HÉPATIQUE</vt:lpstr>
      <vt:lpstr>Présentation PowerPoint</vt:lpstr>
      <vt:lpstr>TUMEURS HÉPATOCYTAIRES :  HYPLERPLASIE NODULAIRE FOCALE</vt:lpstr>
      <vt:lpstr>Présentation PowerPoint</vt:lpstr>
      <vt:lpstr>Présentation PowerPoint</vt:lpstr>
      <vt:lpstr>TUMEURS HÉPATOCYTAIRES :  HYPLERPLASIE NODULAIRE FOCALE</vt:lpstr>
      <vt:lpstr>CONCLUSION :  HYPLERPLASIE NODULAIRE FOCALE</vt:lpstr>
      <vt:lpstr>Présentation PowerPoint</vt:lpstr>
      <vt:lpstr>TUMEURS HÉPATOCYTAIRES :  ADÉNOME HÉPATOCELLULAIRE ?</vt:lpstr>
      <vt:lpstr>TUMEURS HÉPATOCYTAIRES :  ADÉNOME HÉPATOCELLULAIRE ?</vt:lpstr>
      <vt:lpstr>Présentation PowerPoint</vt:lpstr>
      <vt:lpstr>TUMEURS HÉPATOCYTAIRES :  ADÉNOME HÉPATOCELLULAIRE ?</vt:lpstr>
      <vt:lpstr>TUMEURS HÉPATOCYTAIRES :  ADÉNOMES HÉPATOCELLULAIRES = COMPLICATIONS</vt:lpstr>
      <vt:lpstr>Présentation PowerPoint</vt:lpstr>
      <vt:lpstr>Présentation PowerPoint</vt:lpstr>
      <vt:lpstr>ADÉNOME HÉPATOCELLULAIRE : 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Clément Louis-Gaubert</dc:creator>
  <cp:lastModifiedBy>Clément Louis-Gaubert</cp:lastModifiedBy>
  <cp:revision>5</cp:revision>
  <dcterms:created xsi:type="dcterms:W3CDTF">2022-09-17T09:22:22Z</dcterms:created>
  <dcterms:modified xsi:type="dcterms:W3CDTF">2022-10-07T06:24:21Z</dcterms:modified>
</cp:coreProperties>
</file>