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61" r:id="rId3"/>
    <p:sldId id="262" r:id="rId4"/>
    <p:sldId id="263" r:id="rId5"/>
    <p:sldId id="281" r:id="rId6"/>
    <p:sldId id="265" r:id="rId7"/>
    <p:sldId id="266" r:id="rId8"/>
    <p:sldId id="267" r:id="rId9"/>
    <p:sldId id="270" r:id="rId10"/>
    <p:sldId id="271" r:id="rId11"/>
    <p:sldId id="279" r:id="rId12"/>
    <p:sldId id="275" r:id="rId13"/>
    <p:sldId id="273" r:id="rId14"/>
    <p:sldId id="282" r:id="rId15"/>
    <p:sldId id="283" r:id="rId16"/>
    <p:sldId id="284" r:id="rId17"/>
    <p:sldId id="278" r:id="rId18"/>
    <p:sldId id="276" r:id="rId19"/>
    <p:sldId id="277" r:id="rId20"/>
    <p:sldId id="28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77D9C26A-B971-46A9-802A-7D76CDB7C540}">
          <p14:sldIdLst>
            <p14:sldId id="256"/>
            <p14:sldId id="261"/>
            <p14:sldId id="262"/>
            <p14:sldId id="263"/>
          </p14:sldIdLst>
        </p14:section>
        <p14:section name="Section sans titre" id="{0BE192DC-8C22-4FA1-AA50-7A36BC1A12F8}">
          <p14:sldIdLst>
            <p14:sldId id="281"/>
            <p14:sldId id="265"/>
            <p14:sldId id="266"/>
            <p14:sldId id="267"/>
            <p14:sldId id="270"/>
            <p14:sldId id="271"/>
            <p14:sldId id="279"/>
            <p14:sldId id="275"/>
            <p14:sldId id="273"/>
            <p14:sldId id="282"/>
            <p14:sldId id="283"/>
            <p14:sldId id="284"/>
            <p14:sldId id="278"/>
            <p14:sldId id="276"/>
            <p14:sldId id="277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19A4-AAF4-4603-9878-550CD7C33B60}" type="datetimeFigureOut">
              <a:rPr lang="fr-FR" smtClean="0"/>
              <a:t>07/10/2022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AE5D417D-5D52-4E23-BFF5-27EEE56877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43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19A4-AAF4-4603-9878-550CD7C33B60}" type="datetimeFigureOut">
              <a:rPr lang="fr-FR" smtClean="0"/>
              <a:t>07/10/2022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417D-5D52-4E23-BFF5-27EEE56877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75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B4A19A4-AAF4-4603-9878-550CD7C33B60}" type="datetimeFigureOut">
              <a:rPr lang="fr-FR" smtClean="0"/>
              <a:t>07/10/2022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fr-F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AE5D417D-5D52-4E23-BFF5-27EEE56877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805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19A4-AAF4-4603-9878-550CD7C33B60}" type="datetimeFigureOut">
              <a:rPr lang="fr-FR" smtClean="0"/>
              <a:t>07/10/2022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417D-5D52-4E23-BFF5-27EEE56877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5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19A4-AAF4-4603-9878-550CD7C33B60}" type="datetimeFigureOut">
              <a:rPr lang="fr-FR" smtClean="0"/>
              <a:t>07/10/2022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417D-5D52-4E23-BFF5-27EEE56877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72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19A4-AAF4-4603-9878-550CD7C33B60}" type="datetimeFigureOut">
              <a:rPr lang="fr-FR" smtClean="0"/>
              <a:t>07/10/2022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417D-5D52-4E23-BFF5-27EEE56877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071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19A4-AAF4-4603-9878-550CD7C33B60}" type="datetimeFigureOut">
              <a:rPr lang="fr-FR" smtClean="0"/>
              <a:t>07/10/2022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417D-5D52-4E23-BFF5-27EEE56877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22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19A4-AAF4-4603-9878-550CD7C33B60}" type="datetimeFigureOut">
              <a:rPr lang="fr-FR" smtClean="0"/>
              <a:t>07/10/2022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417D-5D52-4E23-BFF5-27EEE56877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8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19A4-AAF4-4603-9878-550CD7C33B60}" type="datetimeFigureOut">
              <a:rPr lang="fr-FR" smtClean="0"/>
              <a:t>07/10/2022</a:t>
            </a:fld>
            <a:endParaRPr lang="fr-F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417D-5D52-4E23-BFF5-27EEE56877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620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19A4-AAF4-4603-9878-550CD7C33B60}" type="datetimeFigureOut">
              <a:rPr lang="fr-FR" smtClean="0"/>
              <a:t>07/10/2022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417D-5D52-4E23-BFF5-27EEE56877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810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A19A4-AAF4-4603-9878-550CD7C33B60}" type="datetimeFigureOut">
              <a:rPr lang="fr-FR" smtClean="0"/>
              <a:t>07/10/2022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D417D-5D52-4E23-BFF5-27EEE56877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5769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B4A19A4-AAF4-4603-9878-550CD7C33B60}" type="datetimeFigureOut">
              <a:rPr lang="fr-FR" smtClean="0"/>
              <a:t>07/10/2022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AE5D417D-5D52-4E23-BFF5-27EEE56877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04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tm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tmp"/><Relationship Id="rId5" Type="http://schemas.openxmlformats.org/officeDocument/2006/relationships/image" Target="../media/image11.tmp"/><Relationship Id="rId4" Type="http://schemas.openxmlformats.org/officeDocument/2006/relationships/image" Target="../media/image10.tm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tmp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pubmed.ncbi.nlm.nih.gov/?term=Tyagi%20S%5BAuthor%5D" TargetMode="External"/><Relationship Id="rId3" Type="http://schemas.openxmlformats.org/officeDocument/2006/relationships/image" Target="../media/image17.tmp"/><Relationship Id="rId7" Type="http://schemas.openxmlformats.org/officeDocument/2006/relationships/hyperlink" Target="https://pubmed.ncbi.nlm.nih.gov/?term=Nabi%20P%5BAuthor%5D" TargetMode="External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ubmed.ncbi.nlm.nih.gov/?term=Sachan%20A%5BAuthor%5D" TargetMode="External"/><Relationship Id="rId5" Type="http://schemas.openxmlformats.org/officeDocument/2006/relationships/hyperlink" Target="https://pubmed.ncbi.nlm.nih.gov/?term=Nekarakanti%20PK%5BAuthor%5D" TargetMode="External"/><Relationship Id="rId4" Type="http://schemas.openxmlformats.org/officeDocument/2006/relationships/hyperlink" Target="https://pubmed.ncbi.nlm.nih.gov/?term=Nag%20HH%5BAuthor%5D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pubmed.ncbi.nlm.nih.gov/?term=Campbell+KA&amp;cauthor_id=17522515" TargetMode="External"/><Relationship Id="rId13" Type="http://schemas.openxmlformats.org/officeDocument/2006/relationships/hyperlink" Target="https://pubmed.ncbi.nlm.nih.gov/?term=Ueda+J&amp;cauthor_id=11333097" TargetMode="External"/><Relationship Id="rId18" Type="http://schemas.openxmlformats.org/officeDocument/2006/relationships/hyperlink" Target="https://pubmed.ncbi.nlm.nih.gov/?term=Nag%20HH%5BAuthor%5D" TargetMode="External"/><Relationship Id="rId3" Type="http://schemas.openxmlformats.org/officeDocument/2006/relationships/hyperlink" Target="https://pubmed.ncbi.nlm.nih.gov/?term=Schulick+RD&amp;cauthor_id=17522515" TargetMode="External"/><Relationship Id="rId21" Type="http://schemas.openxmlformats.org/officeDocument/2006/relationships/hyperlink" Target="https://pubmed.ncbi.nlm.nih.gov/?term=Nabi%20P%5BAuthor%5D" TargetMode="External"/><Relationship Id="rId7" Type="http://schemas.openxmlformats.org/officeDocument/2006/relationships/hyperlink" Target="https://pubmed.ncbi.nlm.nih.gov/?term=Choti+MA&amp;cauthor_id=17522515" TargetMode="External"/><Relationship Id="rId12" Type="http://schemas.openxmlformats.org/officeDocument/2006/relationships/hyperlink" Target="https://pubmed.ncbi.nlm.nih.gov/?term=Nakano+K&amp;cauthor_id=11333097" TargetMode="External"/><Relationship Id="rId17" Type="http://schemas.openxmlformats.org/officeDocument/2006/relationships/hyperlink" Target="https://pubmed.ncbi.nlm.nih.gov/?term=Tanaka+M&amp;cauthor_id=11333097" TargetMode="External"/><Relationship Id="rId2" Type="http://schemas.openxmlformats.org/officeDocument/2006/relationships/hyperlink" Target="https://pubmed.ncbi.nlm.nih.gov/?term=Shih+SP&amp;cauthor_id=17522515" TargetMode="External"/><Relationship Id="rId16" Type="http://schemas.openxmlformats.org/officeDocument/2006/relationships/hyperlink" Target="https://pubmed.ncbi.nlm.nih.gov/?term=Yamaguchi+K&amp;cauthor_id=11333097" TargetMode="External"/><Relationship Id="rId20" Type="http://schemas.openxmlformats.org/officeDocument/2006/relationships/hyperlink" Target="https://pubmed.ncbi.nlm.nih.gov/?term=Sachan%20A%5BAuthor%5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bmed.ncbi.nlm.nih.gov/?term=Pitt+HA&amp;cauthor_id=17522515" TargetMode="External"/><Relationship Id="rId11" Type="http://schemas.openxmlformats.org/officeDocument/2006/relationships/hyperlink" Target="https://pubmed.ncbi.nlm.nih.gov/?term=Chijiiwa+K&amp;cauthor_id=11333097" TargetMode="External"/><Relationship Id="rId5" Type="http://schemas.openxmlformats.org/officeDocument/2006/relationships/hyperlink" Target="https://pubmed.ncbi.nlm.nih.gov/?term=Lillemoe+KD&amp;cauthor_id=17522515" TargetMode="External"/><Relationship Id="rId15" Type="http://schemas.openxmlformats.org/officeDocument/2006/relationships/hyperlink" Target="https://pubmed.ncbi.nlm.nih.gov/?term=Nagai+E&amp;cauthor_id=11333097" TargetMode="External"/><Relationship Id="rId10" Type="http://schemas.openxmlformats.org/officeDocument/2006/relationships/hyperlink" Target="https://pubmed.ncbi.nlm.nih.gov/?term=Talamini+MA&amp;cauthor_id=17522515" TargetMode="External"/><Relationship Id="rId19" Type="http://schemas.openxmlformats.org/officeDocument/2006/relationships/hyperlink" Target="https://pubmed.ncbi.nlm.nih.gov/?term=Nekarakanti%20PK%5BAuthor%5D" TargetMode="External"/><Relationship Id="rId4" Type="http://schemas.openxmlformats.org/officeDocument/2006/relationships/hyperlink" Target="https://pubmed.ncbi.nlm.nih.gov/?term=Cameron+JL&amp;cauthor_id=17522515" TargetMode="External"/><Relationship Id="rId9" Type="http://schemas.openxmlformats.org/officeDocument/2006/relationships/hyperlink" Target="https://pubmed.ncbi.nlm.nih.gov/?term=Yeo+CJ&amp;cauthor_id=17522515" TargetMode="External"/><Relationship Id="rId14" Type="http://schemas.openxmlformats.org/officeDocument/2006/relationships/hyperlink" Target="https://pubmed.ncbi.nlm.nih.gov/?term=Noshiro+H&amp;cauthor_id=11333097" TargetMode="External"/><Relationship Id="rId22" Type="http://schemas.openxmlformats.org/officeDocument/2006/relationships/hyperlink" Target="https://pubmed.ncbi.nlm.nih.gov/?term=Tyagi%20S%5BAuthor%5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dirty="0"/>
              <a:t>Conduite à tenir devant le diagnostic anatomopathologique post-opératoire d’un cancer de la vésicule biliaire  </a:t>
            </a:r>
            <a:r>
              <a:rPr lang="fr-FR" sz="11500" dirty="0"/>
              <a:t> 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LOISON Mélanie </a:t>
            </a:r>
          </a:p>
          <a:p>
            <a:r>
              <a:rPr lang="fr-FR" dirty="0"/>
              <a:t>CHU Angers </a:t>
            </a:r>
          </a:p>
          <a:p>
            <a:r>
              <a:rPr lang="fr-FR" dirty="0"/>
              <a:t>Journée d’enseignement du DES – 07 octobre 2022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6507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Introduction (1)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69848" y="2226212"/>
            <a:ext cx="4754880" cy="3977640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5ème cancer digestif </a:t>
            </a:r>
          </a:p>
          <a:p>
            <a:endParaRPr lang="fr-FR" dirty="0"/>
          </a:p>
          <a:p>
            <a:r>
              <a:rPr lang="fr-FR" dirty="0"/>
              <a:t>Incidence : 2/100 000 individus </a:t>
            </a:r>
          </a:p>
          <a:p>
            <a:endParaRPr lang="fr-FR" dirty="0"/>
          </a:p>
          <a:p>
            <a:r>
              <a:rPr lang="fr-FR" dirty="0"/>
              <a:t>Variations géographiques : </a:t>
            </a:r>
          </a:p>
          <a:p>
            <a:pPr lvl="1"/>
            <a:r>
              <a:rPr lang="fr-FR" dirty="0"/>
              <a:t>Europe de l’est </a:t>
            </a:r>
          </a:p>
          <a:p>
            <a:pPr lvl="1"/>
            <a:r>
              <a:rPr lang="fr-FR" dirty="0"/>
              <a:t>Asie de l’est </a:t>
            </a:r>
          </a:p>
          <a:p>
            <a:pPr lvl="1"/>
            <a:r>
              <a:rPr lang="fr-FR" dirty="0"/>
              <a:t>Amérique latine </a:t>
            </a:r>
          </a:p>
          <a:p>
            <a:endParaRPr lang="fr-FR" dirty="0"/>
          </a:p>
          <a:p>
            <a:r>
              <a:rPr lang="fr-FR" dirty="0"/>
              <a:t>Pronostic sombre </a:t>
            </a:r>
          </a:p>
          <a:p>
            <a:pPr lvl="1"/>
            <a:r>
              <a:rPr lang="fr-FR" dirty="0"/>
              <a:t>5% survie à 5 ans </a:t>
            </a:r>
          </a:p>
          <a:p>
            <a:pPr lvl="1"/>
            <a:r>
              <a:rPr lang="fr-FR" dirty="0"/>
              <a:t>Découverte fortuite : 35% 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61975" y="2366205"/>
            <a:ext cx="3814110" cy="324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71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Introduction (2)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800" dirty="0"/>
          </a:p>
          <a:p>
            <a:r>
              <a:rPr lang="fr-FR" sz="2800" dirty="0"/>
              <a:t>Facteurs de risque : </a:t>
            </a:r>
          </a:p>
          <a:p>
            <a:pPr lvl="1"/>
            <a:r>
              <a:rPr lang="fr-FR" dirty="0"/>
              <a:t>Lithiases &gt; 2cm </a:t>
            </a:r>
          </a:p>
          <a:p>
            <a:pPr lvl="1"/>
            <a:r>
              <a:rPr lang="fr-FR" dirty="0"/>
              <a:t>Lithiases &gt; 5 ans </a:t>
            </a:r>
          </a:p>
          <a:p>
            <a:pPr lvl="1"/>
            <a:r>
              <a:rPr lang="fr-FR" dirty="0"/>
              <a:t>Anomalie jonction </a:t>
            </a:r>
            <a:r>
              <a:rPr lang="fr-FR" dirty="0" err="1"/>
              <a:t>bilio</a:t>
            </a:r>
            <a:r>
              <a:rPr lang="fr-FR" dirty="0"/>
              <a:t>-pancréatique </a:t>
            </a:r>
          </a:p>
          <a:p>
            <a:pPr lvl="1"/>
            <a:r>
              <a:rPr lang="fr-FR" dirty="0" err="1"/>
              <a:t>Cholangite</a:t>
            </a:r>
            <a:r>
              <a:rPr lang="fr-FR" dirty="0"/>
              <a:t> sclérosante primitive </a:t>
            </a:r>
          </a:p>
          <a:p>
            <a:pPr lvl="1"/>
            <a:r>
              <a:rPr lang="fr-FR" dirty="0"/>
              <a:t>Infections chroniques </a:t>
            </a:r>
            <a:r>
              <a:rPr lang="fr-FR" sz="1600" dirty="0"/>
              <a:t>(</a:t>
            </a:r>
            <a:r>
              <a:rPr lang="fr-FR" sz="1600" i="1" dirty="0"/>
              <a:t>Helicobacter </a:t>
            </a:r>
            <a:r>
              <a:rPr lang="fr-FR" sz="1600" i="1" dirty="0" err="1"/>
              <a:t>pylori</a:t>
            </a:r>
            <a:r>
              <a:rPr lang="fr-FR" sz="1600" i="1" dirty="0"/>
              <a:t>, Salmonella </a:t>
            </a:r>
            <a:r>
              <a:rPr lang="fr-FR" sz="1600" i="1" dirty="0" err="1"/>
              <a:t>typhi</a:t>
            </a:r>
            <a:r>
              <a:rPr lang="fr-FR" sz="1600" i="1" dirty="0"/>
              <a:t> et </a:t>
            </a:r>
            <a:r>
              <a:rPr lang="fr-FR" sz="1600" i="1" dirty="0" err="1"/>
              <a:t>paratyphi</a:t>
            </a:r>
            <a:r>
              <a:rPr lang="fr-FR" sz="1600" dirty="0"/>
              <a:t>)</a:t>
            </a:r>
            <a:endParaRPr lang="fr-FR" dirty="0"/>
          </a:p>
          <a:p>
            <a:pPr lvl="1"/>
            <a:r>
              <a:rPr lang="fr-FR" dirty="0"/>
              <a:t>IMC &gt; 30 kg/m²</a:t>
            </a:r>
          </a:p>
          <a:p>
            <a:pPr lvl="1"/>
            <a:r>
              <a:rPr lang="fr-FR" dirty="0"/>
              <a:t>Polypes </a:t>
            </a:r>
            <a:r>
              <a:rPr lang="fr-FR" dirty="0" err="1"/>
              <a:t>adénomateux</a:t>
            </a:r>
            <a:r>
              <a:rPr lang="fr-FR" dirty="0"/>
              <a:t> &gt; 1cm </a:t>
            </a:r>
          </a:p>
          <a:p>
            <a:pPr marL="274320" lvl="1" indent="0">
              <a:buNone/>
            </a:pP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5384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Découverte fortuite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Taux : </a:t>
            </a:r>
            <a:r>
              <a:rPr lang="fr-FR" sz="1900" dirty="0"/>
              <a:t>0,2 à 1,1%</a:t>
            </a:r>
          </a:p>
          <a:p>
            <a:endParaRPr lang="fr-FR" sz="1900" dirty="0"/>
          </a:p>
          <a:p>
            <a:r>
              <a:rPr lang="fr-FR" sz="1900" dirty="0"/>
              <a:t>75% sur analyse anatomopathologique</a:t>
            </a:r>
          </a:p>
          <a:p>
            <a:pPr lvl="1"/>
            <a:r>
              <a:rPr lang="fr-FR" sz="1400" dirty="0"/>
              <a:t>Adénocarcinome </a:t>
            </a:r>
            <a:r>
              <a:rPr lang="fr-FR" sz="1400" dirty="0" err="1"/>
              <a:t>mucineux</a:t>
            </a:r>
            <a:r>
              <a:rPr lang="fr-FR" sz="1400" dirty="0"/>
              <a:t> ou papillaire (80 à 97%) </a:t>
            </a:r>
          </a:p>
          <a:p>
            <a:pPr lvl="1"/>
            <a:r>
              <a:rPr lang="fr-FR" sz="1400" dirty="0"/>
              <a:t>Carcinomes épidermoïdes (2 %) </a:t>
            </a:r>
          </a:p>
          <a:p>
            <a:pPr lvl="1"/>
            <a:r>
              <a:rPr lang="fr-FR" sz="1400" dirty="0"/>
              <a:t>Autres (2%) : neuroendocrine, </a:t>
            </a:r>
            <a:r>
              <a:rPr lang="fr-FR" sz="1400" dirty="0" err="1"/>
              <a:t>sarcomatoïde</a:t>
            </a:r>
            <a:r>
              <a:rPr lang="fr-FR" sz="1400" dirty="0"/>
              <a:t>…</a:t>
            </a:r>
            <a:endParaRPr lang="fr-FR" dirty="0"/>
          </a:p>
          <a:p>
            <a:pPr marL="274320" lvl="1" indent="0">
              <a:buNone/>
            </a:pPr>
            <a:r>
              <a:rPr lang="fr-FR" sz="1900" dirty="0"/>
              <a:t> </a:t>
            </a:r>
          </a:p>
          <a:p>
            <a:r>
              <a:rPr lang="fr-FR" sz="1900" dirty="0"/>
              <a:t>25 % </a:t>
            </a:r>
            <a:r>
              <a:rPr lang="fr-FR" sz="1900" dirty="0" err="1"/>
              <a:t>per-opératoire</a:t>
            </a:r>
            <a:endParaRPr lang="fr-FR" sz="1900" dirty="0"/>
          </a:p>
          <a:p>
            <a:pPr marL="0" indent="0">
              <a:buNone/>
            </a:pPr>
            <a:endParaRPr lang="fr-FR" sz="1900" dirty="0"/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03D713-5F72-BCB9-323D-060F867B88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Facteurs pronostic majeur : </a:t>
            </a:r>
          </a:p>
          <a:p>
            <a:endParaRPr lang="fr-FR" dirty="0"/>
          </a:p>
          <a:p>
            <a:pPr lvl="1"/>
            <a:r>
              <a:rPr lang="fr-FR" dirty="0"/>
              <a:t>Âge </a:t>
            </a:r>
          </a:p>
          <a:p>
            <a:pPr lvl="1"/>
            <a:r>
              <a:rPr lang="fr-FR" dirty="0"/>
              <a:t>Stade </a:t>
            </a:r>
            <a:r>
              <a:rPr lang="fr-FR" dirty="0" err="1"/>
              <a:t>pTNM</a:t>
            </a:r>
            <a:r>
              <a:rPr lang="fr-FR" dirty="0"/>
              <a:t> </a:t>
            </a:r>
          </a:p>
          <a:p>
            <a:pPr lvl="1"/>
            <a:r>
              <a:rPr lang="fr-FR" dirty="0"/>
              <a:t>Absence résidu tumoral 	</a:t>
            </a:r>
          </a:p>
          <a:p>
            <a:pPr lvl="1"/>
            <a:r>
              <a:rPr lang="fr-FR" dirty="0"/>
              <a:t>Écoulement per-opératoire bile 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4970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AB2425-1477-DD72-4EEA-884752E09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FACTEURS PRONOSTICS MAJEURS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5FB579-5F67-75A9-927D-A72AF6B85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Compte rendu-opératoire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93A3BA-BE3F-DE85-BE22-EEF7542B64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Perforation vésiculaire peropératoire</a:t>
            </a:r>
          </a:p>
          <a:p>
            <a:r>
              <a:rPr lang="fr-FR" dirty="0"/>
              <a:t>Exérèse incomplète </a:t>
            </a:r>
          </a:p>
          <a:p>
            <a:r>
              <a:rPr lang="fr-FR" dirty="0"/>
              <a:t>Utilisation d’un sac d’extraction </a:t>
            </a:r>
          </a:p>
          <a:p>
            <a:r>
              <a:rPr lang="fr-FR" dirty="0"/>
              <a:t>Examen macroscopique</a:t>
            </a:r>
          </a:p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C8B25EB-D33B-8430-0786-41AB4CF3AD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Compte rendu anatomopathologique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7429DFB-E19E-591D-69A8-9382B81CF90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Marge cystique</a:t>
            </a:r>
          </a:p>
          <a:p>
            <a:r>
              <a:rPr lang="fr-FR" dirty="0"/>
              <a:t>Marge du lit vésiculaire </a:t>
            </a:r>
          </a:p>
          <a:p>
            <a:r>
              <a:rPr lang="fr-FR" dirty="0"/>
              <a:t>Statut ganglionnaire </a:t>
            </a:r>
          </a:p>
          <a:p>
            <a:r>
              <a:rPr lang="fr-FR" dirty="0"/>
              <a:t>Localisation tumorale sur la vésicule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0870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6600" dirty="0"/>
              <a:t>Conduite à tenir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                     </a:t>
            </a:r>
          </a:p>
          <a:p>
            <a:r>
              <a:rPr lang="fr-FR" dirty="0"/>
              <a:t>                                    </a:t>
            </a:r>
            <a:r>
              <a:rPr lang="fr-FR" sz="2800" dirty="0"/>
              <a:t>Bilan oncologique complet </a:t>
            </a:r>
            <a:endParaRPr lang="fr-FR" sz="2400" dirty="0"/>
          </a:p>
        </p:txBody>
      </p:sp>
      <p:sp>
        <p:nvSpPr>
          <p:cNvPr id="5" name="Flèche droite 4"/>
          <p:cNvSpPr/>
          <p:nvPr/>
        </p:nvSpPr>
        <p:spPr>
          <a:xfrm>
            <a:off x="2936632" y="5447947"/>
            <a:ext cx="949569" cy="422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641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0704" y="498700"/>
            <a:ext cx="10058400" cy="1609344"/>
          </a:xfrm>
        </p:spPr>
        <p:txBody>
          <a:bodyPr/>
          <a:lstStyle/>
          <a:p>
            <a:pPr algn="ctr"/>
            <a:r>
              <a:rPr lang="fr-FR" dirty="0"/>
              <a:t>Bilan oncologique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Biologie 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Standard </a:t>
            </a:r>
          </a:p>
          <a:p>
            <a:endParaRPr lang="fr-FR" dirty="0"/>
          </a:p>
          <a:p>
            <a:r>
              <a:rPr lang="fr-FR" dirty="0"/>
              <a:t>Bilan hépatique complet </a:t>
            </a:r>
          </a:p>
          <a:p>
            <a:endParaRPr lang="fr-FR" dirty="0"/>
          </a:p>
          <a:p>
            <a:r>
              <a:rPr lang="fr-FR" dirty="0"/>
              <a:t>Nutritionnel </a:t>
            </a:r>
          </a:p>
          <a:p>
            <a:endParaRPr lang="fr-FR" dirty="0"/>
          </a:p>
          <a:p>
            <a:r>
              <a:rPr lang="fr-FR" dirty="0"/>
              <a:t>ACE, CA19.9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Imagerie 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r-FR" dirty="0"/>
              <a:t>Scanner thoraco-abdomino-pelvien </a:t>
            </a:r>
          </a:p>
          <a:p>
            <a:endParaRPr lang="fr-FR" dirty="0"/>
          </a:p>
          <a:p>
            <a:r>
              <a:rPr lang="fr-FR" dirty="0"/>
              <a:t>IRM hépatique </a:t>
            </a:r>
          </a:p>
          <a:p>
            <a:endParaRPr lang="fr-FR" dirty="0"/>
          </a:p>
          <a:p>
            <a:r>
              <a:rPr lang="fr-FR" dirty="0"/>
              <a:t>TDM-TEP</a:t>
            </a:r>
          </a:p>
        </p:txBody>
      </p:sp>
      <p:sp>
        <p:nvSpPr>
          <p:cNvPr id="7" name="Organigramme : Processus 6"/>
          <p:cNvSpPr/>
          <p:nvPr/>
        </p:nvSpPr>
        <p:spPr>
          <a:xfrm>
            <a:off x="826477" y="1969477"/>
            <a:ext cx="4995204" cy="3938953"/>
          </a:xfrm>
          <a:prstGeom prst="flowChartProcess">
            <a:avLst/>
          </a:prstGeom>
          <a:noFill/>
          <a:ln w="28575" cap="flat" cmpd="sng" algn="ctr">
            <a:solidFill>
              <a:schemeClr val="accent1"/>
            </a:solidFill>
            <a:prstDash val="lg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565" y="1969477"/>
            <a:ext cx="5023539" cy="393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82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5416"/>
          </a:xfrm>
        </p:spPr>
        <p:txBody>
          <a:bodyPr/>
          <a:lstStyle/>
          <a:p>
            <a:pPr algn="ctr"/>
            <a:r>
              <a:rPr lang="fr-FR" dirty="0"/>
              <a:t>CLASSIFICATION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2735" y="1509112"/>
            <a:ext cx="4754880" cy="640080"/>
          </a:xfrm>
        </p:spPr>
        <p:txBody>
          <a:bodyPr/>
          <a:lstStyle/>
          <a:p>
            <a:pPr algn="ctr"/>
            <a:r>
              <a:rPr lang="fr-FR" dirty="0"/>
              <a:t>TNM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0776" y="2149192"/>
            <a:ext cx="3354021" cy="4063406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096000" y="1509112"/>
            <a:ext cx="4754880" cy="640080"/>
          </a:xfrm>
        </p:spPr>
        <p:txBody>
          <a:bodyPr/>
          <a:lstStyle/>
          <a:p>
            <a:pPr algn="ctr"/>
            <a:r>
              <a:rPr lang="fr-FR" dirty="0"/>
              <a:t>                                       AJCC</a:t>
            </a:r>
          </a:p>
        </p:txBody>
      </p:sp>
      <p:pic>
        <p:nvPicPr>
          <p:cNvPr id="8" name="Espace réservé du contenu 7" descr="Capture d’écran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875" y="2807953"/>
            <a:ext cx="4515480" cy="2419688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988D14-9272-141C-26C5-8147E62080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866" y="2807953"/>
            <a:ext cx="2936940" cy="245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334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Prise en charge 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Surveillance 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Tumeur in situ </a:t>
            </a:r>
          </a:p>
          <a:p>
            <a:r>
              <a:rPr lang="fr-FR" dirty="0"/>
              <a:t>T1a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Survie à 5 ans : quasi 100%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Chirurgie complémentaire 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Résection incomplète </a:t>
            </a:r>
          </a:p>
          <a:p>
            <a:endParaRPr lang="fr-FR" dirty="0"/>
          </a:p>
          <a:p>
            <a:r>
              <a:rPr lang="fr-FR" dirty="0"/>
              <a:t>≥ T1b </a:t>
            </a:r>
          </a:p>
          <a:p>
            <a:pPr lvl="1"/>
            <a:r>
              <a:rPr lang="fr-FR" dirty="0"/>
              <a:t>Résection lit hépatique</a:t>
            </a:r>
          </a:p>
          <a:p>
            <a:pPr lvl="1"/>
            <a:r>
              <a:rPr lang="fr-FR" dirty="0" err="1"/>
              <a:t>Bisegmentectomie</a:t>
            </a:r>
            <a:r>
              <a:rPr lang="fr-FR" dirty="0"/>
              <a:t> </a:t>
            </a:r>
            <a:r>
              <a:rPr lang="fr-FR" dirty="0" err="1"/>
              <a:t>IVb</a:t>
            </a:r>
            <a:r>
              <a:rPr lang="fr-FR" dirty="0"/>
              <a:t>-V</a:t>
            </a:r>
          </a:p>
          <a:p>
            <a:pPr lvl="1"/>
            <a:r>
              <a:rPr lang="fr-FR" dirty="0" err="1"/>
              <a:t>Lymphadénectomie</a:t>
            </a:r>
            <a:r>
              <a:rPr lang="fr-FR" dirty="0"/>
              <a:t> portale</a:t>
            </a:r>
          </a:p>
        </p:txBody>
      </p:sp>
    </p:spTree>
    <p:extLst>
      <p:ext uri="{BB962C8B-B14F-4D97-AF65-F5344CB8AC3E}">
        <p14:creationId xmlns:p14="http://schemas.microsoft.com/office/powerpoint/2010/main" val="3971209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15FFFB0-F23F-4C19-94F1-12A6184942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486DADA-8EB8-4F9F-9261-99F3901E8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284EFE5-F4C3-4E12-B42A-2DF409423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9830760-26BB-4DF9-938D-77E5D34C8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12B191D-14E0-48C6-9541-2DC3B7D19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62035" y="0"/>
            <a:ext cx="4329965" cy="3793338"/>
          </a:xfrm>
          <a:custGeom>
            <a:avLst/>
            <a:gdLst>
              <a:gd name="connsiteX0" fmla="*/ 620085 w 4329965"/>
              <a:gd name="connsiteY0" fmla="*/ 0 h 3793338"/>
              <a:gd name="connsiteX1" fmla="*/ 4329965 w 4329965"/>
              <a:gd name="connsiteY1" fmla="*/ 0 h 3793338"/>
              <a:gd name="connsiteX2" fmla="*/ 4329965 w 4329965"/>
              <a:gd name="connsiteY2" fmla="*/ 2733720 h 3793338"/>
              <a:gd name="connsiteX3" fmla="*/ 4251051 w 4329965"/>
              <a:gd name="connsiteY3" fmla="*/ 2820548 h 3793338"/>
              <a:gd name="connsiteX4" fmla="*/ 2611921 w 4329965"/>
              <a:gd name="connsiteY4" fmla="*/ 3499497 h 3793338"/>
              <a:gd name="connsiteX5" fmla="*/ 293841 w 4329965"/>
              <a:gd name="connsiteY5" fmla="*/ 1181418 h 3793338"/>
              <a:gd name="connsiteX6" fmla="*/ 573621 w 4329965"/>
              <a:gd name="connsiteY6" fmla="*/ 76483 h 3793338"/>
              <a:gd name="connsiteX7" fmla="*/ 284617 w 4329965"/>
              <a:gd name="connsiteY7" fmla="*/ 0 h 3793338"/>
              <a:gd name="connsiteX8" fmla="*/ 543760 w 4329965"/>
              <a:gd name="connsiteY8" fmla="*/ 0 h 3793338"/>
              <a:gd name="connsiteX9" fmla="*/ 516204 w 4329965"/>
              <a:gd name="connsiteY9" fmla="*/ 45359 h 3793338"/>
              <a:gd name="connsiteX10" fmla="*/ 228543 w 4329965"/>
              <a:gd name="connsiteY10" fmla="*/ 1181418 h 3793338"/>
              <a:gd name="connsiteX11" fmla="*/ 2611921 w 4329965"/>
              <a:gd name="connsiteY11" fmla="*/ 3564795 h 3793338"/>
              <a:gd name="connsiteX12" fmla="*/ 4297223 w 4329965"/>
              <a:gd name="connsiteY12" fmla="*/ 2866720 h 3793338"/>
              <a:gd name="connsiteX13" fmla="*/ 4329965 w 4329965"/>
              <a:gd name="connsiteY13" fmla="*/ 2830694 h 3793338"/>
              <a:gd name="connsiteX14" fmla="*/ 4329965 w 4329965"/>
              <a:gd name="connsiteY14" fmla="*/ 3145443 h 3793338"/>
              <a:gd name="connsiteX15" fmla="*/ 4273345 w 4329965"/>
              <a:gd name="connsiteY15" fmla="*/ 3196903 h 3793338"/>
              <a:gd name="connsiteX16" fmla="*/ 2611921 w 4329965"/>
              <a:gd name="connsiteY16" fmla="*/ 3793338 h 3793338"/>
              <a:gd name="connsiteX17" fmla="*/ 0 w 4329965"/>
              <a:gd name="connsiteY17" fmla="*/ 1181418 h 3793338"/>
              <a:gd name="connsiteX18" fmla="*/ 205258 w 4329965"/>
              <a:gd name="connsiteY18" fmla="*/ 164740 h 3793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29965" h="3793338">
                <a:moveTo>
                  <a:pt x="620085" y="0"/>
                </a:moveTo>
                <a:lnTo>
                  <a:pt x="4329965" y="0"/>
                </a:lnTo>
                <a:lnTo>
                  <a:pt x="4329965" y="2733720"/>
                </a:lnTo>
                <a:lnTo>
                  <a:pt x="4251051" y="2820548"/>
                </a:lnTo>
                <a:cubicBezTo>
                  <a:pt x="3831561" y="3240037"/>
                  <a:pt x="3252041" y="3499497"/>
                  <a:pt x="2611921" y="3499497"/>
                </a:cubicBezTo>
                <a:cubicBezTo>
                  <a:pt x="1331680" y="3499497"/>
                  <a:pt x="293841" y="2461658"/>
                  <a:pt x="293841" y="1181418"/>
                </a:cubicBezTo>
                <a:cubicBezTo>
                  <a:pt x="293841" y="781342"/>
                  <a:pt x="395193" y="404939"/>
                  <a:pt x="573621" y="76483"/>
                </a:cubicBezTo>
                <a:close/>
                <a:moveTo>
                  <a:pt x="284617" y="0"/>
                </a:moveTo>
                <a:lnTo>
                  <a:pt x="543760" y="0"/>
                </a:lnTo>
                <a:lnTo>
                  <a:pt x="516204" y="45359"/>
                </a:lnTo>
                <a:cubicBezTo>
                  <a:pt x="332750" y="383067"/>
                  <a:pt x="228543" y="770073"/>
                  <a:pt x="228543" y="1181418"/>
                </a:cubicBezTo>
                <a:cubicBezTo>
                  <a:pt x="228543" y="2497720"/>
                  <a:pt x="1295618" y="3564795"/>
                  <a:pt x="2611921" y="3564795"/>
                </a:cubicBezTo>
                <a:cubicBezTo>
                  <a:pt x="3270072" y="3564795"/>
                  <a:pt x="3865916" y="3298026"/>
                  <a:pt x="4297223" y="2866720"/>
                </a:cubicBezTo>
                <a:lnTo>
                  <a:pt x="4329965" y="2830694"/>
                </a:lnTo>
                <a:lnTo>
                  <a:pt x="4329965" y="3145443"/>
                </a:lnTo>
                <a:lnTo>
                  <a:pt x="4273345" y="3196903"/>
                </a:lnTo>
                <a:cubicBezTo>
                  <a:pt x="3821851" y="3569508"/>
                  <a:pt x="3243025" y="3793338"/>
                  <a:pt x="2611921" y="3793338"/>
                </a:cubicBezTo>
                <a:cubicBezTo>
                  <a:pt x="1169396" y="3793338"/>
                  <a:pt x="0" y="2623942"/>
                  <a:pt x="0" y="1181418"/>
                </a:cubicBezTo>
                <a:cubicBezTo>
                  <a:pt x="0" y="820786"/>
                  <a:pt x="73088" y="477226"/>
                  <a:pt x="205258" y="16474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75806C2-AB07-4F56-936F-6EA1070F7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9762" y="2646306"/>
            <a:ext cx="3197072" cy="3197072"/>
          </a:xfrm>
          <a:custGeom>
            <a:avLst/>
            <a:gdLst>
              <a:gd name="connsiteX0" fmla="*/ 3657600 w 7315200"/>
              <a:gd name="connsiteY0" fmla="*/ 411480 h 7315200"/>
              <a:gd name="connsiteX1" fmla="*/ 6903720 w 7315200"/>
              <a:gd name="connsiteY1" fmla="*/ 3657600 h 7315200"/>
              <a:gd name="connsiteX2" fmla="*/ 3657600 w 7315200"/>
              <a:gd name="connsiteY2" fmla="*/ 6903720 h 7315200"/>
              <a:gd name="connsiteX3" fmla="*/ 411480 w 7315200"/>
              <a:gd name="connsiteY3" fmla="*/ 3657600 h 7315200"/>
              <a:gd name="connsiteX4" fmla="*/ 3657600 w 7315200"/>
              <a:gd name="connsiteY4" fmla="*/ 411480 h 7315200"/>
              <a:gd name="connsiteX5" fmla="*/ 3657600 w 7315200"/>
              <a:gd name="connsiteY5" fmla="*/ 320040 h 7315200"/>
              <a:gd name="connsiteX6" fmla="*/ 320040 w 7315200"/>
              <a:gd name="connsiteY6" fmla="*/ 3657600 h 7315200"/>
              <a:gd name="connsiteX7" fmla="*/ 3657600 w 7315200"/>
              <a:gd name="connsiteY7" fmla="*/ 6995160 h 7315200"/>
              <a:gd name="connsiteX8" fmla="*/ 6995160 w 7315200"/>
              <a:gd name="connsiteY8" fmla="*/ 3657600 h 7315200"/>
              <a:gd name="connsiteX9" fmla="*/ 3657600 w 7315200"/>
              <a:gd name="connsiteY9" fmla="*/ 320040 h 7315200"/>
              <a:gd name="connsiteX10" fmla="*/ 3657600 w 7315200"/>
              <a:gd name="connsiteY10" fmla="*/ 0 h 7315200"/>
              <a:gd name="connsiteX11" fmla="*/ 7315200 w 7315200"/>
              <a:gd name="connsiteY11" fmla="*/ 3657600 h 7315200"/>
              <a:gd name="connsiteX12" fmla="*/ 3657600 w 7315200"/>
              <a:gd name="connsiteY12" fmla="*/ 7315200 h 7315200"/>
              <a:gd name="connsiteX13" fmla="*/ 0 w 7315200"/>
              <a:gd name="connsiteY13" fmla="*/ 3657600 h 7315200"/>
              <a:gd name="connsiteX14" fmla="*/ 3657600 w 7315200"/>
              <a:gd name="connsiteY14" fmla="*/ 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15200" h="7315200">
                <a:moveTo>
                  <a:pt x="3657600" y="411480"/>
                </a:moveTo>
                <a:cubicBezTo>
                  <a:pt x="5450383" y="411480"/>
                  <a:pt x="6903720" y="1864817"/>
                  <a:pt x="6903720" y="3657600"/>
                </a:cubicBezTo>
                <a:cubicBezTo>
                  <a:pt x="6903720" y="5450383"/>
                  <a:pt x="5450383" y="6903720"/>
                  <a:pt x="3657600" y="6903720"/>
                </a:cubicBezTo>
                <a:cubicBezTo>
                  <a:pt x="1864817" y="6903720"/>
                  <a:pt x="411480" y="5450383"/>
                  <a:pt x="411480" y="3657600"/>
                </a:cubicBezTo>
                <a:cubicBezTo>
                  <a:pt x="411480" y="1864817"/>
                  <a:pt x="1864817" y="411480"/>
                  <a:pt x="3657600" y="411480"/>
                </a:cubicBezTo>
                <a:close/>
                <a:moveTo>
                  <a:pt x="3657600" y="320040"/>
                </a:moveTo>
                <a:cubicBezTo>
                  <a:pt x="1814317" y="320040"/>
                  <a:pt x="320040" y="1814317"/>
                  <a:pt x="320040" y="3657600"/>
                </a:cubicBezTo>
                <a:cubicBezTo>
                  <a:pt x="320040" y="5500883"/>
                  <a:pt x="1814317" y="6995160"/>
                  <a:pt x="3657600" y="6995160"/>
                </a:cubicBezTo>
                <a:cubicBezTo>
                  <a:pt x="5500883" y="6995160"/>
                  <a:pt x="6995160" y="5500883"/>
                  <a:pt x="6995160" y="3657600"/>
                </a:cubicBezTo>
                <a:cubicBezTo>
                  <a:pt x="6995160" y="1814317"/>
                  <a:pt x="5500883" y="320040"/>
                  <a:pt x="3657600" y="320040"/>
                </a:cubicBezTo>
                <a:close/>
                <a:moveTo>
                  <a:pt x="3657600" y="0"/>
                </a:moveTo>
                <a:cubicBezTo>
                  <a:pt x="5677637" y="0"/>
                  <a:pt x="7315200" y="1637563"/>
                  <a:pt x="7315200" y="3657600"/>
                </a:cubicBezTo>
                <a:cubicBezTo>
                  <a:pt x="7315200" y="5677637"/>
                  <a:pt x="5677637" y="7315200"/>
                  <a:pt x="3657600" y="7315200"/>
                </a:cubicBezTo>
                <a:cubicBezTo>
                  <a:pt x="1637563" y="7315200"/>
                  <a:pt x="0" y="5677637"/>
                  <a:pt x="0" y="3657600"/>
                </a:cubicBezTo>
                <a:cubicBezTo>
                  <a:pt x="0" y="1637563"/>
                  <a:pt x="1637563" y="0"/>
                  <a:pt x="36576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01098" y="804335"/>
            <a:ext cx="5712824" cy="191751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Contre-indication</a:t>
            </a:r>
          </a:p>
        </p:txBody>
      </p:sp>
      <p:pic>
        <p:nvPicPr>
          <p:cNvPr id="6" name="Image 5" descr="Capture d’écr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817" y="476159"/>
            <a:ext cx="2836950" cy="2014234"/>
          </a:xfrm>
          <a:prstGeom prst="rect">
            <a:avLst/>
          </a:prstGeo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05543" y="2871982"/>
            <a:ext cx="4558309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500" dirty="0" err="1">
                <a:solidFill>
                  <a:schemeClr val="tx1"/>
                </a:solidFill>
              </a:rPr>
              <a:t>Métastase</a:t>
            </a:r>
            <a:endParaRPr lang="en-US" sz="1500" dirty="0">
              <a:solidFill>
                <a:schemeClr val="tx1"/>
              </a:solidFill>
            </a:endParaRP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500" dirty="0">
              <a:solidFill>
                <a:schemeClr val="tx1"/>
              </a:solidFill>
            </a:endParaRP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500" dirty="0">
                <a:solidFill>
                  <a:schemeClr val="tx1"/>
                </a:solidFill>
              </a:rPr>
              <a:t>Extension </a:t>
            </a:r>
            <a:r>
              <a:rPr lang="en-US" sz="1500" dirty="0" err="1">
                <a:solidFill>
                  <a:schemeClr val="tx1"/>
                </a:solidFill>
              </a:rPr>
              <a:t>ganglionnaire</a:t>
            </a:r>
            <a:r>
              <a:rPr lang="en-US" sz="1500" dirty="0">
                <a:solidFill>
                  <a:schemeClr val="tx1"/>
                </a:solidFill>
              </a:rPr>
              <a:t> N2 </a:t>
            </a: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500" dirty="0">
              <a:solidFill>
                <a:schemeClr val="tx1"/>
              </a:solidFill>
            </a:endParaRP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500" dirty="0">
                <a:solidFill>
                  <a:schemeClr val="tx1"/>
                </a:solidFill>
              </a:rPr>
              <a:t>Extension loco-</a:t>
            </a:r>
            <a:r>
              <a:rPr lang="en-US" sz="1500" dirty="0" err="1">
                <a:solidFill>
                  <a:schemeClr val="tx1"/>
                </a:solidFill>
              </a:rPr>
              <a:t>régionale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</a:p>
          <a:p>
            <a:pPr marL="742950" lvl="1" indent="-182880">
              <a:buFont typeface="Wingdings" pitchFamily="2" charset="2"/>
              <a:buChar char="§"/>
            </a:pPr>
            <a:r>
              <a:rPr lang="en-US" sz="1500" dirty="0" err="1"/>
              <a:t>Envahissement</a:t>
            </a:r>
            <a:r>
              <a:rPr lang="en-US" sz="1500" dirty="0"/>
              <a:t> tronc </a:t>
            </a:r>
            <a:r>
              <a:rPr lang="en-US" sz="1500" dirty="0" err="1"/>
              <a:t>porte</a:t>
            </a:r>
            <a:r>
              <a:rPr lang="en-US" sz="1500" dirty="0"/>
              <a:t> </a:t>
            </a:r>
          </a:p>
          <a:p>
            <a:pPr marL="742950" lvl="1" indent="-182880">
              <a:buFont typeface="Wingdings" pitchFamily="2" charset="2"/>
              <a:buChar char="§"/>
            </a:pPr>
            <a:r>
              <a:rPr lang="en-US" sz="1500" dirty="0"/>
              <a:t>Extension aux </a:t>
            </a:r>
            <a:r>
              <a:rPr lang="en-US" sz="1500" dirty="0" err="1"/>
              <a:t>voies</a:t>
            </a:r>
            <a:r>
              <a:rPr lang="en-US" sz="1500" dirty="0"/>
              <a:t> </a:t>
            </a:r>
            <a:r>
              <a:rPr lang="en-US" sz="1500" dirty="0" err="1"/>
              <a:t>biliaires</a:t>
            </a:r>
            <a:r>
              <a:rPr lang="en-US" sz="1500" dirty="0"/>
              <a:t> </a:t>
            </a:r>
            <a:r>
              <a:rPr lang="en-US" sz="1500" dirty="0" err="1"/>
              <a:t>secondaires</a:t>
            </a:r>
            <a:endParaRPr lang="en-US" sz="1500" dirty="0"/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500" dirty="0">
              <a:solidFill>
                <a:schemeClr val="tx1"/>
              </a:solidFill>
            </a:endParaRP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500" dirty="0">
              <a:solidFill>
                <a:schemeClr val="tx1"/>
              </a:solidFill>
            </a:endParaRPr>
          </a:p>
          <a:p>
            <a:pPr marL="285750" indent="-182880">
              <a:lnSpc>
                <a:spcPct val="90000"/>
              </a:lnSpc>
              <a:buFont typeface="Wingdings" pitchFamily="2" charset="2"/>
              <a:buChar char="§"/>
            </a:pPr>
            <a:endParaRPr lang="en-US" sz="1500" dirty="0">
              <a:solidFill>
                <a:schemeClr val="tx1"/>
              </a:solidFill>
            </a:endParaRPr>
          </a:p>
        </p:txBody>
      </p:sp>
      <p:pic>
        <p:nvPicPr>
          <p:cNvPr id="5" name="Espace réservé du contenu 4" descr="Capture d’écran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368" y="3482941"/>
            <a:ext cx="1792060" cy="1561732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69923DF-00DF-45A6-86A0-5AD7FE498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42428" y="6229681"/>
            <a:ext cx="457200" cy="457200"/>
            <a:chOff x="11361456" y="6195813"/>
            <a:chExt cx="548640" cy="54864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2CF2C9B-5727-4B1C-9BEF-9E7BB40FB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E8D297F-5AA5-452D-BA3A-F410FA845E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55F217F-C24D-4846-B638-491EF6D27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5850" y="3931475"/>
            <a:ext cx="3416150" cy="2926525"/>
          </a:xfrm>
          <a:custGeom>
            <a:avLst/>
            <a:gdLst>
              <a:gd name="connsiteX0" fmla="*/ 2001856 w 3416150"/>
              <a:gd name="connsiteY0" fmla="*/ 225209 h 2926525"/>
              <a:gd name="connsiteX1" fmla="*/ 3372804 w 3416150"/>
              <a:gd name="connsiteY1" fmla="*/ 871744 h 2926525"/>
              <a:gd name="connsiteX2" fmla="*/ 3416150 w 3416150"/>
              <a:gd name="connsiteY2" fmla="*/ 929710 h 2926525"/>
              <a:gd name="connsiteX3" fmla="*/ 3416150 w 3416150"/>
              <a:gd name="connsiteY3" fmla="*/ 2926525 h 2926525"/>
              <a:gd name="connsiteX4" fmla="*/ 486913 w 3416150"/>
              <a:gd name="connsiteY4" fmla="*/ 2926525 h 2926525"/>
              <a:gd name="connsiteX5" fmla="*/ 439641 w 3416150"/>
              <a:gd name="connsiteY5" fmla="*/ 2848713 h 2926525"/>
              <a:gd name="connsiteX6" fmla="*/ 225209 w 3416150"/>
              <a:gd name="connsiteY6" fmla="*/ 2001857 h 2926525"/>
              <a:gd name="connsiteX7" fmla="*/ 2001856 w 3416150"/>
              <a:gd name="connsiteY7" fmla="*/ 225209 h 2926525"/>
              <a:gd name="connsiteX8" fmla="*/ 2001856 w 3416150"/>
              <a:gd name="connsiteY8" fmla="*/ 0 h 2926525"/>
              <a:gd name="connsiteX9" fmla="*/ 3275223 w 3416150"/>
              <a:gd name="connsiteY9" fmla="*/ 457127 h 2926525"/>
              <a:gd name="connsiteX10" fmla="*/ 3416150 w 3416150"/>
              <a:gd name="connsiteY10" fmla="*/ 585210 h 2926525"/>
              <a:gd name="connsiteX11" fmla="*/ 3416150 w 3416150"/>
              <a:gd name="connsiteY11" fmla="*/ 846232 h 2926525"/>
              <a:gd name="connsiteX12" fmla="*/ 3411422 w 3416150"/>
              <a:gd name="connsiteY12" fmla="*/ 839910 h 2926525"/>
              <a:gd name="connsiteX13" fmla="*/ 2001856 w 3416150"/>
              <a:gd name="connsiteY13" fmla="*/ 175163 h 2926525"/>
              <a:gd name="connsiteX14" fmla="*/ 175162 w 3416150"/>
              <a:gd name="connsiteY14" fmla="*/ 2001857 h 2926525"/>
              <a:gd name="connsiteX15" fmla="*/ 395634 w 3416150"/>
              <a:gd name="connsiteY15" fmla="*/ 2872568 h 2926525"/>
              <a:gd name="connsiteX16" fmla="*/ 428414 w 3416150"/>
              <a:gd name="connsiteY16" fmla="*/ 2926525 h 2926525"/>
              <a:gd name="connsiteX17" fmla="*/ 227385 w 3416150"/>
              <a:gd name="connsiteY17" fmla="*/ 2926525 h 2926525"/>
              <a:gd name="connsiteX18" fmla="*/ 157316 w 3416150"/>
              <a:gd name="connsiteY18" fmla="*/ 2781070 h 2926525"/>
              <a:gd name="connsiteX19" fmla="*/ 0 w 3416150"/>
              <a:gd name="connsiteY19" fmla="*/ 2001857 h 2926525"/>
              <a:gd name="connsiteX20" fmla="*/ 2001856 w 3416150"/>
              <a:gd name="connsiteY20" fmla="*/ 0 h 292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16150" h="2926525">
                <a:moveTo>
                  <a:pt x="2001856" y="225209"/>
                </a:moveTo>
                <a:cubicBezTo>
                  <a:pt x="2553790" y="225209"/>
                  <a:pt x="3046941" y="476889"/>
                  <a:pt x="3372804" y="871744"/>
                </a:cubicBezTo>
                <a:lnTo>
                  <a:pt x="3416150" y="929710"/>
                </a:lnTo>
                <a:lnTo>
                  <a:pt x="3416150" y="2926525"/>
                </a:lnTo>
                <a:lnTo>
                  <a:pt x="486913" y="2926525"/>
                </a:lnTo>
                <a:lnTo>
                  <a:pt x="439641" y="2848713"/>
                </a:lnTo>
                <a:cubicBezTo>
                  <a:pt x="302888" y="2596974"/>
                  <a:pt x="225209" y="2308487"/>
                  <a:pt x="225209" y="2001857"/>
                </a:cubicBezTo>
                <a:cubicBezTo>
                  <a:pt x="225209" y="1020641"/>
                  <a:pt x="1020641" y="225209"/>
                  <a:pt x="2001856" y="225209"/>
                </a:cubicBezTo>
                <a:close/>
                <a:moveTo>
                  <a:pt x="2001856" y="0"/>
                </a:moveTo>
                <a:cubicBezTo>
                  <a:pt x="2485554" y="0"/>
                  <a:pt x="2929185" y="171550"/>
                  <a:pt x="3275223" y="457127"/>
                </a:cubicBezTo>
                <a:lnTo>
                  <a:pt x="3416150" y="585210"/>
                </a:lnTo>
                <a:lnTo>
                  <a:pt x="3416150" y="846232"/>
                </a:lnTo>
                <a:lnTo>
                  <a:pt x="3411422" y="839910"/>
                </a:lnTo>
                <a:cubicBezTo>
                  <a:pt x="3076380" y="433932"/>
                  <a:pt x="2569338" y="175163"/>
                  <a:pt x="2001856" y="175163"/>
                </a:cubicBezTo>
                <a:cubicBezTo>
                  <a:pt x="993002" y="175163"/>
                  <a:pt x="175162" y="993002"/>
                  <a:pt x="175162" y="2001857"/>
                </a:cubicBezTo>
                <a:cubicBezTo>
                  <a:pt x="175162" y="2317124"/>
                  <a:pt x="255029" y="2613738"/>
                  <a:pt x="395634" y="2872568"/>
                </a:cubicBezTo>
                <a:lnTo>
                  <a:pt x="428414" y="2926525"/>
                </a:lnTo>
                <a:lnTo>
                  <a:pt x="227385" y="2926525"/>
                </a:lnTo>
                <a:lnTo>
                  <a:pt x="157316" y="2781070"/>
                </a:lnTo>
                <a:cubicBezTo>
                  <a:pt x="56016" y="2541571"/>
                  <a:pt x="0" y="2278256"/>
                  <a:pt x="0" y="2001857"/>
                </a:cubicBezTo>
                <a:cubicBezTo>
                  <a:pt x="0" y="896262"/>
                  <a:pt x="896262" y="0"/>
                  <a:pt x="2001856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7" name="Image 6" descr="Capture d’écra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582" y="4855609"/>
            <a:ext cx="2112134" cy="176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574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C78E3E1-BBBA-4058-AAEB-714F04B02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6860FA5-CE2B-4019-8FD1-031D7D84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92DF474-2C37-4DC7-B889-E88EAADEA6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F3AF35CD-DA30-4E34-B0F3-32C27766D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DC7ADA9-13E2-67AD-2F9D-E7D915836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Bisegmentectomie 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5897B055-17C3-D4F9-0CEC-572DC60DDE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1730769"/>
            <a:ext cx="6882269" cy="3406723"/>
          </a:xfrm>
          <a:prstGeom prst="rect">
            <a:avLst/>
          </a:prstGeom>
        </p:spPr>
      </p:pic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679D995-7294-A68E-457A-5989BBD05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6351" y="2121408"/>
            <a:ext cx="3544034" cy="4050792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US" sz="1600" dirty="0" err="1"/>
              <a:t>Laparotomie</a:t>
            </a:r>
            <a:r>
              <a:rPr lang="en-US" sz="1600" dirty="0"/>
              <a:t> : </a:t>
            </a:r>
          </a:p>
          <a:p>
            <a:pPr lvl="1"/>
            <a:r>
              <a:rPr lang="en-US" sz="1400" dirty="0"/>
              <a:t>Sous </a:t>
            </a:r>
            <a:r>
              <a:rPr lang="en-US" sz="1400" dirty="0" err="1"/>
              <a:t>costale</a:t>
            </a:r>
            <a:r>
              <a:rPr lang="en-US" sz="1400" dirty="0"/>
              <a:t> droite </a:t>
            </a:r>
          </a:p>
          <a:p>
            <a:pPr lvl="1"/>
            <a:r>
              <a:rPr lang="en-US" sz="1400" dirty="0" err="1"/>
              <a:t>Médiane</a:t>
            </a:r>
            <a:r>
              <a:rPr lang="en-US" sz="1400" dirty="0"/>
              <a:t> </a:t>
            </a:r>
          </a:p>
          <a:p>
            <a:r>
              <a:rPr lang="en-US" sz="1600" dirty="0"/>
              <a:t>Exploration </a:t>
            </a:r>
            <a:r>
              <a:rPr lang="en-US" sz="1600" dirty="0" err="1"/>
              <a:t>cavité</a:t>
            </a:r>
            <a:r>
              <a:rPr lang="en-US" sz="1600" dirty="0"/>
              <a:t> </a:t>
            </a:r>
            <a:r>
              <a:rPr lang="en-US" sz="1600" dirty="0" err="1"/>
              <a:t>péritonéale</a:t>
            </a:r>
            <a:r>
              <a:rPr lang="en-US" sz="1600" dirty="0"/>
              <a:t> </a:t>
            </a:r>
          </a:p>
          <a:p>
            <a:endParaRPr lang="en-US" sz="1600" dirty="0"/>
          </a:p>
          <a:p>
            <a:r>
              <a:rPr lang="en-US" sz="1600" dirty="0"/>
              <a:t>Examen </a:t>
            </a:r>
            <a:r>
              <a:rPr lang="en-US" sz="1600" dirty="0" err="1"/>
              <a:t>extemporané</a:t>
            </a:r>
            <a:r>
              <a:rPr lang="en-US" sz="1600" dirty="0"/>
              <a:t> canal </a:t>
            </a:r>
            <a:r>
              <a:rPr lang="en-US" sz="1600" dirty="0" err="1"/>
              <a:t>cystique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 err="1"/>
              <a:t>Contrôle</a:t>
            </a:r>
            <a:r>
              <a:rPr lang="en-US" sz="1600" dirty="0"/>
              <a:t> </a:t>
            </a:r>
            <a:r>
              <a:rPr lang="en-US" sz="1600" dirty="0" err="1"/>
              <a:t>pédicule</a:t>
            </a:r>
            <a:r>
              <a:rPr lang="en-US" sz="1600" dirty="0"/>
              <a:t> </a:t>
            </a:r>
            <a:r>
              <a:rPr lang="en-US" sz="1600" dirty="0" err="1"/>
              <a:t>hépatique</a:t>
            </a:r>
            <a:r>
              <a:rPr lang="en-US" sz="1600" dirty="0"/>
              <a:t> </a:t>
            </a:r>
          </a:p>
          <a:p>
            <a:endParaRPr lang="en-US" sz="1600" dirty="0"/>
          </a:p>
          <a:p>
            <a:r>
              <a:rPr lang="en-US" sz="1600" dirty="0" err="1"/>
              <a:t>Mobilisation</a:t>
            </a:r>
            <a:r>
              <a:rPr lang="en-US" sz="1600" dirty="0"/>
              <a:t> </a:t>
            </a:r>
            <a:r>
              <a:rPr lang="en-US" sz="1600" dirty="0" err="1"/>
              <a:t>hépatique</a:t>
            </a:r>
            <a:r>
              <a:rPr lang="en-US" sz="1600" dirty="0"/>
              <a:t> </a:t>
            </a:r>
          </a:p>
          <a:p>
            <a:endParaRPr lang="en-US" sz="1600" dirty="0"/>
          </a:p>
          <a:p>
            <a:r>
              <a:rPr lang="en-US" sz="1600" dirty="0"/>
              <a:t>Bi-</a:t>
            </a:r>
            <a:r>
              <a:rPr lang="en-US" sz="1600" dirty="0" err="1"/>
              <a:t>segmenctectomie</a:t>
            </a:r>
            <a:r>
              <a:rPr lang="en-US" sz="1600" dirty="0"/>
              <a:t>  </a:t>
            </a:r>
            <a:r>
              <a:rPr lang="en-US" sz="1600" dirty="0" err="1"/>
              <a:t>IVb</a:t>
            </a:r>
            <a:r>
              <a:rPr lang="en-US" sz="1600" dirty="0"/>
              <a:t>-V   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FC42DC-2C46-47C4-BC61-530557385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9614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AB850E-26A1-D45F-AB64-5BD305C34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135" y="484632"/>
            <a:ext cx="5161935" cy="1609344"/>
          </a:xfrm>
        </p:spPr>
        <p:txBody>
          <a:bodyPr>
            <a:normAutofit/>
          </a:bodyPr>
          <a:lstStyle/>
          <a:p>
            <a:r>
              <a:rPr lang="fr-FR" sz="4800" dirty="0"/>
              <a:t>Résection hépatique  atypique selon </a:t>
            </a:r>
            <a:r>
              <a:rPr lang="fr-FR" sz="4800" dirty="0" err="1"/>
              <a:t>glenn</a:t>
            </a:r>
            <a:r>
              <a:rPr lang="fr-FR" sz="4800" dirty="0"/>
              <a:t>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5DF5AD7-990E-6281-38EA-846708E87A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1" r="-3" b="3383"/>
          <a:stretch/>
        </p:blipFill>
        <p:spPr>
          <a:xfrm>
            <a:off x="643193" y="674603"/>
            <a:ext cx="5383982" cy="5499781"/>
          </a:xfrm>
          <a:prstGeom prst="rect">
            <a:avLst/>
          </a:prstGeom>
        </p:spPr>
      </p:pic>
      <p:sp>
        <p:nvSpPr>
          <p:cNvPr id="24" name="Content Placeholder 8">
            <a:extLst>
              <a:ext uri="{FF2B5EF4-FFF2-40B4-BE49-F238E27FC236}">
                <a16:creationId xmlns:a16="http://schemas.microsoft.com/office/drawing/2014/main" id="{AB442DC6-5807-25A4-6C10-C298A5883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1135" y="2121408"/>
            <a:ext cx="5161934" cy="40925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076592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700" dirty="0" err="1"/>
              <a:t>Lymphadenectomie</a:t>
            </a:r>
            <a:r>
              <a:rPr lang="fr-FR" sz="2700" dirty="0"/>
              <a:t> </a:t>
            </a:r>
            <a:r>
              <a:rPr lang="fr-FR" sz="2700" dirty="0" err="1"/>
              <a:t>portalE</a:t>
            </a:r>
            <a:r>
              <a:rPr lang="fr-FR" sz="2700" dirty="0"/>
              <a:t> de type N2 </a:t>
            </a:r>
          </a:p>
        </p:txBody>
      </p:sp>
      <p:pic>
        <p:nvPicPr>
          <p:cNvPr id="5" name="Espace réservé du contenu 4" descr="Capture d’écran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619" y="1461845"/>
            <a:ext cx="4563112" cy="3467584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4045462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50B73E73-B0CD-EB77-CCDB-29E3C95F0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Bi-</a:t>
            </a:r>
            <a:r>
              <a:rPr lang="fr-FR" dirty="0" err="1"/>
              <a:t>segmentectomie</a:t>
            </a:r>
            <a:r>
              <a:rPr lang="fr-FR" dirty="0"/>
              <a:t> / Glenn (1)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7D31A32-83D1-2C1B-5637-D2D3B082B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5902C01-5EF1-5507-25C3-CC0E9D45E7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19" name="Espace réservé du contenu 18">
            <a:extLst>
              <a:ext uri="{FF2B5EF4-FFF2-40B4-BE49-F238E27FC236}">
                <a16:creationId xmlns:a16="http://schemas.microsoft.com/office/drawing/2014/main" id="{C2E0C1CE-F36F-51F3-C981-9D2927B3EA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041" y="2743200"/>
            <a:ext cx="4640431" cy="3292475"/>
          </a:xfrm>
        </p:spPr>
      </p:pic>
      <p:pic>
        <p:nvPicPr>
          <p:cNvPr id="25" name="Espace réservé du contenu 24">
            <a:extLst>
              <a:ext uri="{FF2B5EF4-FFF2-40B4-BE49-F238E27FC236}">
                <a16:creationId xmlns:a16="http://schemas.microsoft.com/office/drawing/2014/main" id="{94905A5A-611B-8523-19EC-66D6CC60F94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232" y="2743200"/>
            <a:ext cx="4618674" cy="3292475"/>
          </a:xfr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9309C613-AF00-97FB-4E9D-3C0AF8B184D7}"/>
              </a:ext>
            </a:extLst>
          </p:cNvPr>
          <p:cNvSpPr txBox="1"/>
          <p:nvPr/>
        </p:nvSpPr>
        <p:spPr>
          <a:xfrm>
            <a:off x="442452" y="6184490"/>
            <a:ext cx="10274709" cy="649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250"/>
              </a:lnSpc>
              <a:spcBef>
                <a:spcPts val="2000"/>
              </a:spcBef>
              <a:spcAft>
                <a:spcPts val="1000"/>
              </a:spcAft>
            </a:pPr>
            <a:r>
              <a:rPr lang="fr-FR" sz="1200" b="0" i="0" dirty="0">
                <a:effectLst/>
                <a:latin typeface="Cambria" panose="02040503050406030204" pitchFamily="18" charset="0"/>
              </a:rPr>
              <a:t>Bi-</a:t>
            </a:r>
            <a:r>
              <a:rPr lang="fr-FR" sz="1200" b="0" i="0" dirty="0" err="1">
                <a:effectLst/>
                <a:latin typeface="Cambria" panose="02040503050406030204" pitchFamily="18" charset="0"/>
              </a:rPr>
              <a:t>segmentectomy</a:t>
            </a:r>
            <a:r>
              <a:rPr lang="fr-FR" sz="1200" b="0" i="0" dirty="0">
                <a:effectLst/>
                <a:latin typeface="Cambria" panose="02040503050406030204" pitchFamily="18" charset="0"/>
              </a:rPr>
              <a:t> versus wedge </a:t>
            </a:r>
            <a:r>
              <a:rPr lang="fr-FR" sz="1200" b="0" i="0" dirty="0" err="1">
                <a:effectLst/>
                <a:latin typeface="Cambria" panose="02040503050406030204" pitchFamily="18" charset="0"/>
              </a:rPr>
              <a:t>hepatic</a:t>
            </a:r>
            <a:r>
              <a:rPr lang="fr-FR" sz="1200" b="0" i="0" dirty="0">
                <a:effectLst/>
                <a:latin typeface="Cambria" panose="02040503050406030204" pitchFamily="18" charset="0"/>
              </a:rPr>
              <a:t> </a:t>
            </a:r>
            <a:r>
              <a:rPr lang="fr-FR" sz="1200" b="0" i="0" dirty="0" err="1">
                <a:effectLst/>
                <a:latin typeface="Cambria" panose="02040503050406030204" pitchFamily="18" charset="0"/>
              </a:rPr>
              <a:t>resection</a:t>
            </a:r>
            <a:r>
              <a:rPr lang="fr-FR" sz="1200" b="0" i="0" dirty="0">
                <a:effectLst/>
                <a:latin typeface="Cambria" panose="02040503050406030204" pitchFamily="18" charset="0"/>
              </a:rPr>
              <a:t> in </a:t>
            </a:r>
            <a:r>
              <a:rPr lang="fr-FR" sz="1200" b="0" i="0" dirty="0" err="1">
                <a:effectLst/>
                <a:latin typeface="Cambria" panose="02040503050406030204" pitchFamily="18" charset="0"/>
              </a:rPr>
              <a:t>extended</a:t>
            </a:r>
            <a:r>
              <a:rPr lang="fr-FR" sz="1200" b="0" i="0" dirty="0">
                <a:effectLst/>
                <a:latin typeface="Cambria" panose="02040503050406030204" pitchFamily="18" charset="0"/>
              </a:rPr>
              <a:t> </a:t>
            </a:r>
            <a:r>
              <a:rPr lang="fr-FR" sz="1200" b="0" i="0" dirty="0" err="1">
                <a:effectLst/>
                <a:latin typeface="Cambria" panose="02040503050406030204" pitchFamily="18" charset="0"/>
              </a:rPr>
              <a:t>cholecystectomy</a:t>
            </a:r>
            <a:r>
              <a:rPr lang="fr-FR" sz="1200" b="0" i="0" dirty="0">
                <a:effectLst/>
                <a:latin typeface="Cambria" panose="02040503050406030204" pitchFamily="18" charset="0"/>
              </a:rPr>
              <a:t> for T2 and T3 </a:t>
            </a:r>
            <a:r>
              <a:rPr lang="fr-FR" sz="1200" b="0" i="0" dirty="0" err="1">
                <a:effectLst/>
                <a:latin typeface="Cambria" panose="02040503050406030204" pitchFamily="18" charset="0"/>
              </a:rPr>
              <a:t>gallbladder</a:t>
            </a:r>
            <a:r>
              <a:rPr lang="fr-FR" sz="1200" b="0" i="0" dirty="0">
                <a:effectLst/>
                <a:latin typeface="Cambria" panose="02040503050406030204" pitchFamily="18" charset="0"/>
              </a:rPr>
              <a:t> cancer: A </a:t>
            </a:r>
            <a:r>
              <a:rPr lang="fr-FR" sz="1200" b="0" i="0" dirty="0" err="1">
                <a:effectLst/>
                <a:latin typeface="Cambria" panose="02040503050406030204" pitchFamily="18" charset="0"/>
              </a:rPr>
              <a:t>matched</a:t>
            </a:r>
            <a:r>
              <a:rPr lang="fr-FR" sz="1200" b="0" i="0" dirty="0">
                <a:effectLst/>
                <a:latin typeface="Cambria" panose="02040503050406030204" pitchFamily="18" charset="0"/>
              </a:rPr>
              <a:t> </a:t>
            </a:r>
            <a:r>
              <a:rPr lang="fr-FR" sz="1200" dirty="0">
                <a:latin typeface="Cambria" panose="02040503050406030204" pitchFamily="18" charset="0"/>
              </a:rPr>
              <a:t>case-control </a:t>
            </a:r>
            <a:r>
              <a:rPr lang="fr-FR" sz="1200" dirty="0" err="1">
                <a:latin typeface="Cambria" panose="02040503050406030204" pitchFamily="18" charset="0"/>
              </a:rPr>
              <a:t>study</a:t>
            </a:r>
            <a:r>
              <a:rPr lang="fr-FR" sz="1200" dirty="0">
                <a:latin typeface="Cambria" panose="02040503050406030204" pitchFamily="18" charset="0"/>
              </a:rPr>
              <a:t> - </a:t>
            </a:r>
            <a:r>
              <a:rPr lang="fr-FR" sz="1200" dirty="0" err="1">
                <a:latin typeface="Cambria" panose="0204050305040603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Hirdaya</a:t>
            </a:r>
            <a:r>
              <a:rPr lang="fr-FR" sz="1200" dirty="0">
                <a:latin typeface="Cambria" panose="0204050305040603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200" dirty="0" err="1">
                <a:latin typeface="Cambria" panose="0204050305040603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Hulas</a:t>
            </a:r>
            <a:r>
              <a:rPr lang="fr-FR" sz="1200" dirty="0">
                <a:latin typeface="Cambria" panose="0204050305040603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200" dirty="0" err="1">
                <a:latin typeface="Cambria" panose="0204050305040603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Nag</a:t>
            </a:r>
            <a:r>
              <a:rPr lang="fr-FR" sz="1200" dirty="0">
                <a:latin typeface="Cambria" panose="02040503050406030204" pitchFamily="18" charset="0"/>
              </a:rPr>
              <a:t>, </a:t>
            </a:r>
            <a:r>
              <a:rPr lang="fr-FR" sz="1200" dirty="0" err="1">
                <a:latin typeface="Cambria" panose="020405030504060302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Phani</a:t>
            </a:r>
            <a:r>
              <a:rPr lang="fr-FR" sz="1200" dirty="0">
                <a:latin typeface="Cambria" panose="020405030504060302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Kumar </a:t>
            </a:r>
            <a:r>
              <a:rPr lang="fr-FR" sz="1200" dirty="0" err="1">
                <a:latin typeface="Cambria" panose="020405030504060302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Nekarakanti</a:t>
            </a:r>
            <a:r>
              <a:rPr lang="fr-FR" sz="1200" dirty="0">
                <a:latin typeface="Cambria" panose="02040503050406030204" pitchFamily="18" charset="0"/>
              </a:rPr>
              <a:t>, </a:t>
            </a:r>
            <a:r>
              <a:rPr lang="fr-FR" sz="1200" dirty="0" err="1">
                <a:latin typeface="Cambria" panose="020405030504060302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Ashish</a:t>
            </a:r>
            <a:r>
              <a:rPr lang="fr-FR" sz="1200" dirty="0">
                <a:latin typeface="Cambria" panose="020405030504060302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200" dirty="0" err="1">
                <a:latin typeface="Cambria" panose="020405030504060302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Sachan</a:t>
            </a:r>
            <a:r>
              <a:rPr lang="fr-FR" sz="1200" dirty="0">
                <a:latin typeface="Cambria" panose="02040503050406030204" pitchFamily="18" charset="0"/>
              </a:rPr>
              <a:t>, </a:t>
            </a:r>
            <a:r>
              <a:rPr lang="fr-FR" sz="1200" dirty="0" err="1">
                <a:latin typeface="Cambria" panose="020405030504060302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Prithviraj</a:t>
            </a:r>
            <a:r>
              <a:rPr lang="fr-FR" sz="1200" dirty="0">
                <a:latin typeface="Cambria" panose="020405030504060302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Nabi</a:t>
            </a:r>
            <a:r>
              <a:rPr lang="fr-FR" sz="1200" dirty="0">
                <a:latin typeface="Cambria" panose="02040503050406030204" pitchFamily="18" charset="0"/>
              </a:rPr>
              <a:t>, and </a:t>
            </a:r>
            <a:r>
              <a:rPr lang="fr-FR" sz="1200" dirty="0" err="1">
                <a:latin typeface="Cambria" panose="020405030504060302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Sonam</a:t>
            </a:r>
            <a:r>
              <a:rPr lang="fr-FR" sz="1200" dirty="0">
                <a:latin typeface="Cambria" panose="020405030504060302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200" dirty="0" err="1">
                <a:latin typeface="Cambria" panose="020405030504060302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Tyagi</a:t>
            </a:r>
            <a:endParaRPr lang="fr-FR" sz="1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132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AFE930-17EC-4D2A-F266-44377B05B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Bi-</a:t>
            </a:r>
            <a:r>
              <a:rPr lang="fr-FR" dirty="0" err="1"/>
              <a:t>segmentectomie</a:t>
            </a:r>
            <a:r>
              <a:rPr lang="fr-FR" dirty="0"/>
              <a:t> / Glenn (2)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5281B6F-36DD-CF18-48A4-BCDF23B18D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A6CA38EF-0890-6096-6519-15FFA6BFF8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6" y="1884399"/>
            <a:ext cx="8099746" cy="4167160"/>
          </a:xfr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C2ECE28-174F-FDC4-3FE3-25F8B70454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69CD172-DF12-9AC0-8AC0-C19F42708F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303750" y="2088273"/>
            <a:ext cx="4754880" cy="3291840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 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311ADF2-C597-E1AC-F852-59E53920F893}"/>
              </a:ext>
            </a:extLst>
          </p:cNvPr>
          <p:cNvSpPr txBox="1"/>
          <p:nvPr/>
        </p:nvSpPr>
        <p:spPr>
          <a:xfrm>
            <a:off x="640080" y="5932677"/>
            <a:ext cx="1036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Cambria" panose="02040503050406030204" pitchFamily="18" charset="0"/>
              </a:rPr>
              <a:t>Hepatic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resection</a:t>
            </a:r>
            <a:r>
              <a:rPr lang="fr-FR" sz="1200" dirty="0">
                <a:latin typeface="Cambria" panose="02040503050406030204" pitchFamily="18" charset="0"/>
              </a:rPr>
              <a:t> in 485 R0 pT2 and pT3 cases of </a:t>
            </a:r>
            <a:r>
              <a:rPr lang="fr-FR" sz="1200" dirty="0" err="1">
                <a:latin typeface="Cambria" panose="02040503050406030204" pitchFamily="18" charset="0"/>
              </a:rPr>
              <a:t>advanced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carcinoma</a:t>
            </a:r>
            <a:r>
              <a:rPr lang="fr-FR" sz="1200" dirty="0">
                <a:latin typeface="Cambria" panose="02040503050406030204" pitchFamily="18" charset="0"/>
              </a:rPr>
              <a:t> of the </a:t>
            </a:r>
            <a:r>
              <a:rPr lang="fr-FR" sz="1200" dirty="0" err="1">
                <a:latin typeface="Cambria" panose="02040503050406030204" pitchFamily="18" charset="0"/>
              </a:rPr>
              <a:t>gallbladder</a:t>
            </a:r>
            <a:r>
              <a:rPr lang="fr-FR" sz="1200" dirty="0">
                <a:latin typeface="Cambria" panose="02040503050406030204" pitchFamily="18" charset="0"/>
              </a:rPr>
              <a:t>: </a:t>
            </a:r>
            <a:r>
              <a:rPr lang="fr-FR" sz="1200" dirty="0" err="1">
                <a:latin typeface="Cambria" panose="02040503050406030204" pitchFamily="18" charset="0"/>
              </a:rPr>
              <a:t>results</a:t>
            </a:r>
            <a:r>
              <a:rPr lang="fr-FR" sz="1200" dirty="0">
                <a:latin typeface="Cambria" panose="02040503050406030204" pitchFamily="18" charset="0"/>
              </a:rPr>
              <a:t> of a </a:t>
            </a:r>
            <a:r>
              <a:rPr lang="fr-FR" sz="1200" dirty="0" err="1">
                <a:latin typeface="Cambria" panose="02040503050406030204" pitchFamily="18" charset="0"/>
              </a:rPr>
              <a:t>Japanese</a:t>
            </a:r>
            <a:r>
              <a:rPr lang="fr-FR" sz="1200" dirty="0">
                <a:latin typeface="Cambria" panose="02040503050406030204" pitchFamily="18" charset="0"/>
              </a:rPr>
              <a:t> Society of </a:t>
            </a:r>
            <a:r>
              <a:rPr lang="fr-FR" sz="1200" dirty="0" err="1">
                <a:latin typeface="Cambria" panose="02040503050406030204" pitchFamily="18" charset="0"/>
              </a:rPr>
              <a:t>Biliary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Surgery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survey</a:t>
            </a:r>
            <a:r>
              <a:rPr lang="fr-FR" sz="1200" dirty="0">
                <a:latin typeface="Cambria" panose="02040503050406030204" pitchFamily="18" charset="0"/>
              </a:rPr>
              <a:t>—a </a:t>
            </a:r>
            <a:r>
              <a:rPr lang="fr-FR" sz="1200" dirty="0" err="1">
                <a:latin typeface="Cambria" panose="02040503050406030204" pitchFamily="18" charset="0"/>
              </a:rPr>
              <a:t>multicenter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study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</a:p>
          <a:p>
            <a:r>
              <a:rPr lang="fr-FR" sz="1200" dirty="0" err="1">
                <a:latin typeface="Cambria" panose="02040503050406030204" pitchFamily="18" charset="0"/>
              </a:rPr>
              <a:t>Tatsuo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Araida</a:t>
            </a:r>
            <a:r>
              <a:rPr lang="fr-FR" sz="1200" dirty="0">
                <a:latin typeface="Cambria" panose="02040503050406030204" pitchFamily="18" charset="0"/>
              </a:rPr>
              <a:t> , </a:t>
            </a:r>
            <a:r>
              <a:rPr lang="fr-FR" sz="1200" dirty="0" err="1">
                <a:latin typeface="Cambria" panose="02040503050406030204" pitchFamily="18" charset="0"/>
              </a:rPr>
              <a:t>Ryouta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Higuchi</a:t>
            </a:r>
            <a:r>
              <a:rPr lang="fr-FR" sz="1200" dirty="0">
                <a:latin typeface="Cambria" panose="02040503050406030204" pitchFamily="18" charset="0"/>
              </a:rPr>
              <a:t> , Mie </a:t>
            </a:r>
            <a:r>
              <a:rPr lang="fr-FR" sz="1200" dirty="0" err="1">
                <a:latin typeface="Cambria" panose="02040503050406030204" pitchFamily="18" charset="0"/>
              </a:rPr>
              <a:t>Hamano</a:t>
            </a:r>
            <a:r>
              <a:rPr lang="fr-FR" sz="1200" dirty="0">
                <a:latin typeface="Cambria" panose="02040503050406030204" pitchFamily="18" charset="0"/>
              </a:rPr>
              <a:t> , Yoshihito </a:t>
            </a:r>
            <a:r>
              <a:rPr lang="fr-FR" sz="1200" dirty="0" err="1">
                <a:latin typeface="Cambria" panose="02040503050406030204" pitchFamily="18" charset="0"/>
              </a:rPr>
              <a:t>Kodera</a:t>
            </a:r>
            <a:r>
              <a:rPr lang="fr-FR" sz="1200" dirty="0">
                <a:latin typeface="Cambria" panose="02040503050406030204" pitchFamily="18" charset="0"/>
              </a:rPr>
              <a:t> , </a:t>
            </a:r>
            <a:r>
              <a:rPr lang="fr-FR" sz="1200" dirty="0" err="1">
                <a:latin typeface="Cambria" panose="02040503050406030204" pitchFamily="18" charset="0"/>
              </a:rPr>
              <a:t>Nobuhiro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Takeshita</a:t>
            </a:r>
            <a:r>
              <a:rPr lang="fr-FR" sz="1200" dirty="0">
                <a:latin typeface="Cambria" panose="02040503050406030204" pitchFamily="18" charset="0"/>
              </a:rPr>
              <a:t> , </a:t>
            </a:r>
            <a:r>
              <a:rPr lang="fr-FR" sz="1200" dirty="0" err="1">
                <a:latin typeface="Cambria" panose="02040503050406030204" pitchFamily="18" charset="0"/>
              </a:rPr>
              <a:t>Takehiro</a:t>
            </a:r>
            <a:r>
              <a:rPr lang="fr-FR" sz="1200" dirty="0">
                <a:latin typeface="Cambria" panose="02040503050406030204" pitchFamily="18" charset="0"/>
              </a:rPr>
              <a:t> Ota , </a:t>
            </a:r>
            <a:r>
              <a:rPr lang="fr-FR" sz="1200" dirty="0" err="1">
                <a:latin typeface="Cambria" panose="02040503050406030204" pitchFamily="18" charset="0"/>
              </a:rPr>
              <a:t>Tatsuya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Yoshikawa</a:t>
            </a:r>
            <a:r>
              <a:rPr lang="fr-FR" sz="1200" dirty="0">
                <a:latin typeface="Cambria" panose="02040503050406030204" pitchFamily="18" charset="0"/>
              </a:rPr>
              <a:t> , </a:t>
            </a:r>
            <a:r>
              <a:rPr lang="fr-FR" sz="1200" dirty="0" err="1">
                <a:latin typeface="Cambria" panose="02040503050406030204" pitchFamily="18" charset="0"/>
              </a:rPr>
              <a:t>Masakazu</a:t>
            </a:r>
            <a:r>
              <a:rPr lang="fr-FR" sz="1200" dirty="0">
                <a:latin typeface="Cambria" panose="02040503050406030204" pitchFamily="18" charset="0"/>
              </a:rPr>
              <a:t> Yamamoto , Ken Takasaki</a:t>
            </a:r>
          </a:p>
        </p:txBody>
      </p:sp>
    </p:spTree>
    <p:extLst>
      <p:ext uri="{BB962C8B-B14F-4D97-AF65-F5344CB8AC3E}">
        <p14:creationId xmlns:p14="http://schemas.microsoft.com/office/powerpoint/2010/main" val="2261998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9EDD26-5478-EB2F-9937-15883A8A2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BI-SEGMECTECTOMIE / GLENN (3)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2CDF60-2D63-A84C-FBC8-B96848DB31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 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FB0AA945-424E-29B7-A9B5-D5D0FD1898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354" y="1896970"/>
            <a:ext cx="4326193" cy="4138705"/>
          </a:xfr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1A08FA8-A9DD-CE67-9A46-DA5CD16194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33C322-219B-D3CA-C554-143FCB088188}"/>
              </a:ext>
            </a:extLst>
          </p:cNvPr>
          <p:cNvSpPr txBox="1"/>
          <p:nvPr/>
        </p:nvSpPr>
        <p:spPr>
          <a:xfrm>
            <a:off x="497512" y="6089904"/>
            <a:ext cx="1064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latin typeface="Cambria" panose="02040503050406030204" pitchFamily="18" charset="0"/>
              </a:rPr>
              <a:t>Gallbladder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bed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resection</a:t>
            </a:r>
            <a:r>
              <a:rPr lang="fr-FR" sz="1200" dirty="0">
                <a:latin typeface="Cambria" panose="02040503050406030204" pitchFamily="18" charset="0"/>
              </a:rPr>
              <a:t> or </a:t>
            </a:r>
            <a:r>
              <a:rPr lang="fr-FR" sz="1200" dirty="0" err="1">
                <a:latin typeface="Cambria" panose="02040503050406030204" pitchFamily="18" charset="0"/>
              </a:rPr>
              <a:t>hepatectomy</a:t>
            </a:r>
            <a:r>
              <a:rPr lang="fr-FR" sz="1200" dirty="0">
                <a:latin typeface="Cambria" panose="02040503050406030204" pitchFamily="18" charset="0"/>
              </a:rPr>
              <a:t> of segments 4a and 5 for pT2 </a:t>
            </a:r>
            <a:r>
              <a:rPr lang="fr-FR" sz="1200" dirty="0" err="1">
                <a:latin typeface="Cambria" panose="02040503050406030204" pitchFamily="18" charset="0"/>
              </a:rPr>
              <a:t>gallbladder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carcinoma</a:t>
            </a:r>
            <a:r>
              <a:rPr lang="fr-FR" sz="1200" dirty="0">
                <a:latin typeface="Cambria" panose="02040503050406030204" pitchFamily="18" charset="0"/>
              </a:rPr>
              <a:t>: </a:t>
            </a:r>
            <a:r>
              <a:rPr lang="fr-FR" sz="1200" dirty="0" err="1">
                <a:latin typeface="Cambria" panose="02040503050406030204" pitchFamily="18" charset="0"/>
              </a:rPr>
              <a:t>analysis</a:t>
            </a:r>
            <a:r>
              <a:rPr lang="fr-FR" sz="1200" dirty="0">
                <a:latin typeface="Cambria" panose="02040503050406030204" pitchFamily="18" charset="0"/>
              </a:rPr>
              <a:t> of </a:t>
            </a:r>
            <a:r>
              <a:rPr lang="fr-FR" sz="1200" dirty="0" err="1">
                <a:latin typeface="Cambria" panose="02040503050406030204" pitchFamily="18" charset="0"/>
              </a:rPr>
              <a:t>Japanese</a:t>
            </a:r>
            <a:r>
              <a:rPr lang="fr-FR" sz="1200" dirty="0">
                <a:latin typeface="Cambria" panose="02040503050406030204" pitchFamily="18" charset="0"/>
              </a:rPr>
              <a:t> registration cases by the </a:t>
            </a:r>
            <a:r>
              <a:rPr lang="fr-FR" sz="1200" dirty="0" err="1">
                <a:latin typeface="Cambria" panose="02040503050406030204" pitchFamily="18" charset="0"/>
              </a:rPr>
              <a:t>study</a:t>
            </a:r>
            <a:r>
              <a:rPr lang="fr-FR" sz="1200" dirty="0">
                <a:latin typeface="Cambria" panose="02040503050406030204" pitchFamily="18" charset="0"/>
              </a:rPr>
              <a:t> group for </a:t>
            </a:r>
            <a:r>
              <a:rPr lang="fr-FR" sz="1200" dirty="0" err="1">
                <a:latin typeface="Cambria" panose="02040503050406030204" pitchFamily="18" charset="0"/>
              </a:rPr>
              <a:t>biliary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surgery</a:t>
            </a:r>
            <a:r>
              <a:rPr lang="fr-FR" sz="1200" dirty="0">
                <a:latin typeface="Cambria" panose="02040503050406030204" pitchFamily="18" charset="0"/>
              </a:rPr>
              <a:t> of the </a:t>
            </a:r>
            <a:r>
              <a:rPr lang="fr-FR" sz="1200" dirty="0" err="1">
                <a:latin typeface="Cambria" panose="02040503050406030204" pitchFamily="18" charset="0"/>
              </a:rPr>
              <a:t>Japanese</a:t>
            </a:r>
            <a:r>
              <a:rPr lang="fr-FR" sz="1200" dirty="0">
                <a:latin typeface="Cambria" panose="02040503050406030204" pitchFamily="18" charset="0"/>
              </a:rPr>
              <a:t>  Society of </a:t>
            </a:r>
            <a:r>
              <a:rPr lang="fr-FR" sz="1200" dirty="0" err="1">
                <a:latin typeface="Cambria" panose="02040503050406030204" pitchFamily="18" charset="0"/>
              </a:rPr>
              <a:t>Hepato-Biliary-Pancreatic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Surgery</a:t>
            </a:r>
            <a:endParaRPr lang="fr-FR" sz="1200" dirty="0">
              <a:latin typeface="Cambria" panose="02040503050406030204" pitchFamily="18" charset="0"/>
            </a:endParaRPr>
          </a:p>
          <a:p>
            <a:r>
              <a:rPr lang="fr-FR" sz="1200" dirty="0" err="1">
                <a:latin typeface="Cambria" panose="02040503050406030204" pitchFamily="18" charset="0"/>
              </a:rPr>
              <a:t>Akihiko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Horiguchi</a:t>
            </a:r>
            <a:r>
              <a:rPr lang="fr-FR" sz="1200" dirty="0">
                <a:latin typeface="Cambria" panose="02040503050406030204" pitchFamily="18" charset="0"/>
              </a:rPr>
              <a:t> • </a:t>
            </a:r>
            <a:r>
              <a:rPr lang="fr-FR" sz="1200" dirty="0" err="1">
                <a:latin typeface="Cambria" panose="02040503050406030204" pitchFamily="18" charset="0"/>
              </a:rPr>
              <a:t>Shuichi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Miyakawa</a:t>
            </a:r>
            <a:r>
              <a:rPr lang="fr-FR" sz="1200" dirty="0">
                <a:latin typeface="Cambria" panose="02040503050406030204" pitchFamily="18" charset="0"/>
              </a:rPr>
              <a:t> • Shin </a:t>
            </a:r>
            <a:r>
              <a:rPr lang="fr-FR" sz="1200" dirty="0" err="1">
                <a:latin typeface="Cambria" panose="02040503050406030204" pitchFamily="18" charset="0"/>
              </a:rPr>
              <a:t>Ishihara</a:t>
            </a:r>
            <a:r>
              <a:rPr lang="fr-FR" sz="1200" dirty="0">
                <a:latin typeface="Cambria" panose="02040503050406030204" pitchFamily="18" charset="0"/>
              </a:rPr>
              <a:t> • Masaru Miyazaki • Masayuki </a:t>
            </a:r>
            <a:r>
              <a:rPr lang="fr-FR" sz="1200" dirty="0" err="1">
                <a:latin typeface="Cambria" panose="02040503050406030204" pitchFamily="18" charset="0"/>
              </a:rPr>
              <a:t>Ohtsuka</a:t>
            </a:r>
            <a:r>
              <a:rPr lang="fr-FR" sz="1200" dirty="0">
                <a:latin typeface="Cambria" panose="02040503050406030204" pitchFamily="18" charset="0"/>
              </a:rPr>
              <a:t> • </a:t>
            </a:r>
            <a:r>
              <a:rPr lang="fr-FR" sz="1200" dirty="0" err="1">
                <a:latin typeface="Cambria" panose="02040503050406030204" pitchFamily="18" charset="0"/>
              </a:rPr>
              <a:t>Hiroaki</a:t>
            </a:r>
            <a:r>
              <a:rPr lang="fr-FR" sz="1200" dirty="0">
                <a:latin typeface="Cambria" panose="02040503050406030204" pitchFamily="18" charset="0"/>
              </a:rPr>
              <a:t> Shimizu • </a:t>
            </a:r>
            <a:r>
              <a:rPr lang="fr-FR" sz="1200" dirty="0" err="1">
                <a:latin typeface="Cambria" panose="02040503050406030204" pitchFamily="18" charset="0"/>
              </a:rPr>
              <a:t>Keiji</a:t>
            </a:r>
            <a:r>
              <a:rPr lang="fr-FR" sz="1200" dirty="0">
                <a:latin typeface="Cambria" panose="02040503050406030204" pitchFamily="18" charset="0"/>
              </a:rPr>
              <a:t> Sano • </a:t>
            </a:r>
            <a:r>
              <a:rPr lang="fr-FR" sz="1200" dirty="0" err="1">
                <a:latin typeface="Cambria" panose="02040503050406030204" pitchFamily="18" charset="0"/>
              </a:rPr>
              <a:t>Fumihiko</a:t>
            </a:r>
            <a:r>
              <a:rPr lang="fr-FR" sz="1200" dirty="0">
                <a:latin typeface="Cambria" panose="02040503050406030204" pitchFamily="18" charset="0"/>
              </a:rPr>
              <a:t> </a:t>
            </a:r>
            <a:r>
              <a:rPr lang="fr-FR" sz="1200" dirty="0" err="1">
                <a:latin typeface="Cambria" panose="02040503050406030204" pitchFamily="18" charset="0"/>
              </a:rPr>
              <a:t>Miura</a:t>
            </a:r>
            <a:r>
              <a:rPr lang="fr-FR" sz="1200" dirty="0">
                <a:latin typeface="Cambria" panose="02040503050406030204" pitchFamily="18" charset="0"/>
              </a:rPr>
              <a:t> • </a:t>
            </a:r>
            <a:r>
              <a:rPr lang="fr-FR" sz="1200" dirty="0" err="1">
                <a:latin typeface="Cambria" panose="02040503050406030204" pitchFamily="18" charset="0"/>
              </a:rPr>
              <a:t>Tetsuo</a:t>
            </a:r>
            <a:r>
              <a:rPr lang="fr-FR" sz="1200" dirty="0">
                <a:latin typeface="Cambria" panose="02040503050406030204" pitchFamily="18" charset="0"/>
              </a:rPr>
              <a:t> Ohta</a:t>
            </a:r>
          </a:p>
        </p:txBody>
      </p:sp>
      <p:pic>
        <p:nvPicPr>
          <p:cNvPr id="19" name="Espace réservé du contenu 18">
            <a:extLst>
              <a:ext uri="{FF2B5EF4-FFF2-40B4-BE49-F238E27FC236}">
                <a16:creationId xmlns:a16="http://schemas.microsoft.com/office/drawing/2014/main" id="{E7D4861E-919E-0F4F-823F-A22BD1D27D1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097" y="1800776"/>
            <a:ext cx="4410751" cy="4234899"/>
          </a:xfrm>
        </p:spPr>
      </p:pic>
    </p:spTree>
    <p:extLst>
      <p:ext uri="{BB962C8B-B14F-4D97-AF65-F5344CB8AC3E}">
        <p14:creationId xmlns:p14="http://schemas.microsoft.com/office/powerpoint/2010/main" val="116545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171885-2367-E995-84E2-EC05A5428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Etendue des résections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D8D751-B634-50D3-F24E-D0B94B787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 de résection systématique des voies biliaires extra-hépatiques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Envahissement canal cystique : résection de la voie biliaire principale (VBP) avec reconstruction par anse Roux en Y de type anastomose </a:t>
            </a:r>
            <a:r>
              <a:rPr lang="fr-F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hépatico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-jéjunale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 de résection des sites de trocarts </a:t>
            </a:r>
            <a:endParaRPr lang="fr-FR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Vésicule perforée :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considéré comme une carcinose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364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Traitement adjuvant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Taux élevé de récidive </a:t>
            </a:r>
          </a:p>
          <a:p>
            <a:endParaRPr lang="fr-FR" dirty="0"/>
          </a:p>
          <a:p>
            <a:r>
              <a:rPr lang="fr-FR" dirty="0"/>
              <a:t>Radiothérapie +/- chimiothérapie </a:t>
            </a:r>
          </a:p>
          <a:p>
            <a:pPr lvl="1"/>
            <a:r>
              <a:rPr lang="fr-FR" dirty="0" err="1"/>
              <a:t>Gemcitabine</a:t>
            </a:r>
            <a:r>
              <a:rPr lang="fr-FR" dirty="0"/>
              <a:t> ou </a:t>
            </a:r>
            <a:r>
              <a:rPr lang="fr-FR" dirty="0" err="1"/>
              <a:t>Mitomycine</a:t>
            </a:r>
            <a:r>
              <a:rPr lang="fr-FR" dirty="0"/>
              <a:t> + 5FU </a:t>
            </a:r>
          </a:p>
        </p:txBody>
      </p:sp>
    </p:spTree>
    <p:extLst>
      <p:ext uri="{BB962C8B-B14F-4D97-AF65-F5344CB8AC3E}">
        <p14:creationId xmlns:p14="http://schemas.microsoft.com/office/powerpoint/2010/main" val="95032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Conclusion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1600" dirty="0"/>
              <a:t>La résection R0 avec curage ganglionnaire est le seul traitement curatif </a:t>
            </a:r>
          </a:p>
          <a:p>
            <a:endParaRPr lang="fr-FR" sz="1600" dirty="0"/>
          </a:p>
          <a:p>
            <a:r>
              <a:rPr lang="fr-FR" sz="1600" dirty="0"/>
              <a:t>T1a non perforé : surveillance </a:t>
            </a:r>
          </a:p>
          <a:p>
            <a:endParaRPr lang="fr-FR" sz="1600" dirty="0"/>
          </a:p>
          <a:p>
            <a:r>
              <a:rPr lang="fr-FR" sz="1600" dirty="0"/>
              <a:t>≥ T1b : résection parenchyme hépatique + </a:t>
            </a:r>
            <a:r>
              <a:rPr lang="fr-FR" sz="1600" dirty="0" err="1"/>
              <a:t>lymphadénectomie</a:t>
            </a:r>
            <a:r>
              <a:rPr lang="fr-FR" sz="1600" dirty="0"/>
              <a:t> </a:t>
            </a:r>
          </a:p>
          <a:p>
            <a:endParaRPr lang="fr-FR" sz="1600" dirty="0"/>
          </a:p>
          <a:p>
            <a:r>
              <a:rPr lang="fr-FR" sz="1600" dirty="0"/>
              <a:t>T1b/T2 : intervention de Glenn ou bi-</a:t>
            </a:r>
            <a:r>
              <a:rPr lang="fr-FR" sz="1600" dirty="0" err="1"/>
              <a:t>segmentectomie</a:t>
            </a:r>
            <a:r>
              <a:rPr lang="fr-FR" sz="1600" dirty="0"/>
              <a:t> (</a:t>
            </a:r>
            <a:r>
              <a:rPr lang="fr-FR" sz="1600" dirty="0" err="1"/>
              <a:t>IVb</a:t>
            </a:r>
            <a:r>
              <a:rPr lang="fr-FR" sz="1600" dirty="0"/>
              <a:t>-V) </a:t>
            </a:r>
          </a:p>
          <a:p>
            <a:endParaRPr lang="fr-FR" sz="1600" dirty="0"/>
          </a:p>
          <a:p>
            <a:r>
              <a:rPr lang="fr-FR" sz="1600" dirty="0"/>
              <a:t>T3 : étendue de l’exérèse corrélée à l’extension locorégionale </a:t>
            </a:r>
          </a:p>
          <a:p>
            <a:endParaRPr lang="fr-FR" sz="1600" dirty="0"/>
          </a:p>
          <a:p>
            <a:r>
              <a:rPr lang="fr-FR" sz="1600" dirty="0"/>
              <a:t>Pas de consensus pour les traitements adjuvants</a:t>
            </a:r>
          </a:p>
        </p:txBody>
      </p:sp>
    </p:spTree>
    <p:extLst>
      <p:ext uri="{BB962C8B-B14F-4D97-AF65-F5344CB8AC3E}">
        <p14:creationId xmlns:p14="http://schemas.microsoft.com/office/powerpoint/2010/main" val="1229485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13870C-2C81-D07B-7A93-403016D59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Bibliographie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946AAB-45FD-A22B-7009-E55E4D4D7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fr-FR" sz="1600" dirty="0"/>
              <a:t>Chirurgie des cancers de la vésicule biliaire - N. </a:t>
            </a:r>
            <a:r>
              <a:rPr lang="fr-FR" sz="1600" dirty="0" err="1"/>
              <a:t>Christou</a:t>
            </a:r>
            <a:r>
              <a:rPr lang="fr-FR" sz="1600" dirty="0"/>
              <a:t>, M. </a:t>
            </a:r>
            <a:r>
              <a:rPr lang="fr-FR" sz="1600" dirty="0" err="1"/>
              <a:t>Mathonnet</a:t>
            </a:r>
            <a:endParaRPr lang="fr-FR" sz="1600" dirty="0"/>
          </a:p>
          <a:p>
            <a:pPr algn="l"/>
            <a:r>
              <a:rPr lang="fr-FR" sz="1600" dirty="0" err="1"/>
              <a:t>Unsuspected</a:t>
            </a:r>
            <a:r>
              <a:rPr lang="fr-FR" sz="1600" dirty="0"/>
              <a:t> </a:t>
            </a:r>
            <a:r>
              <a:rPr lang="fr-FR" sz="1600" dirty="0" err="1"/>
              <a:t>gallbladdercancer</a:t>
            </a:r>
            <a:r>
              <a:rPr lang="fr-FR" sz="1600" dirty="0"/>
              <a:t> : </a:t>
            </a:r>
            <a:r>
              <a:rPr lang="fr-FR" sz="1600" dirty="0" err="1"/>
              <a:t>When</a:t>
            </a:r>
            <a:r>
              <a:rPr lang="fr-FR" sz="1600" dirty="0"/>
              <a:t>, </a:t>
            </a:r>
            <a:r>
              <a:rPr lang="fr-FR" sz="1600" dirty="0" err="1"/>
              <a:t>why</a:t>
            </a:r>
            <a:r>
              <a:rPr lang="fr-FR" sz="1600" dirty="0"/>
              <a:t> and </a:t>
            </a:r>
            <a:r>
              <a:rPr lang="fr-FR" sz="1600" dirty="0" err="1"/>
              <a:t>which</a:t>
            </a:r>
            <a:r>
              <a:rPr lang="fr-FR" sz="1600" dirty="0"/>
              <a:t> </a:t>
            </a:r>
            <a:r>
              <a:rPr lang="fr-FR" sz="1600" dirty="0" err="1"/>
              <a:t>reoperation</a:t>
            </a:r>
            <a:r>
              <a:rPr lang="fr-FR" sz="1600" dirty="0"/>
              <a:t> - M. Isambert, C. </a:t>
            </a:r>
            <a:r>
              <a:rPr lang="fr-FR" sz="1600" dirty="0" err="1"/>
              <a:t>Leux</a:t>
            </a:r>
            <a:r>
              <a:rPr lang="fr-FR" sz="1600" dirty="0"/>
              <a:t>, S. Métairie, J. </a:t>
            </a:r>
            <a:r>
              <a:rPr lang="fr-FR" sz="1600" dirty="0" err="1"/>
              <a:t>Paineau</a:t>
            </a:r>
            <a:endParaRPr lang="fr-FR" sz="1600" dirty="0"/>
          </a:p>
          <a:p>
            <a:pPr algn="l"/>
            <a:r>
              <a:rPr lang="fr-FR" sz="1600" dirty="0"/>
              <a:t> </a:t>
            </a:r>
            <a:r>
              <a:rPr lang="fr-FR" sz="1600" dirty="0" err="1"/>
              <a:t>Gallbladder</a:t>
            </a:r>
            <a:r>
              <a:rPr lang="fr-FR" sz="1600" dirty="0"/>
              <a:t> cancer : the </a:t>
            </a:r>
            <a:r>
              <a:rPr lang="fr-FR" sz="1600" dirty="0" err="1"/>
              <a:t>role</a:t>
            </a:r>
            <a:r>
              <a:rPr lang="fr-FR" sz="1600" dirty="0"/>
              <a:t> of </a:t>
            </a:r>
            <a:r>
              <a:rPr lang="fr-FR" sz="1600" dirty="0" err="1"/>
              <a:t>laparoscopy</a:t>
            </a:r>
            <a:r>
              <a:rPr lang="fr-FR" sz="1600" dirty="0"/>
              <a:t> and radical </a:t>
            </a:r>
            <a:r>
              <a:rPr lang="fr-FR" sz="1600" dirty="0" err="1"/>
              <a:t>resection</a:t>
            </a:r>
            <a:r>
              <a:rPr lang="fr-FR" sz="1600" dirty="0"/>
              <a:t> - </a:t>
            </a:r>
            <a:r>
              <a:rPr lang="fr-FR" sz="1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Samuel P </a:t>
            </a:r>
            <a:r>
              <a:rPr lang="fr-FR" sz="16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Shih</a:t>
            </a:r>
            <a:r>
              <a:rPr lang="fr-FR" sz="1600" dirty="0"/>
              <a:t>, </a:t>
            </a:r>
            <a:r>
              <a:rPr lang="fr-FR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Richard D </a:t>
            </a:r>
            <a:r>
              <a:rPr lang="fr-FR" sz="1600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Schulick</a:t>
            </a:r>
            <a:r>
              <a:rPr lang="fr-FR" sz="1600" dirty="0"/>
              <a:t>, </a:t>
            </a:r>
            <a:r>
              <a:rPr lang="fr-FR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 L Cameron</a:t>
            </a:r>
            <a:r>
              <a:rPr lang="fr-FR" sz="1600" dirty="0"/>
              <a:t>, </a:t>
            </a:r>
            <a:r>
              <a:rPr lang="fr-FR" sz="16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Keith D </a:t>
            </a:r>
            <a:r>
              <a:rPr lang="fr-FR" sz="1600" dirty="0" err="1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Lillemoe</a:t>
            </a:r>
            <a:r>
              <a:rPr lang="fr-FR" sz="1600" dirty="0"/>
              <a:t>, </a:t>
            </a:r>
            <a:r>
              <a:rPr lang="fr-FR" sz="16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Henry A Pitt</a:t>
            </a:r>
            <a:r>
              <a:rPr lang="fr-FR" sz="1600" dirty="0"/>
              <a:t>, </a:t>
            </a:r>
            <a:r>
              <a:rPr lang="fr-FR" sz="16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Michael A </a:t>
            </a:r>
            <a:r>
              <a:rPr lang="fr-FR" sz="1600" dirty="0" err="1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Choti</a:t>
            </a:r>
            <a:r>
              <a:rPr lang="fr-FR" sz="1600" dirty="0"/>
              <a:t>, </a:t>
            </a:r>
            <a:r>
              <a:rPr lang="fr-FR" sz="1600" dirty="0" err="1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Kurtis</a:t>
            </a:r>
            <a:r>
              <a:rPr lang="fr-FR" sz="16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 Campbell</a:t>
            </a:r>
            <a:r>
              <a:rPr lang="fr-FR" sz="1600" dirty="0"/>
              <a:t>, </a:t>
            </a:r>
            <a:r>
              <a:rPr lang="fr-FR" sz="16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Charles J Yeo</a:t>
            </a:r>
            <a:r>
              <a:rPr lang="fr-FR" sz="1600" dirty="0"/>
              <a:t>, </a:t>
            </a:r>
            <a:r>
              <a:rPr lang="fr-FR" sz="1600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A </a:t>
            </a:r>
            <a:r>
              <a:rPr lang="fr-FR" sz="1600" dirty="0" err="1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Talamini</a:t>
            </a:r>
            <a:endParaRPr lang="fr-FR" sz="1600" dirty="0"/>
          </a:p>
          <a:p>
            <a:pPr algn="l"/>
            <a:r>
              <a:rPr lang="fr-FR" sz="1600" dirty="0" err="1"/>
              <a:t>Surgical</a:t>
            </a:r>
            <a:r>
              <a:rPr lang="fr-FR" sz="1600" dirty="0"/>
              <a:t> </a:t>
            </a:r>
            <a:r>
              <a:rPr lang="fr-FR" sz="1600" dirty="0" err="1"/>
              <a:t>treatment</a:t>
            </a:r>
            <a:r>
              <a:rPr lang="fr-FR" sz="1600" dirty="0"/>
              <a:t> of patients </a:t>
            </a:r>
            <a:r>
              <a:rPr lang="fr-FR" sz="1600" dirty="0" err="1"/>
              <a:t>with</a:t>
            </a:r>
            <a:r>
              <a:rPr lang="fr-FR" sz="1600" dirty="0"/>
              <a:t> T2 </a:t>
            </a:r>
            <a:r>
              <a:rPr lang="fr-FR" sz="1600" dirty="0" err="1"/>
              <a:t>gallbladder</a:t>
            </a:r>
            <a:r>
              <a:rPr lang="fr-FR" sz="1600" dirty="0"/>
              <a:t> </a:t>
            </a:r>
            <a:r>
              <a:rPr lang="fr-FR" sz="1600" dirty="0" err="1"/>
              <a:t>carcinoma</a:t>
            </a:r>
            <a:r>
              <a:rPr lang="fr-FR" sz="1600" dirty="0"/>
              <a:t> </a:t>
            </a:r>
            <a:r>
              <a:rPr lang="fr-FR" sz="1600" dirty="0" err="1"/>
              <a:t>invading</a:t>
            </a:r>
            <a:r>
              <a:rPr lang="fr-FR" sz="1600" dirty="0"/>
              <a:t> the </a:t>
            </a:r>
            <a:r>
              <a:rPr lang="fr-FR" sz="1600" dirty="0" err="1"/>
              <a:t>subserosal</a:t>
            </a:r>
            <a:r>
              <a:rPr lang="fr-FR" sz="1600" dirty="0"/>
              <a:t> layer - </a:t>
            </a:r>
            <a:r>
              <a:rPr lang="fr-FR" sz="1600" dirty="0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 </a:t>
            </a:r>
            <a:r>
              <a:rPr lang="fr-FR" sz="1600" dirty="0" err="1"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Chijiiwa</a:t>
            </a:r>
            <a:r>
              <a:rPr lang="fr-FR" sz="1600" dirty="0"/>
              <a:t>, </a:t>
            </a:r>
            <a:r>
              <a:rPr lang="fr-FR" sz="1600" dirty="0"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 Nakano</a:t>
            </a:r>
            <a:r>
              <a:rPr lang="fr-FR" sz="1600" dirty="0"/>
              <a:t>, </a:t>
            </a:r>
            <a:r>
              <a:rPr lang="fr-FR" sz="1600" dirty="0"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 Ueda</a:t>
            </a:r>
            <a:r>
              <a:rPr lang="fr-FR" sz="1600" dirty="0"/>
              <a:t>, </a:t>
            </a:r>
            <a:r>
              <a:rPr lang="fr-FR" sz="1600" dirty="0"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 </a:t>
            </a:r>
            <a:r>
              <a:rPr lang="fr-FR" sz="1600" dirty="0" err="1"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Noshiro</a:t>
            </a:r>
            <a:r>
              <a:rPr lang="fr-FR" sz="1600" dirty="0"/>
              <a:t>, </a:t>
            </a:r>
            <a:r>
              <a:rPr lang="fr-FR" sz="1600" dirty="0"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 </a:t>
            </a:r>
            <a:r>
              <a:rPr lang="fr-FR" sz="1600" dirty="0" err="1"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Nagai</a:t>
            </a:r>
            <a:r>
              <a:rPr lang="fr-FR" sz="1600" dirty="0"/>
              <a:t>, </a:t>
            </a:r>
            <a:r>
              <a:rPr lang="fr-FR" sz="1600" dirty="0"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 Yamaguchi</a:t>
            </a:r>
            <a:r>
              <a:rPr lang="fr-FR" sz="1600" dirty="0"/>
              <a:t>, </a:t>
            </a:r>
            <a:r>
              <a:rPr lang="fr-FR" sz="1600" dirty="0"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 Tanaka</a:t>
            </a:r>
            <a:endParaRPr lang="fr-FR" sz="1600" dirty="0"/>
          </a:p>
          <a:p>
            <a:pPr algn="l">
              <a:lnSpc>
                <a:spcPts val="2250"/>
              </a:lnSpc>
              <a:spcBef>
                <a:spcPts val="2000"/>
              </a:spcBef>
              <a:spcAft>
                <a:spcPts val="1000"/>
              </a:spcAft>
            </a:pPr>
            <a:r>
              <a:rPr lang="fr-FR" sz="1600" dirty="0"/>
              <a:t>Bi-</a:t>
            </a:r>
            <a:r>
              <a:rPr lang="fr-FR" sz="1600" dirty="0" err="1"/>
              <a:t>segmentectomy</a:t>
            </a:r>
            <a:r>
              <a:rPr lang="fr-FR" sz="1600" dirty="0"/>
              <a:t> versus wedge </a:t>
            </a:r>
            <a:r>
              <a:rPr lang="fr-FR" sz="1600" dirty="0" err="1"/>
              <a:t>hepatic</a:t>
            </a:r>
            <a:r>
              <a:rPr lang="fr-FR" sz="1600" dirty="0"/>
              <a:t> </a:t>
            </a:r>
            <a:r>
              <a:rPr lang="fr-FR" sz="1600" dirty="0" err="1"/>
              <a:t>resection</a:t>
            </a:r>
            <a:r>
              <a:rPr lang="fr-FR" sz="1600" dirty="0"/>
              <a:t> in </a:t>
            </a:r>
            <a:r>
              <a:rPr lang="fr-FR" sz="1600" dirty="0" err="1"/>
              <a:t>extended</a:t>
            </a:r>
            <a:r>
              <a:rPr lang="fr-FR" sz="1600" dirty="0"/>
              <a:t> </a:t>
            </a:r>
            <a:r>
              <a:rPr lang="fr-FR" sz="1600" dirty="0" err="1"/>
              <a:t>cholecystectomy</a:t>
            </a:r>
            <a:r>
              <a:rPr lang="fr-FR" sz="1600" dirty="0"/>
              <a:t> for T2 and T3 </a:t>
            </a:r>
            <a:r>
              <a:rPr lang="fr-FR" sz="1600" dirty="0" err="1"/>
              <a:t>gallbladder</a:t>
            </a:r>
            <a:r>
              <a:rPr lang="fr-FR" sz="1600" dirty="0"/>
              <a:t> cancer: A </a:t>
            </a:r>
            <a:r>
              <a:rPr lang="fr-FR" sz="1600" dirty="0" err="1"/>
              <a:t>matched</a:t>
            </a:r>
            <a:r>
              <a:rPr lang="fr-FR" sz="1600" dirty="0"/>
              <a:t> case-control </a:t>
            </a:r>
            <a:r>
              <a:rPr lang="fr-FR" sz="1600" dirty="0" err="1"/>
              <a:t>study</a:t>
            </a:r>
            <a:r>
              <a:rPr lang="fr-FR" sz="1600" dirty="0"/>
              <a:t> - </a:t>
            </a:r>
            <a:r>
              <a:rPr lang="fr-FR" sz="1600" dirty="0" err="1"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Hirdaya</a:t>
            </a:r>
            <a:r>
              <a:rPr lang="fr-FR" sz="1600" dirty="0"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600" dirty="0" err="1"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Hulas</a:t>
            </a:r>
            <a:r>
              <a:rPr lang="fr-FR" sz="1600" dirty="0"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600" dirty="0" err="1"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Nag</a:t>
            </a:r>
            <a:r>
              <a:rPr lang="fr-FR" sz="1600" dirty="0"/>
              <a:t>, </a:t>
            </a:r>
            <a:r>
              <a:rPr lang="fr-FR" sz="1600" dirty="0" err="1"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Phani</a:t>
            </a:r>
            <a:r>
              <a:rPr lang="fr-FR" sz="1600" dirty="0"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Kumar </a:t>
            </a:r>
            <a:r>
              <a:rPr lang="fr-FR" sz="1600" dirty="0" err="1"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Nekarakanti</a:t>
            </a:r>
            <a:r>
              <a:rPr lang="fr-FR" sz="1600" dirty="0"/>
              <a:t>, </a:t>
            </a:r>
            <a:r>
              <a:rPr lang="fr-FR" sz="1600" dirty="0" err="1"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Ashish</a:t>
            </a:r>
            <a:r>
              <a:rPr lang="fr-FR" sz="1600" dirty="0"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600" dirty="0" err="1"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Sachan</a:t>
            </a:r>
            <a:r>
              <a:rPr lang="fr-FR" sz="1600" dirty="0"/>
              <a:t>, </a:t>
            </a:r>
            <a:r>
              <a:rPr lang="fr-FR" sz="1600" dirty="0" err="1"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Prithviraj</a:t>
            </a:r>
            <a:r>
              <a:rPr lang="fr-FR" sz="1600" dirty="0"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Nabi</a:t>
            </a:r>
            <a:r>
              <a:rPr lang="fr-FR" sz="1600" dirty="0"/>
              <a:t>, and </a:t>
            </a:r>
            <a:r>
              <a:rPr lang="fr-FR" sz="1600" dirty="0" err="1"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Sonam</a:t>
            </a:r>
            <a:r>
              <a:rPr lang="fr-FR" sz="1600" dirty="0"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600" dirty="0" err="1"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Tyagi</a:t>
            </a:r>
            <a:endParaRPr lang="fr-FR" sz="1600" dirty="0"/>
          </a:p>
          <a:p>
            <a:pPr algn="l">
              <a:lnSpc>
                <a:spcPts val="2250"/>
              </a:lnSpc>
              <a:spcBef>
                <a:spcPts val="2000"/>
              </a:spcBef>
              <a:spcAft>
                <a:spcPts val="1000"/>
              </a:spcAft>
            </a:pPr>
            <a:endParaRPr lang="fr-FR" sz="1600" dirty="0"/>
          </a:p>
          <a:p>
            <a:pPr algn="l"/>
            <a:endParaRPr lang="fr-FR" sz="1600" dirty="0"/>
          </a:p>
          <a:p>
            <a:pPr algn="l"/>
            <a:endParaRPr lang="fr-FR" sz="1600" dirty="0"/>
          </a:p>
          <a:p>
            <a:pPr algn="l"/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4212394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e de bois">
  <a:themeElements>
    <a:clrScheme name="Type de boi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ype de bois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ype de bois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TM03090434[[fn=Type de bois]]</Template>
  <TotalTime>1285</TotalTime>
  <Words>749</Words>
  <Application>Microsoft Office PowerPoint</Application>
  <PresentationFormat>Grand écran</PresentationFormat>
  <Paragraphs>166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Calibri</vt:lpstr>
      <vt:lpstr>Cambria</vt:lpstr>
      <vt:lpstr>Rockwell</vt:lpstr>
      <vt:lpstr>Rockwell Condensed</vt:lpstr>
      <vt:lpstr>Rockwell Extra Bold</vt:lpstr>
      <vt:lpstr>Wingdings</vt:lpstr>
      <vt:lpstr>Type de bois</vt:lpstr>
      <vt:lpstr>Conduite à tenir devant le diagnostic anatomopathologique post-opératoire d’un cancer de la vésicule biliaire    </vt:lpstr>
      <vt:lpstr>Introduction (1)</vt:lpstr>
      <vt:lpstr>Introduction (2) </vt:lpstr>
      <vt:lpstr>Découverte fortuite</vt:lpstr>
      <vt:lpstr>FACTEURS PRONOSTICS MAJEURS </vt:lpstr>
      <vt:lpstr>Conduite à tenir </vt:lpstr>
      <vt:lpstr>Bilan oncologique</vt:lpstr>
      <vt:lpstr>CLASSIFICATION</vt:lpstr>
      <vt:lpstr>Prise en charge </vt:lpstr>
      <vt:lpstr>Contre-indication</vt:lpstr>
      <vt:lpstr>Bisegmentectomie </vt:lpstr>
      <vt:lpstr>Résection hépatique  atypique selon glenn </vt:lpstr>
      <vt:lpstr>Lymphadenectomie portalE de type N2 </vt:lpstr>
      <vt:lpstr>Bi-segmentectomie / Glenn (1)</vt:lpstr>
      <vt:lpstr>Bi-segmentectomie / Glenn (2)</vt:lpstr>
      <vt:lpstr>BI-SEGMECTECTOMIE / GLENN (3) </vt:lpstr>
      <vt:lpstr>Etendue des résections </vt:lpstr>
      <vt:lpstr>Traitement adjuvant </vt:lpstr>
      <vt:lpstr>Conclusion </vt:lpstr>
      <vt:lpstr>Bibliographie </vt:lpstr>
    </vt:vector>
  </TitlesOfParts>
  <Company>DSI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Conduite à tenir devant le diagnostic anatomopathologique post-opératoire d’un cancer de la vésicule biliaire    </dc:title>
  <dc:creator>INTERNE Digestif Chirurgie</dc:creator>
  <cp:lastModifiedBy>Quentin Rousseau</cp:lastModifiedBy>
  <cp:revision>117</cp:revision>
  <dcterms:created xsi:type="dcterms:W3CDTF">2022-07-26T12:21:36Z</dcterms:created>
  <dcterms:modified xsi:type="dcterms:W3CDTF">2022-10-07T06:05:49Z</dcterms:modified>
</cp:coreProperties>
</file>