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620"/>
    <p:restoredTop sz="94660"/>
  </p:normalViewPr>
  <p:slideViewPr>
    <p:cSldViewPr snapToGrid="0">
      <p:cViewPr varScale="1">
        <p:scale>
          <a:sx n="68" d="100"/>
          <a:sy n="68" d="100"/>
        </p:scale>
        <p:origin x="-96" y="-79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0925214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593889654d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593889654d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593889654d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593889654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fr" sz="1200">
                <a:solidFill>
                  <a:srgbClr val="695D46"/>
                </a:solidFill>
                <a:highlight>
                  <a:schemeClr val="lt1"/>
                </a:highlight>
                <a:latin typeface="Roboto"/>
                <a:ea typeface="Roboto"/>
                <a:cs typeface="Roboto"/>
                <a:sym typeface="Roboto"/>
              </a:rPr>
              <a:t>morbidity is significant and the sequelae include symptomatic adhesions, recurrent cholangitis, abscess, strictures, secondary biliary cirrhosis, and chronic liver disease [3, 35–40]. In extreme cases, a liver transplant may be required </a:t>
            </a:r>
            <a:endParaRPr sz="1200">
              <a:solidFill>
                <a:srgbClr val="695D46"/>
              </a:solidFill>
              <a:highlight>
                <a:schemeClr val="lt1"/>
              </a:highlight>
              <a:latin typeface="Roboto"/>
              <a:ea typeface="Roboto"/>
              <a:cs typeface="Roboto"/>
              <a:sym typeface="Roboto"/>
            </a:endParaRPr>
          </a:p>
          <a:p>
            <a:pPr marL="0" lvl="0" indent="0" algn="l" rtl="0">
              <a:lnSpc>
                <a:spcPct val="150000"/>
              </a:lnSpc>
              <a:spcBef>
                <a:spcPts val="0"/>
              </a:spcBef>
              <a:spcAft>
                <a:spcPts val="0"/>
              </a:spcAft>
              <a:buClr>
                <a:schemeClr val="dk1"/>
              </a:buClr>
              <a:buSzPts val="1100"/>
              <a:buFont typeface="Arial"/>
              <a:buNone/>
            </a:pPr>
            <a:r>
              <a:rPr lang="fr">
                <a:solidFill>
                  <a:schemeClr val="dk1"/>
                </a:solidFill>
              </a:rPr>
              <a:t>impaired quality of life, and high rates of subsequent medico-legal litigation</a:t>
            </a:r>
            <a:endParaRPr sz="1200">
              <a:solidFill>
                <a:srgbClr val="695D46"/>
              </a:solidFill>
              <a:highlight>
                <a:schemeClr val="lt1"/>
              </a:highlight>
              <a:latin typeface="Roboto"/>
              <a:ea typeface="Roboto"/>
              <a:cs typeface="Roboto"/>
              <a:sym typeface="Robo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5ee61f090e_1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5ee61f090e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593889654d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593889654d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Introduction du catheter dans le canal cystique, passage percutanée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5ee61f090e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5ee61f090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a:solidFill>
                  <a:schemeClr val="dk1"/>
                </a:solidFill>
              </a:rPr>
              <a:t>Analyse par le chirurgien seul, pas de relecture par un radiologue</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Passage choledocien et hépatogramme complet</a:t>
            </a:r>
            <a:endParaRPr/>
          </a:p>
          <a:p>
            <a:pPr marL="0" lvl="0" indent="0" algn="l" rtl="0">
              <a:spcBef>
                <a:spcPts val="0"/>
              </a:spcBef>
              <a:spcAft>
                <a:spcPts val="0"/>
              </a:spcAft>
              <a:buNone/>
            </a:pPr>
            <a:r>
              <a:rPr lang="fr"/>
              <a:t>→ Une mauvaise interpretation entraine une mauvaise prise en charge / réparation des voies bil	iaires</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5ee61f090e_1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5ee61f090e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solidFill>
                  <a:schemeClr val="dk1"/>
                </a:solidFill>
              </a:rPr>
              <a:t>Analyse par le chirurgien seul, pas de relecture par un radiologue</a:t>
            </a:r>
            <a:endParaRPr>
              <a:solidFill>
                <a:schemeClr val="dk1"/>
              </a:solidFill>
            </a:endParaRPr>
          </a:p>
          <a:p>
            <a:pPr marL="0" lvl="0" indent="0" algn="l" rtl="0">
              <a:spcBef>
                <a:spcPts val="0"/>
              </a:spcBef>
              <a:spcAft>
                <a:spcPts val="0"/>
              </a:spcAft>
              <a:buNone/>
            </a:pPr>
            <a:r>
              <a:rPr lang="fr">
                <a:solidFill>
                  <a:schemeClr val="dk1"/>
                </a:solidFill>
              </a:rPr>
              <a:t>Passage choledocien et hépatogramme complet</a:t>
            </a:r>
            <a:endParaRPr/>
          </a:p>
          <a:p>
            <a:pPr marL="0" lvl="0" indent="0" algn="l" rtl="0">
              <a:spcBef>
                <a:spcPts val="0"/>
              </a:spcBef>
              <a:spcAft>
                <a:spcPts val="0"/>
              </a:spcAft>
              <a:buNone/>
            </a:pPr>
            <a:r>
              <a:rPr lang="fr"/>
              <a:t>→ Une mauvaise interpretation entraine une mauvaise prise en charge / réparation des voies bil	iaires</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5ee61f090e_1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5ee61f090e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r" sz="1000">
                <a:solidFill>
                  <a:schemeClr val="dk1"/>
                </a:solidFill>
              </a:rPr>
              <a:t>as the stones had not mani- fested themselves in any way preoperatively, they were likely to be of a size that may pass relatively easily into the duodenum</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5ee61f090e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5ee61f090e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 Une mauvaise interpretation entraine une mauvaise prise en charge / réparation des voies bil	ires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593889654d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593889654d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5ee61f090e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5ee61f090e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593889654d_1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593889654d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5ee61f090e_1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5ee61f090e_1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5ee61f090e_1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5ee61f090e_1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variations anatomiques → augmentent le risque de plaies des voies biliaires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5ee61f090e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5ee61f090e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Décrite par Strasberg en 1995: dissection du tissu cellulo-graisseux du triangle de Calot a la partie inférieure du lit vésiculaire entre l’artère et le canal cystique permettant d’identifier uniquement 2 structures reliées à la vésicule (canal cystique et artère).</a:t>
            </a:r>
            <a:endParaRPr/>
          </a:p>
          <a:p>
            <a:pPr marL="0" lvl="0" indent="0" algn="l" rtl="0">
              <a:spcBef>
                <a:spcPts val="0"/>
              </a:spcBef>
              <a:spcAft>
                <a:spcPts val="0"/>
              </a:spcAft>
              <a:buNone/>
            </a:pPr>
            <a:r>
              <a:rPr lang="fr"/>
              <a:t>entre la vesicule et le ligament hépatoduodenal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593889654d_0_3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593889654d_0_3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593889654d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593889654d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593889654d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593889654d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fr">
                <a:solidFill>
                  <a:schemeClr val="dk1"/>
                </a:solidFill>
              </a:rPr>
              <a:t>&gt; NIRF-C has been recognized as providing some advantages over conventional radiographic IOC, such as feasibility and safety, real-time visualization of biliary anatomy with safer dissection of the hepatocystic triangle, the lack of a learning curve, reduced X-ray exposure, and reduced costs and operative times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5ee61f090e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5ee61f090e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fr">
                <a:solidFill>
                  <a:schemeClr val="dk1"/>
                </a:solidFill>
              </a:rPr>
              <a:t>&gt; NIRF-C has been recognized as providing some advantages over conventional radiographic IOC, such as feasibility and safety, real-time visualization of biliary anatomy with safer dissection of the hepatocystic triangle, the lack of a learning curve, reduced X-ray exposure, and reduced costs and operative times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593889654d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593889654d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593889654d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593889654d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593889654d_1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1593889654d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f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www.ncbi.nlm.nih.gov/pubmed/34629815" TargetMode="External"/><Relationship Id="rId4" Type="http://schemas.openxmlformats.org/officeDocument/2006/relationships/hyperlink" Target="https://dx.doi.org/10.3748/wjg.v27.i36.5989" TargetMode="External"/><Relationship Id="rId5" Type="http://schemas.openxmlformats.org/officeDocument/2006/relationships/image" Target="../media/image1.png"/><Relationship Id="rId6"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fr"/>
              <a:t>Contre la cholangiographie systématique</a:t>
            </a:r>
            <a:endParaRPr/>
          </a:p>
        </p:txBody>
      </p:sp>
      <p:sp>
        <p:nvSpPr>
          <p:cNvPr id="67" name="Google Shape;67;p13"/>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fr" b="1"/>
              <a:t>Session de DES 07/10/22</a:t>
            </a:r>
            <a:endParaRPr b="1"/>
          </a:p>
          <a:p>
            <a:pPr marL="0" lvl="0" indent="0" algn="ctr" rtl="0">
              <a:spcBef>
                <a:spcPts val="0"/>
              </a:spcBef>
              <a:spcAft>
                <a:spcPts val="0"/>
              </a:spcAft>
              <a:buNone/>
            </a:pPr>
            <a:r>
              <a:rPr lang="fr"/>
              <a:t>Lola COSSE - Interne - CHU De NANTES</a:t>
            </a:r>
            <a:endParaRPr/>
          </a:p>
        </p:txBody>
      </p:sp>
      <p:pic>
        <p:nvPicPr>
          <p:cNvPr id="68" name="Google Shape;68;p13"/>
          <p:cNvPicPr preferRelativeResize="0"/>
          <p:nvPr/>
        </p:nvPicPr>
        <p:blipFill>
          <a:blip r:embed="rId3">
            <a:alphaModFix/>
          </a:blip>
          <a:stretch>
            <a:fillRect/>
          </a:stretch>
        </p:blipFill>
        <p:spPr>
          <a:xfrm>
            <a:off x="355250" y="3706646"/>
            <a:ext cx="1148550" cy="1148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fr"/>
              <a:t>PLAN</a:t>
            </a:r>
            <a:endParaRPr/>
          </a:p>
        </p:txBody>
      </p:sp>
      <p:sp>
        <p:nvSpPr>
          <p:cNvPr id="74" name="Google Shape;74;p14"/>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
        <p:nvSpPr>
          <p:cNvPr id="75" name="Google Shape;75;p1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457200" lvl="0" indent="-342900" algn="l" rtl="0">
              <a:spcBef>
                <a:spcPts val="0"/>
              </a:spcBef>
              <a:spcAft>
                <a:spcPts val="0"/>
              </a:spcAft>
              <a:buSzPts val="1800"/>
              <a:buAutoNum type="arabicParenR"/>
            </a:pPr>
            <a:r>
              <a:rPr lang="fr"/>
              <a:t>Introduction</a:t>
            </a:r>
            <a:endParaRPr/>
          </a:p>
          <a:p>
            <a:pPr marL="457200" lvl="0" indent="-342900" algn="l" rtl="0">
              <a:spcBef>
                <a:spcPts val="0"/>
              </a:spcBef>
              <a:spcAft>
                <a:spcPts val="0"/>
              </a:spcAft>
              <a:buSzPts val="1800"/>
              <a:buAutoNum type="arabicParenR"/>
            </a:pPr>
            <a:r>
              <a:rPr lang="fr"/>
              <a:t>Arguments contre</a:t>
            </a:r>
            <a:endParaRPr/>
          </a:p>
          <a:p>
            <a:pPr marL="457200" lvl="0" indent="-342900" algn="l" rtl="0">
              <a:spcBef>
                <a:spcPts val="0"/>
              </a:spcBef>
              <a:spcAft>
                <a:spcPts val="0"/>
              </a:spcAft>
              <a:buSzPts val="1800"/>
              <a:buAutoNum type="arabicParenR"/>
            </a:pPr>
            <a:r>
              <a:rPr lang="fr"/>
              <a:t>Alternatives</a:t>
            </a:r>
            <a:endParaRPr/>
          </a:p>
          <a:p>
            <a:pPr marL="914400" lvl="1" indent="-317500" algn="l" rtl="0">
              <a:spcBef>
                <a:spcPts val="0"/>
              </a:spcBef>
              <a:spcAft>
                <a:spcPts val="0"/>
              </a:spcAft>
              <a:buSzPts val="1400"/>
              <a:buAutoNum type="alphaLcParenR"/>
            </a:pPr>
            <a:r>
              <a:rPr lang="fr"/>
              <a:t>Pré-opératoires</a:t>
            </a:r>
            <a:endParaRPr/>
          </a:p>
          <a:p>
            <a:pPr marL="914400" lvl="1" indent="-317500" algn="l" rtl="0">
              <a:spcBef>
                <a:spcPts val="0"/>
              </a:spcBef>
              <a:spcAft>
                <a:spcPts val="0"/>
              </a:spcAft>
              <a:buSzPts val="1400"/>
              <a:buAutoNum type="alphaLcParenR"/>
            </a:pPr>
            <a:r>
              <a:rPr lang="fr"/>
              <a:t>Per-opératoires </a:t>
            </a:r>
            <a:endParaRPr/>
          </a:p>
          <a:p>
            <a:pPr marL="457200" lvl="0" indent="-342900" algn="l" rtl="0">
              <a:spcBef>
                <a:spcPts val="0"/>
              </a:spcBef>
              <a:spcAft>
                <a:spcPts val="0"/>
              </a:spcAft>
              <a:buSzPts val="1800"/>
              <a:buAutoNum type="arabicParenR"/>
            </a:pPr>
            <a:r>
              <a:rPr lang="fr"/>
              <a:t>Conclusion</a:t>
            </a:r>
            <a:endParaRPr/>
          </a:p>
        </p:txBody>
      </p:sp>
      <p:pic>
        <p:nvPicPr>
          <p:cNvPr id="76" name="Google Shape;76;p14"/>
          <p:cNvPicPr preferRelativeResize="0"/>
          <p:nvPr/>
        </p:nvPicPr>
        <p:blipFill>
          <a:blip r:embed="rId3">
            <a:alphaModFix/>
          </a:blip>
          <a:stretch>
            <a:fillRect/>
          </a:stretch>
        </p:blipFill>
        <p:spPr>
          <a:xfrm>
            <a:off x="147074" y="3869924"/>
            <a:ext cx="1177650" cy="1177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1) Introduction</a:t>
            </a:r>
            <a:endParaRPr/>
          </a:p>
        </p:txBody>
      </p:sp>
      <p:sp>
        <p:nvSpPr>
          <p:cNvPr id="82" name="Google Shape;82;p1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fr" sz="1300" dirty="0">
                <a:solidFill>
                  <a:srgbClr val="695D46"/>
                </a:solidFill>
                <a:highlight>
                  <a:srgbClr val="FFFFFF"/>
                </a:highlight>
              </a:rPr>
              <a:t>La cholécystectomie par laparoscopie est une des chirurgies abdominales les plus fréquentes.</a:t>
            </a:r>
            <a:endParaRPr sz="1300" dirty="0">
              <a:solidFill>
                <a:srgbClr val="695D46"/>
              </a:solidFill>
              <a:highlight>
                <a:srgbClr val="FFFFFF"/>
              </a:highlight>
            </a:endParaRPr>
          </a:p>
          <a:p>
            <a:pPr marL="457200" lvl="0" indent="-311150" algn="l" rtl="0">
              <a:lnSpc>
                <a:spcPct val="150000"/>
              </a:lnSpc>
              <a:spcBef>
                <a:spcPts val="0"/>
              </a:spcBef>
              <a:spcAft>
                <a:spcPts val="0"/>
              </a:spcAft>
              <a:buClr>
                <a:srgbClr val="695D46"/>
              </a:buClr>
              <a:buSzPts val="1300"/>
              <a:buChar char="-"/>
            </a:pPr>
            <a:r>
              <a:rPr lang="fr" sz="1300" dirty="0">
                <a:solidFill>
                  <a:srgbClr val="695D46"/>
                </a:solidFill>
                <a:highlight>
                  <a:srgbClr val="FFFFFF"/>
                </a:highlight>
              </a:rPr>
              <a:t>Morbidité de 2-4%</a:t>
            </a:r>
            <a:endParaRPr sz="1300" dirty="0">
              <a:solidFill>
                <a:srgbClr val="695D46"/>
              </a:solidFill>
              <a:highlight>
                <a:srgbClr val="FFFFFF"/>
              </a:highlight>
            </a:endParaRPr>
          </a:p>
          <a:p>
            <a:pPr marL="457200" lvl="0" indent="-311150" algn="l" rtl="0">
              <a:lnSpc>
                <a:spcPct val="150000"/>
              </a:lnSpc>
              <a:spcBef>
                <a:spcPts val="0"/>
              </a:spcBef>
              <a:spcAft>
                <a:spcPts val="0"/>
              </a:spcAft>
              <a:buClr>
                <a:srgbClr val="695D46"/>
              </a:buClr>
              <a:buSzPts val="1300"/>
              <a:buChar char="-"/>
            </a:pPr>
            <a:r>
              <a:rPr lang="fr" sz="1300" dirty="0">
                <a:solidFill>
                  <a:srgbClr val="695D46"/>
                </a:solidFill>
                <a:highlight>
                  <a:srgbClr val="FFFFFF"/>
                </a:highlight>
              </a:rPr>
              <a:t>La complication la plus grave est la</a:t>
            </a:r>
            <a:r>
              <a:rPr lang="fr" sz="1300" b="1" dirty="0">
                <a:solidFill>
                  <a:srgbClr val="695D46"/>
                </a:solidFill>
                <a:highlight>
                  <a:srgbClr val="FFFFFF"/>
                </a:highlight>
              </a:rPr>
              <a:t> plaie des voies biliaires</a:t>
            </a:r>
            <a:r>
              <a:rPr lang="fr" sz="1300" dirty="0">
                <a:solidFill>
                  <a:srgbClr val="695D46"/>
                </a:solidFill>
                <a:highlight>
                  <a:srgbClr val="FFFFFF"/>
                </a:highlight>
              </a:rPr>
              <a:t> (0,3-0,5%) </a:t>
            </a:r>
            <a:endParaRPr sz="1300" dirty="0">
              <a:solidFill>
                <a:srgbClr val="695D46"/>
              </a:solidFill>
              <a:highlight>
                <a:srgbClr val="FFFFFF"/>
              </a:highlight>
            </a:endParaRPr>
          </a:p>
          <a:p>
            <a:pPr marL="0" lvl="0" indent="0" algn="l" rtl="0">
              <a:lnSpc>
                <a:spcPct val="150000"/>
              </a:lnSpc>
              <a:spcBef>
                <a:spcPts val="0"/>
              </a:spcBef>
              <a:spcAft>
                <a:spcPts val="0"/>
              </a:spcAft>
              <a:buNone/>
            </a:pPr>
            <a:endParaRPr sz="1300" dirty="0">
              <a:solidFill>
                <a:srgbClr val="695D46"/>
              </a:solidFill>
            </a:endParaRPr>
          </a:p>
          <a:p>
            <a:pPr marL="0" lvl="0" indent="0" algn="l" rtl="0">
              <a:lnSpc>
                <a:spcPct val="150000"/>
              </a:lnSpc>
              <a:spcBef>
                <a:spcPts val="0"/>
              </a:spcBef>
              <a:spcAft>
                <a:spcPts val="0"/>
              </a:spcAft>
              <a:buNone/>
            </a:pPr>
            <a:r>
              <a:rPr lang="fr" sz="1300" dirty="0">
                <a:solidFill>
                  <a:srgbClr val="695D46"/>
                </a:solidFill>
              </a:rPr>
              <a:t>→  Intérêt de la réalisation d’une </a:t>
            </a:r>
            <a:r>
              <a:rPr lang="fr" sz="1300" b="1" dirty="0">
                <a:solidFill>
                  <a:srgbClr val="695D46"/>
                </a:solidFill>
              </a:rPr>
              <a:t>Cholangiographie per-opératoire </a:t>
            </a:r>
            <a:r>
              <a:rPr lang="fr" sz="1300" dirty="0">
                <a:solidFill>
                  <a:srgbClr val="695D46"/>
                </a:solidFill>
              </a:rPr>
              <a:t>(technique Décrite par Mirizzi en 1931)</a:t>
            </a:r>
            <a:endParaRPr sz="1300" dirty="0">
              <a:solidFill>
                <a:srgbClr val="695D46"/>
              </a:solidFill>
            </a:endParaRPr>
          </a:p>
          <a:p>
            <a:pPr marL="914400" lvl="0" indent="-311150" algn="l" rtl="0">
              <a:lnSpc>
                <a:spcPct val="150000"/>
              </a:lnSpc>
              <a:spcBef>
                <a:spcPts val="0"/>
              </a:spcBef>
              <a:spcAft>
                <a:spcPts val="0"/>
              </a:spcAft>
              <a:buClr>
                <a:srgbClr val="695D46"/>
              </a:buClr>
              <a:buSzPts val="1300"/>
              <a:buChar char="-"/>
            </a:pPr>
            <a:r>
              <a:rPr lang="fr" sz="1300" dirty="0">
                <a:solidFill>
                  <a:srgbClr val="695D46"/>
                </a:solidFill>
              </a:rPr>
              <a:t>Visualisation de l’anatomie des voies biliaires (notamment mise en évidence d’anomalies préexistantes)</a:t>
            </a:r>
            <a:endParaRPr sz="1300" dirty="0">
              <a:solidFill>
                <a:srgbClr val="695D46"/>
              </a:solidFill>
            </a:endParaRPr>
          </a:p>
          <a:p>
            <a:pPr marL="914400" lvl="0" indent="-311150" algn="l" rtl="0">
              <a:lnSpc>
                <a:spcPct val="150000"/>
              </a:lnSpc>
              <a:spcBef>
                <a:spcPts val="0"/>
              </a:spcBef>
              <a:spcAft>
                <a:spcPts val="0"/>
              </a:spcAft>
              <a:buClr>
                <a:srgbClr val="695D46"/>
              </a:buClr>
              <a:buSzPts val="1300"/>
              <a:buChar char="-"/>
            </a:pPr>
            <a:r>
              <a:rPr lang="fr" sz="1300" dirty="0">
                <a:solidFill>
                  <a:srgbClr val="695D46"/>
                </a:solidFill>
              </a:rPr>
              <a:t>Identification des calculs dans les voies biliaires</a:t>
            </a:r>
            <a:endParaRPr sz="1300" dirty="0">
              <a:solidFill>
                <a:srgbClr val="695D46"/>
              </a:solidFill>
            </a:endParaRPr>
          </a:p>
          <a:p>
            <a:pPr marL="914400" lvl="0" indent="-311150" algn="l" rtl="0">
              <a:lnSpc>
                <a:spcPct val="150000"/>
              </a:lnSpc>
              <a:spcBef>
                <a:spcPts val="0"/>
              </a:spcBef>
              <a:spcAft>
                <a:spcPts val="0"/>
              </a:spcAft>
              <a:buClr>
                <a:srgbClr val="695D46"/>
              </a:buClr>
              <a:buSzPts val="1300"/>
              <a:buChar char="-"/>
            </a:pPr>
            <a:r>
              <a:rPr lang="fr" sz="1300" dirty="0">
                <a:solidFill>
                  <a:srgbClr val="695D46"/>
                </a:solidFill>
              </a:rPr>
              <a:t>Mise en évidence précoce  d’une éventuelle plaie des voies biliaires </a:t>
            </a:r>
            <a:endParaRPr sz="1300" dirty="0">
              <a:solidFill>
                <a:srgbClr val="695D46"/>
              </a:solidFill>
            </a:endParaRPr>
          </a:p>
          <a:p>
            <a:pPr marL="0" lvl="0" indent="0" algn="l" rtl="0">
              <a:lnSpc>
                <a:spcPct val="150000"/>
              </a:lnSpc>
              <a:spcBef>
                <a:spcPts val="0"/>
              </a:spcBef>
              <a:spcAft>
                <a:spcPts val="0"/>
              </a:spcAft>
              <a:buNone/>
            </a:pPr>
            <a:r>
              <a:rPr lang="fr" sz="1300" dirty="0">
                <a:solidFill>
                  <a:srgbClr val="695D46"/>
                </a:solidFill>
              </a:rPr>
              <a:t>	</a:t>
            </a:r>
            <a:endParaRPr sz="1300" b="1" dirty="0">
              <a:solidFill>
                <a:srgbClr val="695D46"/>
              </a:solidFill>
            </a:endParaRPr>
          </a:p>
          <a:p>
            <a:pPr marL="914400" lvl="0" indent="457200" algn="l" rtl="0">
              <a:lnSpc>
                <a:spcPct val="150000"/>
              </a:lnSpc>
              <a:spcBef>
                <a:spcPts val="0"/>
              </a:spcBef>
              <a:spcAft>
                <a:spcPts val="0"/>
              </a:spcAft>
              <a:buNone/>
            </a:pPr>
            <a:r>
              <a:rPr lang="fr" sz="1300" b="1" dirty="0">
                <a:solidFill>
                  <a:srgbClr val="695D46"/>
                </a:solidFill>
              </a:rPr>
              <a:t>→ Réalisation systématique non consensuelle</a:t>
            </a:r>
            <a:endParaRPr sz="1300" b="1" dirty="0">
              <a:solidFill>
                <a:srgbClr val="695D46"/>
              </a:solidFill>
            </a:endParaRPr>
          </a:p>
          <a:p>
            <a:pPr marL="0" lvl="0" indent="0" algn="l" rtl="0">
              <a:lnSpc>
                <a:spcPct val="150000"/>
              </a:lnSpc>
              <a:spcBef>
                <a:spcPts val="0"/>
              </a:spcBef>
              <a:spcAft>
                <a:spcPts val="0"/>
              </a:spcAft>
              <a:buNone/>
            </a:pPr>
            <a:endParaRPr sz="1300" dirty="0">
              <a:solidFill>
                <a:srgbClr val="695D46"/>
              </a:solidFill>
            </a:endParaRPr>
          </a:p>
          <a:p>
            <a:pPr marL="0" lvl="0" indent="0" algn="l" rtl="0">
              <a:lnSpc>
                <a:spcPct val="150000"/>
              </a:lnSpc>
              <a:spcBef>
                <a:spcPts val="0"/>
              </a:spcBef>
              <a:spcAft>
                <a:spcPts val="0"/>
              </a:spcAft>
              <a:buNone/>
            </a:pPr>
            <a:endParaRPr sz="1300" dirty="0">
              <a:solidFill>
                <a:srgbClr val="695D46"/>
              </a:solidFill>
              <a:highlight>
                <a:srgbClr val="FFFFFF"/>
              </a:highlight>
            </a:endParaRPr>
          </a:p>
        </p:txBody>
      </p:sp>
      <p:pic>
        <p:nvPicPr>
          <p:cNvPr id="83" name="Google Shape;83;p15"/>
          <p:cNvPicPr preferRelativeResize="0"/>
          <p:nvPr/>
        </p:nvPicPr>
        <p:blipFill>
          <a:blip r:embed="rId3">
            <a:alphaModFix/>
          </a:blip>
          <a:stretch>
            <a:fillRect/>
          </a:stretch>
        </p:blipFill>
        <p:spPr>
          <a:xfrm>
            <a:off x="147075" y="4033400"/>
            <a:ext cx="1014175" cy="1014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fr"/>
              <a:t>Arguments contre la cholangiographie systématique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94" name="Google Shape;94;p17"/>
          <p:cNvSpPr txBox="1">
            <a:spLocks noGrp="1"/>
          </p:cNvSpPr>
          <p:nvPr>
            <p:ph type="body" idx="1"/>
          </p:nvPr>
        </p:nvSpPr>
        <p:spPr>
          <a:xfrm>
            <a:off x="311700" y="1254825"/>
            <a:ext cx="8520600" cy="3302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fr" sz="1700" b="1"/>
              <a:t>Nécessité de ressources matérielles spécifiques </a:t>
            </a:r>
            <a:endParaRPr sz="1700" b="1"/>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r>
              <a:rPr lang="fr" sz="1700" b="1"/>
              <a:t>Formation à leur utilisation (effet learning curve)</a:t>
            </a:r>
            <a:r>
              <a:rPr lang="fr"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1371600" lvl="0" indent="0" algn="l" rtl="0">
              <a:spcBef>
                <a:spcPts val="1200"/>
              </a:spcBef>
              <a:spcAft>
                <a:spcPts val="1200"/>
              </a:spcAft>
              <a:buNone/>
            </a:pPr>
            <a:r>
              <a:rPr lang="fr" sz="1000"/>
              <a:t>→ +/- 46 interventions nécessaires pour obtenir un taux de succès de 95%</a:t>
            </a:r>
            <a:endParaRPr/>
          </a:p>
        </p:txBody>
      </p:sp>
      <p:pic>
        <p:nvPicPr>
          <p:cNvPr id="95" name="Google Shape;95;p17"/>
          <p:cNvPicPr preferRelativeResize="0"/>
          <p:nvPr/>
        </p:nvPicPr>
        <p:blipFill>
          <a:blip r:embed="rId3">
            <a:alphaModFix/>
          </a:blip>
          <a:stretch>
            <a:fillRect/>
          </a:stretch>
        </p:blipFill>
        <p:spPr>
          <a:xfrm>
            <a:off x="311699" y="3965824"/>
            <a:ext cx="1177650" cy="1177675"/>
          </a:xfrm>
          <a:prstGeom prst="rect">
            <a:avLst/>
          </a:prstGeom>
          <a:noFill/>
          <a:ln>
            <a:noFill/>
          </a:ln>
        </p:spPr>
      </p:pic>
      <p:pic>
        <p:nvPicPr>
          <p:cNvPr id="96" name="Google Shape;96;p17"/>
          <p:cNvPicPr preferRelativeResize="0"/>
          <p:nvPr/>
        </p:nvPicPr>
        <p:blipFill rotWithShape="1">
          <a:blip r:embed="rId4">
            <a:alphaModFix/>
          </a:blip>
          <a:srcRect t="25474" b="22854"/>
          <a:stretch/>
        </p:blipFill>
        <p:spPr>
          <a:xfrm>
            <a:off x="311700" y="1671852"/>
            <a:ext cx="3070775" cy="1586725"/>
          </a:xfrm>
          <a:prstGeom prst="rect">
            <a:avLst/>
          </a:prstGeom>
          <a:noFill/>
          <a:ln>
            <a:noFill/>
          </a:ln>
        </p:spPr>
      </p:pic>
      <p:pic>
        <p:nvPicPr>
          <p:cNvPr id="97" name="Google Shape;97;p17"/>
          <p:cNvPicPr preferRelativeResize="0"/>
          <p:nvPr/>
        </p:nvPicPr>
        <p:blipFill>
          <a:blip r:embed="rId5">
            <a:alphaModFix/>
          </a:blip>
          <a:stretch>
            <a:fillRect/>
          </a:stretch>
        </p:blipFill>
        <p:spPr>
          <a:xfrm>
            <a:off x="5629575" y="1152425"/>
            <a:ext cx="3202725" cy="2409825"/>
          </a:xfrm>
          <a:prstGeom prst="rect">
            <a:avLst/>
          </a:prstGeom>
          <a:noFill/>
          <a:ln>
            <a:noFill/>
          </a:ln>
        </p:spPr>
      </p:pic>
      <p:pic>
        <p:nvPicPr>
          <p:cNvPr id="98" name="Google Shape;98;p17"/>
          <p:cNvPicPr preferRelativeResize="0"/>
          <p:nvPr/>
        </p:nvPicPr>
        <p:blipFill>
          <a:blip r:embed="rId6">
            <a:alphaModFix/>
          </a:blip>
          <a:stretch>
            <a:fillRect/>
          </a:stretch>
        </p:blipFill>
        <p:spPr>
          <a:xfrm>
            <a:off x="3699425" y="1916113"/>
            <a:ext cx="1290350" cy="1311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362575"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104" name="Google Shape;104;p18"/>
          <p:cNvSpPr txBox="1">
            <a:spLocks noGrp="1"/>
          </p:cNvSpPr>
          <p:nvPr>
            <p:ph type="body" idx="1"/>
          </p:nvPr>
        </p:nvSpPr>
        <p:spPr>
          <a:xfrm>
            <a:off x="300200" y="920400"/>
            <a:ext cx="79032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400" b="1"/>
              <a:t>Nécessité d’un certain degré d’expertise pour l’interprétation des images</a:t>
            </a:r>
            <a:endParaRPr sz="1400" b="1"/>
          </a:p>
          <a:p>
            <a:pPr marL="457200" lvl="0" indent="-304800" algn="l" rtl="0">
              <a:spcBef>
                <a:spcPts val="1200"/>
              </a:spcBef>
              <a:spcAft>
                <a:spcPts val="0"/>
              </a:spcAft>
              <a:buSzPts val="1200"/>
              <a:buChar char="-"/>
            </a:pPr>
            <a:r>
              <a:rPr lang="fr" sz="1200" b="1"/>
              <a:t>Mauvaise interprétation anatomique</a:t>
            </a:r>
            <a:endParaRPr sz="1200" b="1"/>
          </a:p>
          <a:p>
            <a:pPr marL="914400" lvl="1" indent="-304800" algn="l" rtl="0">
              <a:spcBef>
                <a:spcPts val="0"/>
              </a:spcBef>
              <a:spcAft>
                <a:spcPts val="0"/>
              </a:spcAft>
              <a:buClr>
                <a:schemeClr val="lt2"/>
              </a:buClr>
              <a:buSzPts val="1200"/>
              <a:buChar char="-"/>
            </a:pPr>
            <a:r>
              <a:rPr lang="fr" sz="1000">
                <a:solidFill>
                  <a:schemeClr val="lt2"/>
                </a:solidFill>
                <a:highlight>
                  <a:srgbClr val="FFFFFF"/>
                </a:highlight>
              </a:rPr>
              <a:t>Buddingh KT, Morks AN, ten Cate Hoedemaker HO, Blaauw CB, van Dam GM, Ploeg RJ, Hofker HS, Nieuwenhuijs VB. Documenting correct assessment of biliary anatomy during laparoscopic cholecystectomy. Surg Endosc. 2012</a:t>
            </a:r>
            <a:endParaRPr sz="1000">
              <a:solidFill>
                <a:schemeClr val="lt2"/>
              </a:solidFill>
              <a:highlight>
                <a:srgbClr val="FFFFFF"/>
              </a:highlight>
            </a:endParaRPr>
          </a:p>
          <a:p>
            <a:pPr marL="914400" lvl="1" indent="-304800" algn="l" rtl="0">
              <a:spcBef>
                <a:spcPts val="0"/>
              </a:spcBef>
              <a:spcAft>
                <a:spcPts val="0"/>
              </a:spcAft>
              <a:buSzPts val="1200"/>
              <a:buChar char="-"/>
            </a:pPr>
            <a:r>
              <a:rPr lang="fr" sz="1000"/>
              <a:t>Seules 57% des analyses anatomiques per opératoires serait complètes et justes</a:t>
            </a:r>
            <a:r>
              <a:rPr lang="fr" sz="1000" i="1">
                <a:solidFill>
                  <a:schemeClr val="lt2"/>
                </a:solidFill>
              </a:rPr>
              <a:t> </a:t>
            </a:r>
            <a:endParaRPr sz="1000" i="1">
              <a:solidFill>
                <a:schemeClr val="lt2"/>
              </a:solidFill>
            </a:endParaRPr>
          </a:p>
          <a:p>
            <a:pPr marL="0" lvl="0" indent="0" algn="l" rtl="0">
              <a:spcBef>
                <a:spcPts val="1200"/>
              </a:spcBef>
              <a:spcAft>
                <a:spcPts val="0"/>
              </a:spcAft>
              <a:buNone/>
            </a:pPr>
            <a:r>
              <a:rPr lang="fr" sz="1200"/>
              <a:t>(D’autant plus en cas de cholécystite)</a:t>
            </a:r>
            <a:endParaRPr sz="1200"/>
          </a:p>
          <a:p>
            <a:pPr marL="457200" lvl="0" indent="0" algn="l" rtl="0">
              <a:spcBef>
                <a:spcPts val="1200"/>
              </a:spcBef>
              <a:spcAft>
                <a:spcPts val="0"/>
              </a:spcAft>
              <a:buNone/>
            </a:pPr>
            <a:endParaRPr sz="1000">
              <a:solidFill>
                <a:srgbClr val="000000"/>
              </a:solidFill>
            </a:endParaRPr>
          </a:p>
          <a:p>
            <a:pPr marL="914400" lvl="0" indent="0" algn="l" rtl="0">
              <a:spcBef>
                <a:spcPts val="1200"/>
              </a:spcBef>
              <a:spcAft>
                <a:spcPts val="0"/>
              </a:spcAft>
              <a:buNone/>
            </a:pPr>
            <a:endParaRPr sz="1000">
              <a:solidFill>
                <a:srgbClr val="212121"/>
              </a:solidFill>
              <a:highlight>
                <a:srgbClr val="FFFFFF"/>
              </a:highlight>
            </a:endParaRPr>
          </a:p>
          <a:p>
            <a:pPr marL="0" lvl="0" indent="0" algn="l" rtl="0">
              <a:spcBef>
                <a:spcPts val="1200"/>
              </a:spcBef>
              <a:spcAft>
                <a:spcPts val="1200"/>
              </a:spcAft>
              <a:buNone/>
            </a:pPr>
            <a:endParaRPr sz="1200"/>
          </a:p>
        </p:txBody>
      </p:sp>
      <p:pic>
        <p:nvPicPr>
          <p:cNvPr id="105" name="Google Shape;105;p18"/>
          <p:cNvPicPr preferRelativeResize="0"/>
          <p:nvPr/>
        </p:nvPicPr>
        <p:blipFill rotWithShape="1">
          <a:blip r:embed="rId3">
            <a:alphaModFix/>
          </a:blip>
          <a:srcRect l="13002" t="23336" r="15909" b="22819"/>
          <a:stretch/>
        </p:blipFill>
        <p:spPr>
          <a:xfrm>
            <a:off x="300200" y="4197350"/>
            <a:ext cx="837200" cy="634125"/>
          </a:xfrm>
          <a:prstGeom prst="rect">
            <a:avLst/>
          </a:prstGeom>
          <a:noFill/>
          <a:ln>
            <a:noFill/>
          </a:ln>
        </p:spPr>
      </p:pic>
      <p:pic>
        <p:nvPicPr>
          <p:cNvPr id="106" name="Google Shape;106;p18"/>
          <p:cNvPicPr preferRelativeResize="0"/>
          <p:nvPr/>
        </p:nvPicPr>
        <p:blipFill>
          <a:blip r:embed="rId4">
            <a:alphaModFix/>
          </a:blip>
          <a:stretch>
            <a:fillRect/>
          </a:stretch>
        </p:blipFill>
        <p:spPr>
          <a:xfrm>
            <a:off x="3264350" y="2390350"/>
            <a:ext cx="5618825" cy="2513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362575"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112" name="Google Shape;112;p19"/>
          <p:cNvSpPr txBox="1">
            <a:spLocks noGrp="1"/>
          </p:cNvSpPr>
          <p:nvPr>
            <p:ph type="body" idx="1"/>
          </p:nvPr>
        </p:nvSpPr>
        <p:spPr>
          <a:xfrm>
            <a:off x="300200" y="920400"/>
            <a:ext cx="60513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700" b="1" dirty="0"/>
              <a:t>Nécessité d’un certain degré d’expertise pour l’interprétation des images</a:t>
            </a:r>
            <a:endParaRPr sz="1700" b="1" dirty="0"/>
          </a:p>
          <a:p>
            <a:pPr marL="0" lvl="0" indent="0" algn="l" rtl="0">
              <a:spcBef>
                <a:spcPts val="1200"/>
              </a:spcBef>
              <a:spcAft>
                <a:spcPts val="0"/>
              </a:spcAft>
              <a:buNone/>
            </a:pPr>
            <a:endParaRPr sz="1200" dirty="0"/>
          </a:p>
          <a:p>
            <a:pPr marL="457200" lvl="0" indent="-304800" algn="l" rtl="0">
              <a:spcBef>
                <a:spcPts val="1200"/>
              </a:spcBef>
              <a:spcAft>
                <a:spcPts val="0"/>
              </a:spcAft>
              <a:buSzPts val="1200"/>
              <a:buChar char="-"/>
            </a:pPr>
            <a:r>
              <a:rPr lang="fr" sz="1200" b="1" dirty="0"/>
              <a:t>mauvaise interprétation des complications</a:t>
            </a:r>
            <a:r>
              <a:rPr lang="fr" sz="1200" b="1" dirty="0">
                <a:solidFill>
                  <a:srgbClr val="000000"/>
                </a:solidFill>
              </a:rPr>
              <a:t>	</a:t>
            </a:r>
            <a:endParaRPr sz="1200" b="1" dirty="0">
              <a:solidFill>
                <a:srgbClr val="000000"/>
              </a:solidFill>
            </a:endParaRPr>
          </a:p>
          <a:p>
            <a:pPr marL="914400" lvl="1" indent="-304800" algn="l" rtl="0">
              <a:spcBef>
                <a:spcPts val="0"/>
              </a:spcBef>
              <a:spcAft>
                <a:spcPts val="0"/>
              </a:spcAft>
              <a:buClr>
                <a:schemeClr val="lt2"/>
              </a:buClr>
              <a:buSzPts val="1200"/>
              <a:buChar char="-"/>
            </a:pPr>
            <a:r>
              <a:rPr lang="fr" sz="1000" dirty="0">
                <a:solidFill>
                  <a:schemeClr val="lt2"/>
                </a:solidFill>
                <a:highlight>
                  <a:srgbClr val="FFFFFF"/>
                </a:highlight>
              </a:rPr>
              <a:t>Way LW, Stewart L, Gantert W, Liu K, Lee CM, Whang K, Hunter JG. Causes and prevention of laparoscopic bile duct injuries: analysis of 252 cases from a human factors and cognitive psychology perspective. Ann Surg. 2003 </a:t>
            </a:r>
            <a:endParaRPr sz="1200" dirty="0">
              <a:solidFill>
                <a:schemeClr val="lt2"/>
              </a:solidFill>
            </a:endParaRPr>
          </a:p>
          <a:p>
            <a:pPr marL="914400" lvl="1" indent="-292100" algn="l" rtl="0">
              <a:spcBef>
                <a:spcPts val="0"/>
              </a:spcBef>
              <a:spcAft>
                <a:spcPts val="0"/>
              </a:spcAft>
              <a:buSzPts val="1000"/>
              <a:buChar char="-"/>
            </a:pPr>
            <a:r>
              <a:rPr lang="fr" sz="1000" dirty="0"/>
              <a:t>34/43 (79%) des cholangiogrammes de routine réalisés en cas de plaies des voies biliaires sont mal interprétés</a:t>
            </a:r>
            <a:endParaRPr sz="1000" dirty="0"/>
          </a:p>
          <a:p>
            <a:pPr marL="914400" lvl="0" indent="0" algn="l" rtl="0">
              <a:spcBef>
                <a:spcPts val="1200"/>
              </a:spcBef>
              <a:spcAft>
                <a:spcPts val="0"/>
              </a:spcAft>
              <a:buNone/>
            </a:pPr>
            <a:endParaRPr sz="1000" dirty="0">
              <a:solidFill>
                <a:srgbClr val="212121"/>
              </a:solidFill>
              <a:highlight>
                <a:srgbClr val="FFFFFF"/>
              </a:highlight>
            </a:endParaRPr>
          </a:p>
          <a:p>
            <a:pPr marL="0" lvl="0" indent="0" algn="l" rtl="0">
              <a:spcBef>
                <a:spcPts val="1200"/>
              </a:spcBef>
              <a:spcAft>
                <a:spcPts val="1200"/>
              </a:spcAft>
              <a:buNone/>
            </a:pPr>
            <a:endParaRPr sz="1200" dirty="0"/>
          </a:p>
        </p:txBody>
      </p:sp>
      <p:pic>
        <p:nvPicPr>
          <p:cNvPr id="113" name="Google Shape;113;p19"/>
          <p:cNvPicPr preferRelativeResize="0"/>
          <p:nvPr/>
        </p:nvPicPr>
        <p:blipFill rotWithShape="1">
          <a:blip r:embed="rId3">
            <a:alphaModFix/>
          </a:blip>
          <a:srcRect l="13002" t="23336" r="15909" b="22819"/>
          <a:stretch/>
        </p:blipFill>
        <p:spPr>
          <a:xfrm>
            <a:off x="300200" y="4197350"/>
            <a:ext cx="837200" cy="634125"/>
          </a:xfrm>
          <a:prstGeom prst="rect">
            <a:avLst/>
          </a:prstGeom>
          <a:noFill/>
          <a:ln>
            <a:noFill/>
          </a:ln>
        </p:spPr>
      </p:pic>
      <p:pic>
        <p:nvPicPr>
          <p:cNvPr id="114" name="Google Shape;114;p19"/>
          <p:cNvPicPr preferRelativeResize="0"/>
          <p:nvPr/>
        </p:nvPicPr>
        <p:blipFill>
          <a:blip r:embed="rId4">
            <a:alphaModFix/>
          </a:blip>
          <a:stretch>
            <a:fillRect/>
          </a:stretch>
        </p:blipFill>
        <p:spPr>
          <a:xfrm>
            <a:off x="6280925" y="1522963"/>
            <a:ext cx="2421075" cy="26210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title"/>
          </p:nvPr>
        </p:nvSpPr>
        <p:spPr>
          <a:xfrm>
            <a:off x="362575"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120" name="Google Shape;120;p20"/>
          <p:cNvSpPr txBox="1">
            <a:spLocks noGrp="1"/>
          </p:cNvSpPr>
          <p:nvPr>
            <p:ph type="body" idx="1"/>
          </p:nvPr>
        </p:nvSpPr>
        <p:spPr>
          <a:xfrm>
            <a:off x="300200" y="920400"/>
            <a:ext cx="40080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600" b="1"/>
              <a:t>Réalisation d’actes non nécessaires</a:t>
            </a:r>
            <a:endParaRPr sz="1600" b="1"/>
          </a:p>
          <a:p>
            <a:pPr marL="0" lvl="0" indent="0" algn="l" rtl="0">
              <a:spcBef>
                <a:spcPts val="1200"/>
              </a:spcBef>
              <a:spcAft>
                <a:spcPts val="0"/>
              </a:spcAft>
              <a:buNone/>
            </a:pPr>
            <a:r>
              <a:rPr lang="fr" sz="1200"/>
              <a:t>Mise en évidence de calculs méconnus dans 4% des cholangiographies mais </a:t>
            </a:r>
            <a:r>
              <a:rPr lang="fr" sz="1200" b="1"/>
              <a:t>seulement 15% </a:t>
            </a:r>
            <a:r>
              <a:rPr lang="fr" sz="1200"/>
              <a:t>d’entre eux vont être symptomatiques</a:t>
            </a:r>
            <a:endParaRPr sz="1200">
              <a:highlight>
                <a:srgbClr val="FFFFFF"/>
              </a:highlight>
            </a:endParaRPr>
          </a:p>
          <a:p>
            <a:pPr marL="0" lvl="0" indent="0" algn="l" rtl="0">
              <a:spcBef>
                <a:spcPts val="1200"/>
              </a:spcBef>
              <a:spcAft>
                <a:spcPts val="1200"/>
              </a:spcAft>
              <a:buNone/>
            </a:pPr>
            <a:endParaRPr sz="1200"/>
          </a:p>
        </p:txBody>
      </p:sp>
      <p:pic>
        <p:nvPicPr>
          <p:cNvPr id="121" name="Google Shape;121;p20"/>
          <p:cNvPicPr preferRelativeResize="0"/>
          <p:nvPr/>
        </p:nvPicPr>
        <p:blipFill rotWithShape="1">
          <a:blip r:embed="rId3">
            <a:alphaModFix/>
          </a:blip>
          <a:srcRect l="13002" t="23336" r="15909" b="22819"/>
          <a:stretch/>
        </p:blipFill>
        <p:spPr>
          <a:xfrm>
            <a:off x="300200" y="4197350"/>
            <a:ext cx="837200" cy="634125"/>
          </a:xfrm>
          <a:prstGeom prst="rect">
            <a:avLst/>
          </a:prstGeom>
          <a:noFill/>
          <a:ln>
            <a:noFill/>
          </a:ln>
        </p:spPr>
      </p:pic>
      <p:sp>
        <p:nvSpPr>
          <p:cNvPr id="122" name="Google Shape;122;p20"/>
          <p:cNvSpPr txBox="1"/>
          <p:nvPr/>
        </p:nvSpPr>
        <p:spPr>
          <a:xfrm>
            <a:off x="1489700" y="4227525"/>
            <a:ext cx="7307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200">
                <a:solidFill>
                  <a:schemeClr val="lt2"/>
                </a:solidFill>
                <a:highlight>
                  <a:srgbClr val="FFFFFF"/>
                </a:highlight>
                <a:latin typeface="Open Sans"/>
                <a:ea typeface="Open Sans"/>
                <a:cs typeface="Open Sans"/>
                <a:sym typeface="Open Sans"/>
              </a:rPr>
              <a:t>Matthew S Metcalfe; Thao Ong; Martin H Bruening; Harish Iswariah; Simon A Wemyss-Holden; Guy J Maddern (2004). </a:t>
            </a:r>
            <a:r>
              <a:rPr lang="fr" sz="1200" i="1">
                <a:solidFill>
                  <a:schemeClr val="lt2"/>
                </a:solidFill>
                <a:highlight>
                  <a:srgbClr val="FFFFFF"/>
                </a:highlight>
                <a:latin typeface="Open Sans"/>
                <a:ea typeface="Open Sans"/>
                <a:cs typeface="Open Sans"/>
                <a:sym typeface="Open Sans"/>
              </a:rPr>
              <a:t>Is laparoscopic intraoperative cholangiogram a matter of routine?</a:t>
            </a:r>
            <a:endParaRPr>
              <a:solidFill>
                <a:schemeClr val="lt2"/>
              </a:solidFill>
              <a:latin typeface="Open Sans"/>
              <a:ea typeface="Open Sans"/>
              <a:cs typeface="Open Sans"/>
              <a:sym typeface="Open Sans"/>
            </a:endParaRPr>
          </a:p>
        </p:txBody>
      </p:sp>
      <p:pic>
        <p:nvPicPr>
          <p:cNvPr id="123" name="Google Shape;123;p20"/>
          <p:cNvPicPr preferRelativeResize="0"/>
          <p:nvPr/>
        </p:nvPicPr>
        <p:blipFill>
          <a:blip r:embed="rId4">
            <a:alphaModFix/>
          </a:blip>
          <a:stretch>
            <a:fillRect/>
          </a:stretch>
        </p:blipFill>
        <p:spPr>
          <a:xfrm>
            <a:off x="4730800" y="887775"/>
            <a:ext cx="3817900" cy="3342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129" name="Google Shape;129;p21"/>
          <p:cNvSpPr txBox="1">
            <a:spLocks noGrp="1"/>
          </p:cNvSpPr>
          <p:nvPr>
            <p:ph type="body" idx="1"/>
          </p:nvPr>
        </p:nvSpPr>
        <p:spPr>
          <a:xfrm>
            <a:off x="311700" y="12548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fr" b="1"/>
              <a:t>Irradiation du patient et surtout des soignants </a:t>
            </a:r>
            <a:r>
              <a:rPr lang="fr" sz="1300"/>
              <a:t>(environ 0,18mSV par interventions)</a:t>
            </a:r>
            <a:r>
              <a:rPr lang="fr" sz="500">
                <a:solidFill>
                  <a:srgbClr val="000000"/>
                </a:solidFill>
                <a:latin typeface="Arial"/>
                <a:ea typeface="Arial"/>
                <a:cs typeface="Arial"/>
                <a:sym typeface="Arial"/>
              </a:rPr>
              <a:t> </a:t>
            </a:r>
            <a:endParaRPr sz="1300"/>
          </a:p>
        </p:txBody>
      </p:sp>
      <p:pic>
        <p:nvPicPr>
          <p:cNvPr id="130" name="Google Shape;130;p21"/>
          <p:cNvPicPr preferRelativeResize="0"/>
          <p:nvPr/>
        </p:nvPicPr>
        <p:blipFill>
          <a:blip r:embed="rId3">
            <a:alphaModFix/>
          </a:blip>
          <a:stretch>
            <a:fillRect/>
          </a:stretch>
        </p:blipFill>
        <p:spPr>
          <a:xfrm>
            <a:off x="147074" y="3869924"/>
            <a:ext cx="1177650" cy="1177675"/>
          </a:xfrm>
          <a:prstGeom prst="rect">
            <a:avLst/>
          </a:prstGeom>
          <a:noFill/>
          <a:ln>
            <a:noFill/>
          </a:ln>
        </p:spPr>
      </p:pic>
      <p:pic>
        <p:nvPicPr>
          <p:cNvPr id="131" name="Google Shape;131;p21"/>
          <p:cNvPicPr preferRelativeResize="0"/>
          <p:nvPr/>
        </p:nvPicPr>
        <p:blipFill rotWithShape="1">
          <a:blip r:embed="rId4">
            <a:alphaModFix/>
          </a:blip>
          <a:srcRect t="8751" b="20557"/>
          <a:stretch/>
        </p:blipFill>
        <p:spPr>
          <a:xfrm>
            <a:off x="785875" y="1778512"/>
            <a:ext cx="3190275" cy="2255325"/>
          </a:xfrm>
          <a:prstGeom prst="rect">
            <a:avLst/>
          </a:prstGeom>
          <a:noFill/>
          <a:ln>
            <a:noFill/>
          </a:ln>
        </p:spPr>
      </p:pic>
      <p:pic>
        <p:nvPicPr>
          <p:cNvPr id="132" name="Google Shape;132;p21"/>
          <p:cNvPicPr preferRelativeResize="0"/>
          <p:nvPr/>
        </p:nvPicPr>
        <p:blipFill>
          <a:blip r:embed="rId5">
            <a:alphaModFix/>
          </a:blip>
          <a:stretch>
            <a:fillRect/>
          </a:stretch>
        </p:blipFill>
        <p:spPr>
          <a:xfrm>
            <a:off x="4407075" y="1778500"/>
            <a:ext cx="4181151" cy="2964600"/>
          </a:xfrm>
          <a:prstGeom prst="rect">
            <a:avLst/>
          </a:prstGeom>
          <a:noFill/>
          <a:ln>
            <a:noFill/>
          </a:ln>
        </p:spPr>
      </p:pic>
      <p:pic>
        <p:nvPicPr>
          <p:cNvPr id="133" name="Google Shape;133;p21"/>
          <p:cNvPicPr preferRelativeResize="0"/>
          <p:nvPr/>
        </p:nvPicPr>
        <p:blipFill>
          <a:blip r:embed="rId6">
            <a:alphaModFix/>
          </a:blip>
          <a:stretch>
            <a:fillRect/>
          </a:stretch>
        </p:blipFill>
        <p:spPr>
          <a:xfrm>
            <a:off x="2811474" y="3777190"/>
            <a:ext cx="1300175" cy="11275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p:txBody>
      </p:sp>
      <p:sp>
        <p:nvSpPr>
          <p:cNvPr id="139" name="Google Shape;139;p22"/>
          <p:cNvSpPr txBox="1">
            <a:spLocks noGrp="1"/>
          </p:cNvSpPr>
          <p:nvPr>
            <p:ph type="body" idx="1"/>
          </p:nvPr>
        </p:nvSpPr>
        <p:spPr>
          <a:xfrm>
            <a:off x="311700" y="12548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b="1"/>
              <a:t>Augmentation du temps opératoire</a:t>
            </a:r>
            <a:endParaRPr b="1"/>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914400" lvl="0" indent="0" algn="l" rtl="0">
              <a:spcBef>
                <a:spcPts val="1200"/>
              </a:spcBef>
              <a:spcAft>
                <a:spcPts val="1200"/>
              </a:spcAft>
              <a:buNone/>
            </a:pPr>
            <a:endParaRPr>
              <a:solidFill>
                <a:schemeClr val="lt2"/>
              </a:solidFill>
            </a:endParaRPr>
          </a:p>
        </p:txBody>
      </p:sp>
      <p:pic>
        <p:nvPicPr>
          <p:cNvPr id="140" name="Google Shape;140;p22"/>
          <p:cNvPicPr preferRelativeResize="0"/>
          <p:nvPr/>
        </p:nvPicPr>
        <p:blipFill>
          <a:blip r:embed="rId3">
            <a:alphaModFix/>
          </a:blip>
          <a:stretch>
            <a:fillRect/>
          </a:stretch>
        </p:blipFill>
        <p:spPr>
          <a:xfrm>
            <a:off x="1219750" y="1612025"/>
            <a:ext cx="6006475" cy="1919450"/>
          </a:xfrm>
          <a:prstGeom prst="rect">
            <a:avLst/>
          </a:prstGeom>
          <a:noFill/>
          <a:ln>
            <a:noFill/>
          </a:ln>
        </p:spPr>
      </p:pic>
      <p:sp>
        <p:nvSpPr>
          <p:cNvPr id="141" name="Google Shape;141;p22"/>
          <p:cNvSpPr/>
          <p:nvPr/>
        </p:nvSpPr>
        <p:spPr>
          <a:xfrm>
            <a:off x="4572000" y="2785425"/>
            <a:ext cx="873600" cy="3048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2" name="Google Shape;142;p22"/>
          <p:cNvPicPr preferRelativeResize="0"/>
          <p:nvPr/>
        </p:nvPicPr>
        <p:blipFill>
          <a:blip r:embed="rId4">
            <a:alphaModFix/>
          </a:blip>
          <a:stretch>
            <a:fillRect/>
          </a:stretch>
        </p:blipFill>
        <p:spPr>
          <a:xfrm>
            <a:off x="147074" y="3869924"/>
            <a:ext cx="1177650" cy="1177675"/>
          </a:xfrm>
          <a:prstGeom prst="rect">
            <a:avLst/>
          </a:prstGeom>
          <a:noFill/>
          <a:ln>
            <a:noFill/>
          </a:ln>
        </p:spPr>
      </p:pic>
      <p:sp>
        <p:nvSpPr>
          <p:cNvPr id="143" name="Google Shape;143;p22"/>
          <p:cNvSpPr txBox="1"/>
          <p:nvPr/>
        </p:nvSpPr>
        <p:spPr>
          <a:xfrm>
            <a:off x="1721200" y="4338225"/>
            <a:ext cx="7056000" cy="548700"/>
          </a:xfrm>
          <a:prstGeom prst="rect">
            <a:avLst/>
          </a:prstGeom>
          <a:noFill/>
          <a:ln>
            <a:noFill/>
          </a:ln>
        </p:spPr>
        <p:txBody>
          <a:bodyPr spcFirstLastPara="1" wrap="square" lIns="91425" tIns="91425" rIns="91425" bIns="91425" anchor="t" anchorCtr="0">
            <a:spAutoFit/>
          </a:bodyPr>
          <a:lstStyle/>
          <a:p>
            <a:pPr marL="914400" lvl="0" indent="0" algn="l" rtl="0">
              <a:lnSpc>
                <a:spcPct val="115000"/>
              </a:lnSpc>
              <a:spcBef>
                <a:spcPts val="0"/>
              </a:spcBef>
              <a:spcAft>
                <a:spcPts val="1200"/>
              </a:spcAft>
              <a:buNone/>
            </a:pPr>
            <a:r>
              <a:rPr lang="fr" sz="1100" i="1">
                <a:solidFill>
                  <a:schemeClr val="lt2"/>
                </a:solidFill>
                <a:latin typeface="Open Sans"/>
                <a:ea typeface="Open Sans"/>
                <a:cs typeface="Open Sans"/>
                <a:sym typeface="Open Sans"/>
              </a:rPr>
              <a:t>Routine on-table cholangiography during cholecystectomy: a systematic review MS Sajid Ann R Coll Surg Engl 2012;</a:t>
            </a:r>
            <a:endParaRPr sz="1100">
              <a:solidFill>
                <a:schemeClr val="lt2"/>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a:p>
            <a:pPr marL="0" lvl="0" indent="0" algn="l" rtl="0">
              <a:spcBef>
                <a:spcPts val="0"/>
              </a:spcBef>
              <a:spcAft>
                <a:spcPts val="0"/>
              </a:spcAft>
              <a:buNone/>
            </a:pPr>
            <a:endParaRPr/>
          </a:p>
        </p:txBody>
      </p:sp>
      <p:sp>
        <p:nvSpPr>
          <p:cNvPr id="149" name="Google Shape;149;p23"/>
          <p:cNvSpPr txBox="1">
            <a:spLocks noGrp="1"/>
          </p:cNvSpPr>
          <p:nvPr>
            <p:ph type="body" idx="1"/>
          </p:nvPr>
        </p:nvSpPr>
        <p:spPr>
          <a:xfrm>
            <a:off x="231150" y="1266325"/>
            <a:ext cx="47313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700" b="1">
                <a:highlight>
                  <a:srgbClr val="FFFFFF"/>
                </a:highlight>
              </a:rPr>
              <a:t>Pas d’effet protecteur sur l’incidence des plaies des voies biliaires</a:t>
            </a:r>
            <a:endParaRPr sz="1700" b="1">
              <a:highlight>
                <a:srgbClr val="FFFFFF"/>
              </a:highlight>
            </a:endParaRPr>
          </a:p>
          <a:p>
            <a:pPr marL="0" lvl="0" indent="0" algn="l" rtl="0">
              <a:spcBef>
                <a:spcPts val="1200"/>
              </a:spcBef>
              <a:spcAft>
                <a:spcPts val="0"/>
              </a:spcAft>
              <a:buNone/>
            </a:pPr>
            <a:r>
              <a:rPr lang="fr" sz="1700" b="1">
                <a:highlight>
                  <a:srgbClr val="FFFFFF"/>
                </a:highlight>
              </a:rPr>
              <a:t>Augmentation des complications post-opératoires</a:t>
            </a:r>
            <a:endParaRPr sz="1500">
              <a:highlight>
                <a:srgbClr val="FFFFFF"/>
              </a:highlight>
            </a:endParaRPr>
          </a:p>
          <a:p>
            <a:pPr marL="457200" lvl="0" indent="-323850" algn="l" rtl="0">
              <a:spcBef>
                <a:spcPts val="1200"/>
              </a:spcBef>
              <a:spcAft>
                <a:spcPts val="0"/>
              </a:spcAft>
              <a:buSzPts val="1500"/>
              <a:buChar char="-"/>
            </a:pPr>
            <a:r>
              <a:rPr lang="fr" sz="1500">
                <a:highlight>
                  <a:srgbClr val="FFFFFF"/>
                </a:highlight>
              </a:rPr>
              <a:t>Plus de complications dans le groupe de la cholangiographie systématique notamment pour les infections post opératoires (4.3 vs. 3.9 %, </a:t>
            </a:r>
            <a:r>
              <a:rPr lang="fr" sz="1500" i="1">
                <a:highlight>
                  <a:srgbClr val="FFFFFF"/>
                </a:highlight>
              </a:rPr>
              <a:t>p</a:t>
            </a:r>
            <a:r>
              <a:rPr lang="fr" sz="1500">
                <a:highlight>
                  <a:srgbClr val="FFFFFF"/>
                </a:highlight>
              </a:rPr>
              <a:t>=0.03). </a:t>
            </a:r>
            <a:endParaRPr sz="1200"/>
          </a:p>
          <a:p>
            <a:pPr marL="0" lvl="0" indent="0" algn="l" rtl="0">
              <a:spcBef>
                <a:spcPts val="1200"/>
              </a:spcBef>
              <a:spcAft>
                <a:spcPts val="1200"/>
              </a:spcAft>
              <a:buNone/>
            </a:pPr>
            <a:endParaRPr sz="1400">
              <a:solidFill>
                <a:srgbClr val="000000"/>
              </a:solidFill>
              <a:latin typeface="Arial"/>
              <a:ea typeface="Arial"/>
              <a:cs typeface="Arial"/>
              <a:sym typeface="Arial"/>
            </a:endParaRPr>
          </a:p>
        </p:txBody>
      </p:sp>
      <p:pic>
        <p:nvPicPr>
          <p:cNvPr id="150" name="Google Shape;150;p23"/>
          <p:cNvPicPr preferRelativeResize="0"/>
          <p:nvPr/>
        </p:nvPicPr>
        <p:blipFill>
          <a:blip r:embed="rId3">
            <a:alphaModFix/>
          </a:blip>
          <a:stretch>
            <a:fillRect/>
          </a:stretch>
        </p:blipFill>
        <p:spPr>
          <a:xfrm>
            <a:off x="43449" y="3869924"/>
            <a:ext cx="1177650" cy="1177675"/>
          </a:xfrm>
          <a:prstGeom prst="rect">
            <a:avLst/>
          </a:prstGeom>
          <a:noFill/>
          <a:ln>
            <a:noFill/>
          </a:ln>
        </p:spPr>
      </p:pic>
      <p:pic>
        <p:nvPicPr>
          <p:cNvPr id="151" name="Google Shape;151;p23"/>
          <p:cNvPicPr preferRelativeResize="0"/>
          <p:nvPr/>
        </p:nvPicPr>
        <p:blipFill>
          <a:blip r:embed="rId4">
            <a:alphaModFix/>
          </a:blip>
          <a:stretch>
            <a:fillRect/>
          </a:stretch>
        </p:blipFill>
        <p:spPr>
          <a:xfrm>
            <a:off x="4962300" y="1095550"/>
            <a:ext cx="3789451" cy="3188775"/>
          </a:xfrm>
          <a:prstGeom prst="rect">
            <a:avLst/>
          </a:prstGeom>
          <a:noFill/>
          <a:ln>
            <a:noFill/>
          </a:ln>
        </p:spPr>
      </p:pic>
      <p:sp>
        <p:nvSpPr>
          <p:cNvPr id="152" name="Google Shape;152;p23"/>
          <p:cNvSpPr/>
          <p:nvPr/>
        </p:nvSpPr>
        <p:spPr>
          <a:xfrm>
            <a:off x="5032775" y="2133900"/>
            <a:ext cx="3522900" cy="3624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3"/>
          <p:cNvSpPr/>
          <p:nvPr/>
        </p:nvSpPr>
        <p:spPr>
          <a:xfrm>
            <a:off x="5073050" y="1882250"/>
            <a:ext cx="3321600" cy="1914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3"/>
          <p:cNvSpPr txBox="1"/>
          <p:nvPr/>
        </p:nvSpPr>
        <p:spPr>
          <a:xfrm>
            <a:off x="1449425" y="4397425"/>
            <a:ext cx="7458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a:solidFill>
                  <a:schemeClr val="lt2"/>
                </a:solidFill>
                <a:highlight>
                  <a:srgbClr val="FFFFFF"/>
                </a:highlight>
                <a:latin typeface="Open Sans"/>
                <a:ea typeface="Open Sans"/>
                <a:cs typeface="Open Sans"/>
                <a:sym typeface="Open Sans"/>
              </a:rPr>
              <a:t>Ragulin-Coyne E, Witkowski ER, Chau Z, Ng SC, Santry HP, Callery MP, Shah SA, Tseng JF. Is routine intraoperative cholangiogram necessary in the twenty-first century? A national view. J Gastrointest Surg. 2013 Mar;</a:t>
            </a:r>
            <a:endParaRPr sz="1200">
              <a:solidFill>
                <a:schemeClr val="lt2"/>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2) Arguments contre l’utilisation systématique </a:t>
            </a:r>
            <a:endParaRPr/>
          </a:p>
          <a:p>
            <a:pPr marL="0" lvl="0" indent="0" algn="l" rtl="0">
              <a:spcBef>
                <a:spcPts val="0"/>
              </a:spcBef>
              <a:spcAft>
                <a:spcPts val="0"/>
              </a:spcAft>
              <a:buNone/>
            </a:pPr>
            <a:endParaRPr/>
          </a:p>
        </p:txBody>
      </p:sp>
      <p:sp>
        <p:nvSpPr>
          <p:cNvPr id="160" name="Google Shape;160;p24"/>
          <p:cNvSpPr txBox="1">
            <a:spLocks noGrp="1"/>
          </p:cNvSpPr>
          <p:nvPr>
            <p:ph type="body" idx="1"/>
          </p:nvPr>
        </p:nvSpPr>
        <p:spPr>
          <a:xfrm>
            <a:off x="251275" y="1276375"/>
            <a:ext cx="85206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700" b="1">
                <a:solidFill>
                  <a:srgbClr val="695D46"/>
                </a:solidFill>
              </a:rPr>
              <a:t>Augmentation du coût global de la prise en charge</a:t>
            </a:r>
            <a:endParaRPr sz="1700" b="1">
              <a:solidFill>
                <a:srgbClr val="695D46"/>
              </a:solidFill>
            </a:endParaRPr>
          </a:p>
          <a:p>
            <a:pPr marL="457200" lvl="0" indent="0" algn="l" rtl="0">
              <a:spcBef>
                <a:spcPts val="1200"/>
              </a:spcBef>
              <a:spcAft>
                <a:spcPts val="0"/>
              </a:spcAft>
              <a:buNone/>
            </a:pPr>
            <a:endParaRPr sz="1700">
              <a:solidFill>
                <a:schemeClr val="lt2"/>
              </a:solidFill>
            </a:endParaRPr>
          </a:p>
          <a:p>
            <a:pPr marL="0" lvl="0" indent="0" algn="l" rtl="0">
              <a:spcBef>
                <a:spcPts val="1200"/>
              </a:spcBef>
              <a:spcAft>
                <a:spcPts val="0"/>
              </a:spcAft>
              <a:buNone/>
            </a:pPr>
            <a:endParaRPr sz="1700">
              <a:solidFill>
                <a:srgbClr val="695D46"/>
              </a:solidFill>
            </a:endParaRPr>
          </a:p>
          <a:p>
            <a:pPr marL="0" lvl="0" indent="0" algn="l" rtl="0">
              <a:spcBef>
                <a:spcPts val="1200"/>
              </a:spcBef>
              <a:spcAft>
                <a:spcPts val="1200"/>
              </a:spcAft>
              <a:buNone/>
            </a:pPr>
            <a:endParaRPr sz="1700">
              <a:solidFill>
                <a:srgbClr val="695D46"/>
              </a:solidFill>
            </a:endParaRPr>
          </a:p>
        </p:txBody>
      </p:sp>
      <p:pic>
        <p:nvPicPr>
          <p:cNvPr id="161" name="Google Shape;161;p24"/>
          <p:cNvPicPr preferRelativeResize="0"/>
          <p:nvPr/>
        </p:nvPicPr>
        <p:blipFill>
          <a:blip r:embed="rId3">
            <a:alphaModFix/>
          </a:blip>
          <a:stretch>
            <a:fillRect/>
          </a:stretch>
        </p:blipFill>
        <p:spPr>
          <a:xfrm>
            <a:off x="147074" y="3869924"/>
            <a:ext cx="1177650" cy="1177675"/>
          </a:xfrm>
          <a:prstGeom prst="rect">
            <a:avLst/>
          </a:prstGeom>
          <a:noFill/>
          <a:ln>
            <a:noFill/>
          </a:ln>
        </p:spPr>
      </p:pic>
      <p:pic>
        <p:nvPicPr>
          <p:cNvPr id="162" name="Google Shape;162;p24"/>
          <p:cNvPicPr preferRelativeResize="0"/>
          <p:nvPr/>
        </p:nvPicPr>
        <p:blipFill>
          <a:blip r:embed="rId4">
            <a:alphaModFix/>
          </a:blip>
          <a:stretch>
            <a:fillRect/>
          </a:stretch>
        </p:blipFill>
        <p:spPr>
          <a:xfrm>
            <a:off x="2060613" y="1826250"/>
            <a:ext cx="4901924" cy="2571174"/>
          </a:xfrm>
          <a:prstGeom prst="rect">
            <a:avLst/>
          </a:prstGeom>
          <a:noFill/>
          <a:ln>
            <a:noFill/>
          </a:ln>
        </p:spPr>
      </p:pic>
      <p:sp>
        <p:nvSpPr>
          <p:cNvPr id="163" name="Google Shape;163;p24"/>
          <p:cNvSpPr/>
          <p:nvPr/>
        </p:nvSpPr>
        <p:spPr>
          <a:xfrm>
            <a:off x="4469100" y="2548425"/>
            <a:ext cx="583800" cy="4530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4"/>
          <p:cNvSpPr txBox="1"/>
          <p:nvPr/>
        </p:nvSpPr>
        <p:spPr>
          <a:xfrm>
            <a:off x="1449425" y="4397425"/>
            <a:ext cx="7458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a:solidFill>
                  <a:schemeClr val="lt2"/>
                </a:solidFill>
                <a:highlight>
                  <a:srgbClr val="FFFFFF"/>
                </a:highlight>
                <a:latin typeface="Open Sans"/>
                <a:ea typeface="Open Sans"/>
                <a:cs typeface="Open Sans"/>
                <a:sym typeface="Open Sans"/>
              </a:rPr>
              <a:t>Ragulin-Coyne E, Witkowski ER, Chau Z, Ng SC, Santry HP, Callery MP, Shah SA, Tseng JF. Is routine intraoperative cholangiogram necessary in the twenty-first century? A national view. J Gastrointest Surg. 2013 Mar;</a:t>
            </a:r>
            <a:endParaRPr sz="1200">
              <a:solidFill>
                <a:schemeClr val="lt2"/>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5"/>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
              <a:t>Alternatives à la cholangiographie systématique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457200" lvl="0" indent="-434340" algn="l" rtl="0">
              <a:spcBef>
                <a:spcPts val="0"/>
              </a:spcBef>
              <a:spcAft>
                <a:spcPts val="0"/>
              </a:spcAft>
              <a:buSzPct val="100000"/>
              <a:buAutoNum type="alphaLcParenR"/>
            </a:pPr>
            <a:r>
              <a:rPr lang="fr"/>
              <a:t>Alternatives pré-opératoires</a:t>
            </a:r>
            <a:endParaRPr/>
          </a:p>
        </p:txBody>
      </p:sp>
      <p:sp>
        <p:nvSpPr>
          <p:cNvPr id="175" name="Google Shape;175;p26"/>
          <p:cNvSpPr txBox="1">
            <a:spLocks noGrp="1"/>
          </p:cNvSpPr>
          <p:nvPr>
            <p:ph type="body" idx="1"/>
          </p:nvPr>
        </p:nvSpPr>
        <p:spPr>
          <a:xfrm>
            <a:off x="311700" y="1266325"/>
            <a:ext cx="50388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a:t>Bili-IRM</a:t>
            </a:r>
            <a:endParaRPr/>
          </a:p>
          <a:p>
            <a:pPr marL="457200" lvl="0" indent="-342900" algn="l" rtl="0">
              <a:spcBef>
                <a:spcPts val="1200"/>
              </a:spcBef>
              <a:spcAft>
                <a:spcPts val="0"/>
              </a:spcAft>
              <a:buSzPts val="1800"/>
              <a:buChar char="-"/>
            </a:pPr>
            <a:r>
              <a:rPr lang="fr"/>
              <a:t>fiable, reproductible et non invasif</a:t>
            </a:r>
            <a:endParaRPr/>
          </a:p>
          <a:p>
            <a:pPr marL="457200" lvl="0" indent="-342900" algn="l" rtl="0">
              <a:spcBef>
                <a:spcPts val="0"/>
              </a:spcBef>
              <a:spcAft>
                <a:spcPts val="0"/>
              </a:spcAft>
              <a:buSzPts val="1800"/>
              <a:buChar char="-"/>
            </a:pPr>
            <a:r>
              <a:rPr lang="fr"/>
              <a:t>Diagnostic pré-opératoire </a:t>
            </a:r>
            <a:endParaRPr/>
          </a:p>
          <a:p>
            <a:pPr marL="914400" lvl="1" indent="-317500" algn="l" rtl="0">
              <a:spcBef>
                <a:spcPts val="0"/>
              </a:spcBef>
              <a:spcAft>
                <a:spcPts val="0"/>
              </a:spcAft>
              <a:buSzPts val="1400"/>
              <a:buChar char="-"/>
            </a:pPr>
            <a:r>
              <a:rPr lang="fr"/>
              <a:t>de lithiases de la VBP</a:t>
            </a:r>
            <a:endParaRPr/>
          </a:p>
          <a:p>
            <a:pPr marL="914400" lvl="1" indent="-317500" algn="l" rtl="0">
              <a:spcBef>
                <a:spcPts val="0"/>
              </a:spcBef>
              <a:spcAft>
                <a:spcPts val="0"/>
              </a:spcAft>
              <a:buSzPts val="1400"/>
              <a:buChar char="-"/>
            </a:pPr>
            <a:r>
              <a:rPr lang="fr"/>
              <a:t>de variations anatomiques</a:t>
            </a:r>
            <a:endParaRPr/>
          </a:p>
          <a:p>
            <a:pPr marL="457200" lvl="0" indent="-342900" algn="l" rtl="0">
              <a:spcBef>
                <a:spcPts val="0"/>
              </a:spcBef>
              <a:spcAft>
                <a:spcPts val="0"/>
              </a:spcAft>
              <a:buSzPts val="1800"/>
              <a:buChar char="-"/>
            </a:pPr>
            <a:r>
              <a:rPr lang="fr"/>
              <a:t>Problème de disponibilité </a:t>
            </a:r>
            <a:endParaRPr/>
          </a:p>
        </p:txBody>
      </p:sp>
      <p:pic>
        <p:nvPicPr>
          <p:cNvPr id="176" name="Google Shape;176;p26"/>
          <p:cNvPicPr preferRelativeResize="0"/>
          <p:nvPr/>
        </p:nvPicPr>
        <p:blipFill>
          <a:blip r:embed="rId3">
            <a:alphaModFix/>
          </a:blip>
          <a:stretch>
            <a:fillRect/>
          </a:stretch>
        </p:blipFill>
        <p:spPr>
          <a:xfrm>
            <a:off x="5491131" y="846250"/>
            <a:ext cx="3220625" cy="3664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 Alternatives per-opératoires</a:t>
            </a:r>
            <a:endParaRPr/>
          </a:p>
          <a:p>
            <a:pPr marL="0" lvl="0" indent="0" algn="l" rtl="0">
              <a:spcBef>
                <a:spcPts val="0"/>
              </a:spcBef>
              <a:spcAft>
                <a:spcPts val="0"/>
              </a:spcAft>
              <a:buNone/>
            </a:pPr>
            <a:endParaRPr/>
          </a:p>
        </p:txBody>
      </p:sp>
      <p:sp>
        <p:nvSpPr>
          <p:cNvPr id="182" name="Google Shape;182;p27"/>
          <p:cNvSpPr txBox="1">
            <a:spLocks noGrp="1"/>
          </p:cNvSpPr>
          <p:nvPr>
            <p:ph type="body" idx="1"/>
          </p:nvPr>
        </p:nvSpPr>
        <p:spPr>
          <a:xfrm>
            <a:off x="311700" y="1266325"/>
            <a:ext cx="41184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b="1"/>
          </a:p>
          <a:p>
            <a:pPr marL="0" lvl="0" indent="0" algn="l" rtl="0">
              <a:spcBef>
                <a:spcPts val="1200"/>
              </a:spcBef>
              <a:spcAft>
                <a:spcPts val="0"/>
              </a:spcAft>
              <a:buNone/>
            </a:pPr>
            <a:r>
              <a:rPr lang="fr" b="1"/>
              <a:t>La “CRITICAL VIEW OF SAFETY</a:t>
            </a:r>
            <a:r>
              <a:rPr lang="fr"/>
              <a:t>”</a:t>
            </a:r>
            <a:endParaRPr/>
          </a:p>
          <a:p>
            <a:pPr marL="457200" lvl="0" indent="-342900" algn="l" rtl="0">
              <a:spcBef>
                <a:spcPts val="1200"/>
              </a:spcBef>
              <a:spcAft>
                <a:spcPts val="0"/>
              </a:spcAft>
              <a:buSzPts val="1800"/>
              <a:buChar char="-"/>
            </a:pPr>
            <a:r>
              <a:rPr lang="fr"/>
              <a:t>Gold standard pour la prévention des plaies des voies biliaires</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457200" lvl="0" indent="0" algn="l" rtl="0">
              <a:spcBef>
                <a:spcPts val="1200"/>
              </a:spcBef>
              <a:spcAft>
                <a:spcPts val="1200"/>
              </a:spcAft>
              <a:buNone/>
            </a:pPr>
            <a:endParaRPr/>
          </a:p>
        </p:txBody>
      </p:sp>
      <p:pic>
        <p:nvPicPr>
          <p:cNvPr id="183" name="Google Shape;183;p27"/>
          <p:cNvPicPr preferRelativeResize="0"/>
          <p:nvPr/>
        </p:nvPicPr>
        <p:blipFill>
          <a:blip r:embed="rId3">
            <a:alphaModFix/>
          </a:blip>
          <a:stretch>
            <a:fillRect/>
          </a:stretch>
        </p:blipFill>
        <p:spPr>
          <a:xfrm>
            <a:off x="147074" y="3869924"/>
            <a:ext cx="1177650" cy="1177675"/>
          </a:xfrm>
          <a:prstGeom prst="rect">
            <a:avLst/>
          </a:prstGeom>
          <a:noFill/>
          <a:ln>
            <a:noFill/>
          </a:ln>
        </p:spPr>
      </p:pic>
      <p:pic>
        <p:nvPicPr>
          <p:cNvPr id="184" name="Google Shape;184;p27"/>
          <p:cNvPicPr preferRelativeResize="0"/>
          <p:nvPr/>
        </p:nvPicPr>
        <p:blipFill>
          <a:blip r:embed="rId4">
            <a:alphaModFix/>
          </a:blip>
          <a:stretch>
            <a:fillRect/>
          </a:stretch>
        </p:blipFill>
        <p:spPr>
          <a:xfrm>
            <a:off x="4572007" y="1152425"/>
            <a:ext cx="3647850" cy="2959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b="1"/>
              <a:t>CHOLANGIOGRAPHIE SELECTIVE</a:t>
            </a:r>
            <a:endParaRPr b="1"/>
          </a:p>
          <a:p>
            <a:pPr marL="457200" lvl="0" indent="-342900" algn="l" rtl="0">
              <a:spcBef>
                <a:spcPts val="1200"/>
              </a:spcBef>
              <a:spcAft>
                <a:spcPts val="0"/>
              </a:spcAft>
              <a:buSzPts val="1800"/>
              <a:buChar char="-"/>
            </a:pPr>
            <a:r>
              <a:rPr lang="fr"/>
              <a:t>Pour des patients présentant en pré-opératoire: </a:t>
            </a:r>
            <a:endParaRPr/>
          </a:p>
          <a:p>
            <a:pPr marL="914400" lvl="1" indent="-317500" algn="l" rtl="0">
              <a:spcBef>
                <a:spcPts val="0"/>
              </a:spcBef>
              <a:spcAft>
                <a:spcPts val="0"/>
              </a:spcAft>
              <a:buSzPts val="1400"/>
              <a:buChar char="-"/>
            </a:pPr>
            <a:r>
              <a:rPr lang="fr"/>
              <a:t>un bilan biologique perturbé (anomalie du bilan hépatique, hyperbilirubinémie, hyperlipasémie)</a:t>
            </a:r>
            <a:endParaRPr/>
          </a:p>
          <a:p>
            <a:pPr marL="914400" lvl="1" indent="-317500" algn="l" rtl="0">
              <a:spcBef>
                <a:spcPts val="0"/>
              </a:spcBef>
              <a:spcAft>
                <a:spcPts val="0"/>
              </a:spcAft>
              <a:buSzPts val="1400"/>
              <a:buChar char="-"/>
            </a:pPr>
            <a:r>
              <a:rPr lang="fr"/>
              <a:t>une imagerie en faveur d’une lithiase de la voie biliaire principale</a:t>
            </a:r>
            <a:endParaRPr/>
          </a:p>
          <a:p>
            <a:pPr marL="914400" lvl="0" indent="0" algn="l" rtl="0">
              <a:spcBef>
                <a:spcPts val="1200"/>
              </a:spcBef>
              <a:spcAft>
                <a:spcPts val="0"/>
              </a:spcAft>
              <a:buNone/>
            </a:pPr>
            <a:endParaRPr/>
          </a:p>
          <a:p>
            <a:pPr marL="457200" lvl="0" indent="-342900" algn="l" rtl="0">
              <a:spcBef>
                <a:spcPts val="1200"/>
              </a:spcBef>
              <a:spcAft>
                <a:spcPts val="0"/>
              </a:spcAft>
              <a:buSzPts val="1800"/>
              <a:buChar char="-"/>
            </a:pPr>
            <a:r>
              <a:rPr lang="fr"/>
              <a:t> En cas de doute per opératoire</a:t>
            </a:r>
            <a:endParaRPr/>
          </a:p>
          <a:p>
            <a:pPr marL="1371600" lvl="2" indent="-317500" algn="l" rtl="0">
              <a:spcBef>
                <a:spcPts val="0"/>
              </a:spcBef>
              <a:spcAft>
                <a:spcPts val="0"/>
              </a:spcAft>
              <a:buSzPts val="1400"/>
              <a:buChar char="-"/>
            </a:pPr>
            <a:r>
              <a:rPr lang="fr"/>
              <a:t>Anatomie particulière</a:t>
            </a:r>
            <a:endParaRPr/>
          </a:p>
          <a:p>
            <a:pPr marL="1371600" lvl="2" indent="-317500" algn="l" rtl="0">
              <a:spcBef>
                <a:spcPts val="0"/>
              </a:spcBef>
              <a:spcAft>
                <a:spcPts val="0"/>
              </a:spcAft>
              <a:buSzPts val="1400"/>
              <a:buChar char="-"/>
            </a:pPr>
            <a:r>
              <a:rPr lang="fr"/>
              <a:t>Doute sur la présence d’une lithiase</a:t>
            </a:r>
            <a:endParaRPr/>
          </a:p>
        </p:txBody>
      </p:sp>
      <p:pic>
        <p:nvPicPr>
          <p:cNvPr id="190" name="Google Shape;190;p28"/>
          <p:cNvPicPr preferRelativeResize="0"/>
          <p:nvPr/>
        </p:nvPicPr>
        <p:blipFill>
          <a:blip r:embed="rId3">
            <a:alphaModFix/>
          </a:blip>
          <a:stretch>
            <a:fillRect/>
          </a:stretch>
        </p:blipFill>
        <p:spPr>
          <a:xfrm>
            <a:off x="147074" y="3869924"/>
            <a:ext cx="1177650" cy="1177675"/>
          </a:xfrm>
          <a:prstGeom prst="rect">
            <a:avLst/>
          </a:prstGeom>
          <a:noFill/>
          <a:ln>
            <a:noFill/>
          </a:ln>
        </p:spPr>
      </p:pic>
      <p:sp>
        <p:nvSpPr>
          <p:cNvPr id="191" name="Google Shape;191;p28"/>
          <p:cNvSpPr txBox="1">
            <a:spLocks noGrp="1"/>
          </p:cNvSpPr>
          <p:nvPr>
            <p:ph type="title"/>
          </p:nvPr>
        </p:nvSpPr>
        <p:spPr>
          <a:xfrm>
            <a:off x="311700" y="422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 Alternatives per-opératoires</a:t>
            </a:r>
            <a:endParaRPr/>
          </a:p>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a:spLocks noGrp="1"/>
          </p:cNvSpPr>
          <p:nvPr>
            <p:ph type="title"/>
          </p:nvPr>
        </p:nvSpPr>
        <p:spPr>
          <a:xfrm>
            <a:off x="311700"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 Alternatives per-opératoires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97" name="Google Shape;197;p29"/>
          <p:cNvSpPr txBox="1">
            <a:spLocks noGrp="1"/>
          </p:cNvSpPr>
          <p:nvPr>
            <p:ph type="body" idx="1"/>
          </p:nvPr>
        </p:nvSpPr>
        <p:spPr>
          <a:xfrm>
            <a:off x="311700" y="1266325"/>
            <a:ext cx="34740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b="1"/>
              <a:t>Cholangiographie infra-rouge avec utilisation du vert d’indocyanine</a:t>
            </a:r>
            <a:endParaRPr b="1"/>
          </a:p>
          <a:p>
            <a:pPr marL="457200" lvl="0" indent="-301625" algn="l" rtl="0">
              <a:spcBef>
                <a:spcPts val="1200"/>
              </a:spcBef>
              <a:spcAft>
                <a:spcPts val="0"/>
              </a:spcAft>
              <a:buClr>
                <a:srgbClr val="695D46"/>
              </a:buClr>
              <a:buSzPts val="1150"/>
              <a:buChar char="-"/>
            </a:pPr>
            <a:r>
              <a:rPr lang="fr" sz="1150">
                <a:solidFill>
                  <a:srgbClr val="695D46"/>
                </a:solidFill>
              </a:rPr>
              <a:t>Méthode décrite par Ishizawa T et al en 2009</a:t>
            </a:r>
            <a:endParaRPr sz="1150">
              <a:solidFill>
                <a:srgbClr val="695D46"/>
              </a:solidFill>
            </a:endParaRPr>
          </a:p>
          <a:p>
            <a:pPr marL="457200" lvl="0" indent="-301625" algn="l" rtl="0">
              <a:spcBef>
                <a:spcPts val="0"/>
              </a:spcBef>
              <a:spcAft>
                <a:spcPts val="0"/>
              </a:spcAft>
              <a:buClr>
                <a:srgbClr val="695D46"/>
              </a:buClr>
              <a:buSzPts val="1150"/>
              <a:buChar char="-"/>
            </a:pPr>
            <a:r>
              <a:rPr lang="fr" sz="1150">
                <a:solidFill>
                  <a:srgbClr val="695D46"/>
                </a:solidFill>
              </a:rPr>
              <a:t>Injection intra-veineuse , 30 minutes avant la chirurgie</a:t>
            </a:r>
            <a:endParaRPr sz="1150">
              <a:solidFill>
                <a:srgbClr val="695D46"/>
              </a:solidFill>
            </a:endParaRPr>
          </a:p>
          <a:p>
            <a:pPr marL="0" lvl="0" indent="0" algn="l" rtl="0">
              <a:spcBef>
                <a:spcPts val="1200"/>
              </a:spcBef>
              <a:spcAft>
                <a:spcPts val="0"/>
              </a:spcAft>
              <a:buNone/>
            </a:pPr>
            <a:endParaRPr sz="1150">
              <a:solidFill>
                <a:srgbClr val="695D46"/>
              </a:solidFill>
            </a:endParaRPr>
          </a:p>
          <a:p>
            <a:pPr marL="457200" lvl="0" indent="-301625" algn="l" rtl="0">
              <a:spcBef>
                <a:spcPts val="1200"/>
              </a:spcBef>
              <a:spcAft>
                <a:spcPts val="0"/>
              </a:spcAft>
              <a:buClr>
                <a:srgbClr val="695D46"/>
              </a:buClr>
              <a:buSzPts val="1150"/>
              <a:buChar char="-"/>
            </a:pPr>
            <a:endParaRPr sz="1150">
              <a:solidFill>
                <a:srgbClr val="695D46"/>
              </a:solidFill>
            </a:endParaRPr>
          </a:p>
          <a:p>
            <a:pPr marL="457200" lvl="0" indent="-301625" algn="l" rtl="0">
              <a:spcBef>
                <a:spcPts val="0"/>
              </a:spcBef>
              <a:spcAft>
                <a:spcPts val="0"/>
              </a:spcAft>
              <a:buClr>
                <a:srgbClr val="695D46"/>
              </a:buClr>
              <a:buSzPts val="1150"/>
              <a:buChar char="-"/>
            </a:pPr>
            <a:endParaRPr sz="1150">
              <a:solidFill>
                <a:srgbClr val="695D46"/>
              </a:solidFill>
            </a:endParaRPr>
          </a:p>
        </p:txBody>
      </p:sp>
      <p:pic>
        <p:nvPicPr>
          <p:cNvPr id="198" name="Google Shape;198;p29"/>
          <p:cNvPicPr preferRelativeResize="0"/>
          <p:nvPr/>
        </p:nvPicPr>
        <p:blipFill>
          <a:blip r:embed="rId3">
            <a:alphaModFix/>
          </a:blip>
          <a:stretch>
            <a:fillRect/>
          </a:stretch>
        </p:blipFill>
        <p:spPr>
          <a:xfrm>
            <a:off x="3984125" y="798550"/>
            <a:ext cx="4713862" cy="3950925"/>
          </a:xfrm>
          <a:prstGeom prst="rect">
            <a:avLst/>
          </a:prstGeom>
          <a:noFill/>
          <a:ln>
            <a:noFill/>
          </a:ln>
        </p:spPr>
      </p:pic>
      <p:pic>
        <p:nvPicPr>
          <p:cNvPr id="199" name="Google Shape;199;p29"/>
          <p:cNvPicPr preferRelativeResize="0"/>
          <p:nvPr/>
        </p:nvPicPr>
        <p:blipFill rotWithShape="1">
          <a:blip r:embed="rId4">
            <a:alphaModFix/>
          </a:blip>
          <a:srcRect t="23136" r="14777"/>
          <a:stretch/>
        </p:blipFill>
        <p:spPr>
          <a:xfrm>
            <a:off x="147075" y="4142425"/>
            <a:ext cx="1003600" cy="905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0"/>
          <p:cNvSpPr txBox="1">
            <a:spLocks noGrp="1"/>
          </p:cNvSpPr>
          <p:nvPr>
            <p:ph type="title"/>
          </p:nvPr>
        </p:nvSpPr>
        <p:spPr>
          <a:xfrm>
            <a:off x="311700"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 Alternatives per-opératoires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05" name="Google Shape;205;p30"/>
          <p:cNvSpPr txBox="1">
            <a:spLocks noGrp="1"/>
          </p:cNvSpPr>
          <p:nvPr>
            <p:ph type="body" idx="1"/>
          </p:nvPr>
        </p:nvSpPr>
        <p:spPr>
          <a:xfrm>
            <a:off x="311700" y="1251525"/>
            <a:ext cx="3290700" cy="33027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fr" sz="1731" dirty="0" smtClean="0"/>
              <a:t>Avantages </a:t>
            </a:r>
            <a:r>
              <a:rPr lang="fr" sz="1731" dirty="0"/>
              <a:t>et inconvénients vs la cholangiographie per-opératoire</a:t>
            </a:r>
            <a:r>
              <a:rPr lang="fr" sz="1731" dirty="0" smtClean="0"/>
              <a:t>:</a:t>
            </a:r>
            <a:endParaRPr sz="1281" dirty="0">
              <a:solidFill>
                <a:schemeClr val="lt2"/>
              </a:solidFill>
            </a:endParaRPr>
          </a:p>
          <a:p>
            <a:pPr marL="0" lvl="0" indent="0" algn="l" rtl="0">
              <a:spcBef>
                <a:spcPts val="1200"/>
              </a:spcBef>
              <a:spcAft>
                <a:spcPts val="0"/>
              </a:spcAft>
              <a:buNone/>
            </a:pPr>
            <a:r>
              <a:rPr lang="fr" sz="1281" dirty="0">
                <a:solidFill>
                  <a:schemeClr val="lt2"/>
                </a:solidFill>
              </a:rPr>
              <a:t>Pesce A, Piccolo G, Lecchi F, Fabbri N, Diana M, Feo CV. Fluorescent cholangiography: An up-to-date overview twelve years after the first clinical application. </a:t>
            </a:r>
            <a:r>
              <a:rPr lang="fr" sz="1281" i="1" dirty="0">
                <a:solidFill>
                  <a:schemeClr val="lt2"/>
                </a:solidFill>
              </a:rPr>
              <a:t>World J Gastroenterol</a:t>
            </a:r>
            <a:r>
              <a:rPr lang="fr" sz="1281" dirty="0">
                <a:solidFill>
                  <a:schemeClr val="lt2"/>
                </a:solidFill>
              </a:rPr>
              <a:t> 2021; 27(36): 5989-6003 [PMID:</a:t>
            </a:r>
            <a:r>
              <a:rPr lang="fr" sz="1281" dirty="0">
                <a:solidFill>
                  <a:schemeClr val="lt2"/>
                </a:solidFill>
                <a:uFill>
                  <a:noFill/>
                </a:u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 </a:t>
            </a:r>
            <a:r>
              <a:rPr lang="fr" sz="1281" u="sng" dirty="0">
                <a:solidFill>
                  <a:schemeClr val="lt2"/>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34629815</a:t>
            </a:r>
            <a:r>
              <a:rPr lang="fr" sz="1281" dirty="0">
                <a:solidFill>
                  <a:schemeClr val="lt2"/>
                </a:solidFill>
              </a:rPr>
              <a:t> DOI:</a:t>
            </a:r>
            <a:r>
              <a:rPr lang="fr" sz="1281" dirty="0">
                <a:solidFill>
                  <a:schemeClr val="lt2"/>
                </a:solidFill>
                <a:uFill>
                  <a:noFill/>
                </a:uFil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 </a:t>
            </a:r>
            <a:r>
              <a:rPr lang="fr" sz="1281" u="sng" dirty="0">
                <a:solidFill>
                  <a:schemeClr val="lt2"/>
                </a:solidFil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10.3748/wjg.v27.i36.5989</a:t>
            </a:r>
            <a:r>
              <a:rPr lang="fr" sz="1281" dirty="0">
                <a:solidFill>
                  <a:schemeClr val="lt2"/>
                </a:solidFill>
              </a:rPr>
              <a:t>]</a:t>
            </a:r>
            <a:endParaRPr sz="1281" dirty="0">
              <a:solidFill>
                <a:schemeClr val="lt2"/>
              </a:solidFill>
            </a:endParaRPr>
          </a:p>
          <a:p>
            <a:pPr marL="0" lvl="0" indent="0" algn="l" rtl="0">
              <a:spcBef>
                <a:spcPts val="1200"/>
              </a:spcBef>
              <a:spcAft>
                <a:spcPts val="0"/>
              </a:spcAft>
              <a:buNone/>
            </a:pPr>
            <a:endParaRPr sz="2350" dirty="0"/>
          </a:p>
          <a:p>
            <a:pPr marL="0" lvl="0" indent="0" algn="l" rtl="0">
              <a:spcBef>
                <a:spcPts val="1200"/>
              </a:spcBef>
              <a:spcAft>
                <a:spcPts val="0"/>
              </a:spcAft>
              <a:buNone/>
            </a:pPr>
            <a:endParaRPr sz="1100" dirty="0">
              <a:solidFill>
                <a:srgbClr val="000000"/>
              </a:solidFill>
            </a:endParaRPr>
          </a:p>
          <a:p>
            <a:pPr marL="0" lvl="0" indent="0" algn="l" rtl="0">
              <a:spcBef>
                <a:spcPts val="1200"/>
              </a:spcBef>
              <a:spcAft>
                <a:spcPts val="0"/>
              </a:spcAft>
              <a:buNone/>
            </a:pPr>
            <a:endParaRPr sz="1100" dirty="0">
              <a:solidFill>
                <a:srgbClr val="000000"/>
              </a:solidFill>
            </a:endParaRPr>
          </a:p>
          <a:p>
            <a:pPr marL="0" lvl="0" indent="0" algn="l" rtl="0">
              <a:spcBef>
                <a:spcPts val="1200"/>
              </a:spcBef>
              <a:spcAft>
                <a:spcPts val="1200"/>
              </a:spcAft>
              <a:buNone/>
            </a:pPr>
            <a:endParaRPr dirty="0"/>
          </a:p>
        </p:txBody>
      </p:sp>
      <p:pic>
        <p:nvPicPr>
          <p:cNvPr id="207" name="Google Shape;207;p30"/>
          <p:cNvPicPr preferRelativeResize="0"/>
          <p:nvPr/>
        </p:nvPicPr>
        <p:blipFill>
          <a:blip r:embed="rId5">
            <a:alphaModFix/>
          </a:blip>
          <a:stretch>
            <a:fillRect/>
          </a:stretch>
        </p:blipFill>
        <p:spPr>
          <a:xfrm>
            <a:off x="147074" y="3965825"/>
            <a:ext cx="1177650" cy="1177675"/>
          </a:xfrm>
          <a:prstGeom prst="rect">
            <a:avLst/>
          </a:prstGeom>
          <a:noFill/>
          <a:ln>
            <a:noFill/>
          </a:ln>
        </p:spPr>
      </p:pic>
      <p:pic>
        <p:nvPicPr>
          <p:cNvPr id="2" name="Image 1" descr="Capture d’écran 2022-09-25 à 17.22.3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5831" y="770833"/>
            <a:ext cx="5072737" cy="399910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1"/>
          <p:cNvSpPr txBox="1">
            <a:spLocks noGrp="1"/>
          </p:cNvSpPr>
          <p:nvPr>
            <p:ph type="title"/>
          </p:nvPr>
        </p:nvSpPr>
        <p:spPr>
          <a:xfrm>
            <a:off x="311700" y="180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 Alternatives per-opératoires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13" name="Google Shape;213;p31"/>
          <p:cNvSpPr txBox="1">
            <a:spLocks noGrp="1"/>
          </p:cNvSpPr>
          <p:nvPr>
            <p:ph type="body" idx="1"/>
          </p:nvPr>
        </p:nvSpPr>
        <p:spPr>
          <a:xfrm>
            <a:off x="311700" y="1251525"/>
            <a:ext cx="78783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345" b="1"/>
              <a:t>Echographie per opératoire des voies biliaires extra-hépatiques</a:t>
            </a:r>
            <a:endParaRPr sz="1000" b="1">
              <a:solidFill>
                <a:srgbClr val="000000"/>
              </a:solidFill>
              <a:latin typeface="Arial"/>
              <a:ea typeface="Arial"/>
              <a:cs typeface="Arial"/>
              <a:sym typeface="Arial"/>
            </a:endParaRPr>
          </a:p>
          <a:p>
            <a:pPr marL="0" lvl="0" indent="0" algn="l" rtl="0">
              <a:spcBef>
                <a:spcPts val="1200"/>
              </a:spcBef>
              <a:spcAft>
                <a:spcPts val="0"/>
              </a:spcAft>
              <a:buNone/>
            </a:pPr>
            <a:endParaRPr sz="1400"/>
          </a:p>
          <a:p>
            <a:pPr marL="457200" lvl="0" indent="-317500" algn="l" rtl="0">
              <a:spcBef>
                <a:spcPts val="0"/>
              </a:spcBef>
              <a:spcAft>
                <a:spcPts val="0"/>
              </a:spcAft>
              <a:buSzPts val="1400"/>
              <a:buChar char="-"/>
            </a:pPr>
            <a:r>
              <a:rPr lang="fr" sz="1400"/>
              <a:t>Résultats similaires à la cholangiographie</a:t>
            </a:r>
            <a:endParaRPr sz="1400"/>
          </a:p>
          <a:p>
            <a:pPr marL="457200" lvl="0" indent="-317500" algn="l" rtl="0">
              <a:spcBef>
                <a:spcPts val="0"/>
              </a:spcBef>
              <a:spcAft>
                <a:spcPts val="0"/>
              </a:spcAft>
              <a:buSzPts val="1400"/>
              <a:buChar char="-"/>
            </a:pPr>
            <a:r>
              <a:rPr lang="fr" sz="1400"/>
              <a:t>Non invasif</a:t>
            </a:r>
            <a:endParaRPr sz="1400"/>
          </a:p>
          <a:p>
            <a:pPr marL="457200" lvl="0" indent="-317500" algn="l" rtl="0">
              <a:spcBef>
                <a:spcPts val="0"/>
              </a:spcBef>
              <a:spcAft>
                <a:spcPts val="0"/>
              </a:spcAft>
              <a:buSzPts val="1400"/>
              <a:buChar char="-"/>
            </a:pPr>
            <a:r>
              <a:rPr lang="fr" sz="1400"/>
              <a:t>gain de temps, nécessite en moyenne 5 à 10 min</a:t>
            </a:r>
            <a:endParaRPr sz="1400"/>
          </a:p>
          <a:p>
            <a:pPr marL="457200" lvl="0" indent="-298450" algn="l" rtl="0">
              <a:spcBef>
                <a:spcPts val="0"/>
              </a:spcBef>
              <a:spcAft>
                <a:spcPts val="0"/>
              </a:spcAft>
              <a:buSzPts val="1100"/>
              <a:buChar char="-"/>
            </a:pPr>
            <a:r>
              <a:rPr lang="fr" sz="1400"/>
              <a:t>Mais learning curve importante (en moyenne 50 à 100 opérations)		</a:t>
            </a:r>
            <a:r>
              <a:rPr lang="fr" sz="1100"/>
              <a:t> 	 	 	</a:t>
            </a:r>
            <a:endParaRPr sz="1100"/>
          </a:p>
          <a:p>
            <a:pPr marL="0" lvl="0" indent="0" algn="l" rtl="0">
              <a:spcBef>
                <a:spcPts val="0"/>
              </a:spcBef>
              <a:spcAft>
                <a:spcPts val="0"/>
              </a:spcAft>
              <a:buNone/>
            </a:pPr>
            <a:r>
              <a:rPr lang="fr" sz="1100">
                <a:solidFill>
                  <a:srgbClr val="000000"/>
                </a:solidFill>
                <a:latin typeface="Arial"/>
                <a:ea typeface="Arial"/>
                <a:cs typeface="Arial"/>
                <a:sym typeface="Arial"/>
              </a:rPr>
              <a:t>			</a:t>
            </a:r>
            <a:endParaRPr/>
          </a:p>
        </p:txBody>
      </p:sp>
      <p:pic>
        <p:nvPicPr>
          <p:cNvPr id="214" name="Google Shape;214;p31"/>
          <p:cNvPicPr preferRelativeResize="0"/>
          <p:nvPr/>
        </p:nvPicPr>
        <p:blipFill>
          <a:blip r:embed="rId3">
            <a:alphaModFix/>
          </a:blip>
          <a:stretch>
            <a:fillRect/>
          </a:stretch>
        </p:blipFill>
        <p:spPr>
          <a:xfrm>
            <a:off x="311699" y="3789399"/>
            <a:ext cx="1177650" cy="1177675"/>
          </a:xfrm>
          <a:prstGeom prst="rect">
            <a:avLst/>
          </a:prstGeom>
          <a:noFill/>
          <a:ln>
            <a:noFill/>
          </a:ln>
        </p:spPr>
      </p:pic>
      <p:sp>
        <p:nvSpPr>
          <p:cNvPr id="215" name="Google Shape;215;p31"/>
          <p:cNvSpPr txBox="1"/>
          <p:nvPr/>
        </p:nvSpPr>
        <p:spPr>
          <a:xfrm>
            <a:off x="2174775" y="4027350"/>
            <a:ext cx="6294300" cy="69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fr" sz="1000">
                <a:solidFill>
                  <a:schemeClr val="lt2"/>
                </a:solidFill>
                <a:latin typeface="Open Sans"/>
                <a:ea typeface="Open Sans"/>
                <a:cs typeface="Open Sans"/>
                <a:sym typeface="Open Sans"/>
              </a:rPr>
              <a:t>Machi J, Tateishi T, Oishi AJ, Furumoto NL, Oishi RH, Uchida S, Sigel B (1999) Laparoscopic ultrasonography versus operative cholangiography during laparoscopic cholecystectomy: review of the literature and a comparison with open intraoperative ultra- sonography. J Am Coll Surg </a:t>
            </a:r>
            <a:endParaRPr sz="1600">
              <a:solidFill>
                <a:schemeClr val="lt2"/>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Conclusions</a:t>
            </a:r>
            <a:endParaRPr/>
          </a:p>
        </p:txBody>
      </p:sp>
      <p:sp>
        <p:nvSpPr>
          <p:cNvPr id="221" name="Google Shape;221;p3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fr" b="1"/>
              <a:t>Geste indispensable dans certains cas spécifiques</a:t>
            </a:r>
            <a:endParaRPr b="1"/>
          </a:p>
          <a:p>
            <a:pPr marL="0" lvl="0" indent="0" algn="l" rtl="0">
              <a:spcBef>
                <a:spcPts val="1200"/>
              </a:spcBef>
              <a:spcAft>
                <a:spcPts val="0"/>
              </a:spcAft>
              <a:buNone/>
            </a:pPr>
            <a:endParaRPr b="1"/>
          </a:p>
          <a:p>
            <a:pPr marL="457200" lvl="0" indent="-342900" algn="l" rtl="0">
              <a:spcBef>
                <a:spcPts val="1200"/>
              </a:spcBef>
              <a:spcAft>
                <a:spcPts val="0"/>
              </a:spcAft>
              <a:buSzPts val="1800"/>
              <a:buChar char="-"/>
            </a:pPr>
            <a:r>
              <a:rPr lang="fr" b="1"/>
              <a:t>Intérêt d’une cholangiographie sélective</a:t>
            </a:r>
            <a:endParaRPr b="1"/>
          </a:p>
          <a:p>
            <a:pPr marL="0" lvl="0" indent="0" algn="l" rtl="0">
              <a:spcBef>
                <a:spcPts val="1200"/>
              </a:spcBef>
              <a:spcAft>
                <a:spcPts val="0"/>
              </a:spcAft>
              <a:buNone/>
            </a:pPr>
            <a:endParaRPr b="1"/>
          </a:p>
          <a:p>
            <a:pPr marL="457200" lvl="0" indent="-342900" algn="l" rtl="0">
              <a:spcBef>
                <a:spcPts val="1200"/>
              </a:spcBef>
              <a:spcAft>
                <a:spcPts val="0"/>
              </a:spcAft>
              <a:buSzPts val="1800"/>
              <a:buChar char="-"/>
            </a:pPr>
            <a:r>
              <a:rPr lang="fr" b="1"/>
              <a:t>Il existe des alternatives en cours d’étude avec des résultats encourageants</a:t>
            </a:r>
            <a:endParaRPr b="1"/>
          </a:p>
        </p:txBody>
      </p:sp>
      <p:pic>
        <p:nvPicPr>
          <p:cNvPr id="222" name="Google Shape;222;p32"/>
          <p:cNvPicPr preferRelativeResize="0"/>
          <p:nvPr/>
        </p:nvPicPr>
        <p:blipFill>
          <a:blip r:embed="rId3">
            <a:alphaModFix/>
          </a:blip>
          <a:stretch>
            <a:fillRect/>
          </a:stretch>
        </p:blipFill>
        <p:spPr>
          <a:xfrm>
            <a:off x="147074" y="3869924"/>
            <a:ext cx="1177650" cy="1177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Bibliographie</a:t>
            </a:r>
            <a:endParaRPr/>
          </a:p>
        </p:txBody>
      </p:sp>
      <p:sp>
        <p:nvSpPr>
          <p:cNvPr id="228" name="Google Shape;228;p3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fr" sz="700">
                <a:solidFill>
                  <a:schemeClr val="lt2"/>
                </a:solidFill>
              </a:rPr>
              <a:t>Pesce A, Piccolo G, Lecchi F, Fabbri N, Diana M, Feo CV. Fluorescent cholangiography: An up-to-date overview twelve years after the first clinical application. World J </a:t>
            </a:r>
            <a:endParaRPr sz="700">
              <a:solidFill>
                <a:schemeClr val="lt2"/>
              </a:solidFill>
            </a:endParaRPr>
          </a:p>
          <a:p>
            <a:pPr marL="0" lvl="0" indent="0" algn="l" rtl="0">
              <a:lnSpc>
                <a:spcPct val="100000"/>
              </a:lnSpc>
              <a:spcBef>
                <a:spcPts val="0"/>
              </a:spcBef>
              <a:spcAft>
                <a:spcPts val="0"/>
              </a:spcAft>
              <a:buNone/>
            </a:pPr>
            <a:r>
              <a:rPr lang="fr" sz="700">
                <a:solidFill>
                  <a:schemeClr val="lt2"/>
                </a:solidFill>
              </a:rPr>
              <a:t>MS Sajid , C Leaver , Z Haider , T Worthington , N Karanjia , KK Singh.Routine on-table cholangiography during cholecystectomy: a systematic review. Ann R Coll Surg Engl 2012;  </a:t>
            </a:r>
            <a:endParaRPr sz="700">
              <a:solidFill>
                <a:schemeClr val="lt2"/>
              </a:solidFill>
            </a:endParaRPr>
          </a:p>
          <a:p>
            <a:pPr marL="0" lvl="0" indent="0" algn="l" rtl="0">
              <a:lnSpc>
                <a:spcPct val="100000"/>
              </a:lnSpc>
              <a:spcBef>
                <a:spcPts val="1200"/>
              </a:spcBef>
              <a:spcAft>
                <a:spcPts val="0"/>
              </a:spcAft>
              <a:buNone/>
            </a:pPr>
            <a:r>
              <a:rPr lang="fr" sz="700">
                <a:solidFill>
                  <a:schemeClr val="lt2"/>
                </a:solidFill>
                <a:highlight>
                  <a:srgbClr val="FFFFFF"/>
                </a:highlight>
              </a:rPr>
              <a:t>Matthew S Metcalfe; Thao Ong; Martin H Bruening; Harish Iswariah; Simon A Wemyss-Holden; Guy J Maddern (2004). Is laparoscopic intraoperative cholangiogram a matter of routine?</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 Flum DR, Koepsell T, Heagerty P, Sinanan M, Dellinger EP. Common bile duct injury during laparoscopic cholecystectomy and the use of intraoperative cholangiography: adverse outcome or preventable error? </a:t>
            </a:r>
            <a:r>
              <a:rPr lang="fr" sz="700" i="1">
                <a:solidFill>
                  <a:schemeClr val="lt2"/>
                </a:solidFill>
                <a:highlight>
                  <a:srgbClr val="FFFFFF"/>
                </a:highlight>
              </a:rPr>
              <a:t>Arch Surg. </a:t>
            </a:r>
            <a:r>
              <a:rPr lang="fr" sz="700">
                <a:solidFill>
                  <a:schemeClr val="lt2"/>
                </a:solidFill>
                <a:highlight>
                  <a:srgbClr val="FFFFFF"/>
                </a:highlight>
              </a:rPr>
              <a:t>2001</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Way LW, Stewart L, Gantert W, Liu K, Lee CM, Whang K, Hunter JG. Causes and prevention of laparoscopic bile duct injuries: analysis of 252 cases from a human factors and cognitive psychology perspective. Ann Surg. 2003 </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Sanjay P, Fulke JL, Exon DJ. ‘Critical view of safety’ as an alternative to routine intraoperative cholangiography during laparoscopic cholecystectomy for acute biliary pathology. J Gastrointest Surg. 2010</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Massarweh NN, Devlin A, Elrod JA, Symons RG, Flum DR. Surgeon knowledge, behavior, and opinions regarding intraoperative cholangiography. J Am Coll Surg. </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Livingston EH, Miller JA, Coan B, Rege RV. Costs and utilization of intraoperative cholangiography. J Gastrointest Surg. 2007;</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Current indications of per-operative cholangiography. A. Azouaou*, L. Rahal, T. Hachemi.</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Buddingh KT, Nieuwenhuijs VB, van Buuren L, Hulscher JB, de Jong JS, van Dam GM. Intraoperative assessment of biliary anatomy for prevention of bile duct injury: a review of current and future patient safety interventions. Surg Endosc. 2011 </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Kovács N, Németh D, Földi M, Nagy B, Bunduc S, Hegyi P, Bajor J, Müller KE, Vincze Á, Erőss B, Ábrahám S. Selective intraoperative cholangiography should be considered over routine intraoperative cholangiography during cholecystectomy: a systematic review and meta-analysis. Surg Endosc. 2022 Oct;36(10):7126-7139.</a:t>
            </a:r>
            <a:endParaRPr sz="700">
              <a:solidFill>
                <a:schemeClr val="lt2"/>
              </a:solidFill>
              <a:highlight>
                <a:srgbClr val="FFFFFF"/>
              </a:highlight>
            </a:endParaRPr>
          </a:p>
          <a:p>
            <a:pPr marL="0" lvl="0" indent="0" algn="l" rtl="0">
              <a:lnSpc>
                <a:spcPct val="100000"/>
              </a:lnSpc>
              <a:spcBef>
                <a:spcPts val="1200"/>
              </a:spcBef>
              <a:spcAft>
                <a:spcPts val="0"/>
              </a:spcAft>
              <a:buNone/>
            </a:pPr>
            <a:r>
              <a:rPr lang="fr" sz="700">
                <a:solidFill>
                  <a:schemeClr val="lt2"/>
                </a:solidFill>
                <a:highlight>
                  <a:srgbClr val="FFFFFF"/>
                </a:highlight>
              </a:rPr>
              <a:t>Ragulin-Coyne E, Witkowski ER, Chau Z, Ng SC, Santry HP, Callery MP, Shah SA, Tseng JF. Is routine intraoperative cholangiogram necessary in the twenty-first century? A national view. J Gastrointest Surg. 2013 Mar;</a:t>
            </a:r>
            <a:endParaRPr sz="700">
              <a:solidFill>
                <a:schemeClr val="lt2"/>
              </a:solidFill>
              <a:highlight>
                <a:srgbClr val="FFFFFF"/>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fr"/>
              <a:t>Merci de votre attention</a:t>
            </a:r>
            <a:endParaRPr/>
          </a:p>
        </p:txBody>
      </p:sp>
      <p:pic>
        <p:nvPicPr>
          <p:cNvPr id="234" name="Google Shape;234;p34"/>
          <p:cNvPicPr preferRelativeResize="0"/>
          <p:nvPr/>
        </p:nvPicPr>
        <p:blipFill>
          <a:blip r:embed="rId3">
            <a:alphaModFix/>
          </a:blip>
          <a:stretch>
            <a:fillRect/>
          </a:stretch>
        </p:blipFill>
        <p:spPr>
          <a:xfrm>
            <a:off x="147074" y="3869924"/>
            <a:ext cx="1177650" cy="1177675"/>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1571</Words>
  <Application>Microsoft Macintosh PowerPoint</Application>
  <PresentationFormat>Présentation à l'écran (16:9)</PresentationFormat>
  <Paragraphs>141</Paragraphs>
  <Slides>22</Slides>
  <Notes>22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22</vt:i4>
      </vt:variant>
    </vt:vector>
  </HeadingPairs>
  <TitlesOfParts>
    <vt:vector size="26" baseType="lpstr">
      <vt:lpstr>Roboto</vt:lpstr>
      <vt:lpstr>PT Sans Narrow</vt:lpstr>
      <vt:lpstr>Open Sans</vt:lpstr>
      <vt:lpstr>Tropic</vt:lpstr>
      <vt:lpstr>Contre la cholangiographie systématique</vt:lpstr>
      <vt:lpstr>PLAN</vt:lpstr>
      <vt:lpstr>1) Introduction</vt:lpstr>
      <vt:lpstr>Arguments contre la cholangiographie systématique</vt:lpstr>
      <vt:lpstr>2) Arguments contre l’utilisation systématique </vt:lpstr>
      <vt:lpstr>2) Arguments contre l’utilisation systématique </vt:lpstr>
      <vt:lpstr>2) Arguments contre l’utilisation systématique </vt:lpstr>
      <vt:lpstr>2) Arguments contre l’utilisation systématique </vt:lpstr>
      <vt:lpstr>2) Arguments contre l’utilisation systématique </vt:lpstr>
      <vt:lpstr>2) Arguments contre l’utilisation systématique </vt:lpstr>
      <vt:lpstr>2) Arguments contre l’utilisation systématique  </vt:lpstr>
      <vt:lpstr>2) Arguments contre l’utilisation systématique  </vt:lpstr>
      <vt:lpstr>Alternatives à la cholangiographie systématique</vt:lpstr>
      <vt:lpstr>Alternatives pré-opératoires</vt:lpstr>
      <vt:lpstr>b) Alternatives per-opératoires </vt:lpstr>
      <vt:lpstr>b) Alternatives per-opératoires </vt:lpstr>
      <vt:lpstr>b) Alternatives per-opératoires  </vt:lpstr>
      <vt:lpstr>b) Alternatives per-opératoires  </vt:lpstr>
      <vt:lpstr>b) Alternatives per-opératoires  </vt:lpstr>
      <vt:lpstr>Conclusions</vt:lpstr>
      <vt:lpstr>Bibliographie</vt:lpstr>
      <vt:lpstr>Merci de votre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Contre la cholangiographie systématique</dc:title>
  <cp:lastModifiedBy>Lola Cossé</cp:lastModifiedBy>
  <cp:revision>1</cp:revision>
  <dcterms:modified xsi:type="dcterms:W3CDTF">2022-10-07T05:16:18Z</dcterms:modified>
</cp:coreProperties>
</file>