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charts/chart5.xml" ContentType="application/vnd.openxmlformats-officedocument.drawingml.char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media/image1.png" ContentType="image/png"/>
  <Override PartName="/ppt/media/image2.png" ContentType="image/png"/>
  <Override PartName="/ppt/media/image3.jpeg" ContentType="image/jpeg"/>
  <Override PartName="/ppt/media/image5.png" ContentType="image/png"/>
  <Override PartName="/ppt/media/image4.png" ContentType="image/png"/>
  <Override PartName="/ppt/media/image21.png" ContentType="image/png"/>
  <Override PartName="/ppt/media/image6.jpeg" ContentType="image/jpe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
</Relationships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 rot="0"/>
          <a:lstStyle/>
          <a:p>
            <a:pPr>
              <a:defRPr b="1" sz="2200" spc="-1" strike="noStrike">
                <a:solidFill>
                  <a:srgbClr val="595959"/>
                </a:solidFill>
                <a:latin typeface="Calibri"/>
              </a:defRPr>
            </a:pPr>
            <a:r>
              <a:rPr b="1" sz="2200" spc="-1" strike="noStrike">
                <a:solidFill>
                  <a:srgbClr val="595959"/>
                </a:solidFill>
                <a:latin typeface="Calibri"/>
              </a:rPr>
              <a:t>ICC</a:t>
            </a:r>
          </a:p>
        </c:rich>
      </c:tx>
      <c:overlay val="0"/>
      <c:spPr>
        <a:noFill/>
        <a:ln w="0">
          <a:noFill/>
        </a:ln>
      </c:spPr>
    </c:title>
    <c:autoTitleDeleted val="0"/>
    <c:view3D>
      <c:rotX val="50"/>
      <c:rotY val="0"/>
      <c:rAngAx val="0"/>
      <c:perspective val="60"/>
    </c:view3D>
    <c:floor>
      <c:spPr>
        <a:solidFill>
          <a:srgbClr val="d9d9d9"/>
        </a:solidFill>
        <a:ln w="0">
          <a:noFill/>
        </a:ln>
      </c:spPr>
    </c:floor>
    <c:sideWall>
      <c:spPr>
        <a:solidFill>
          <a:srgbClr val="d9d9d9"/>
        </a:solidFill>
        <a:ln w="0">
          <a:noFill/>
        </a:ln>
      </c:spPr>
    </c:sideWall>
    <c:backWall>
      <c:spPr>
        <a:solidFill>
          <a:srgbClr val="d9d9d9"/>
        </a:solidFill>
        <a:ln w="0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0.125284738041002"/>
          <c:w val="0.929803956997019"/>
          <c:h val="0.705358027136773"/>
        </c:manualLayout>
      </c:layout>
      <c:pie3D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ICC</c:v>
                </c:pt>
              </c:strCache>
            </c:strRef>
          </c:tx>
          <c:spPr>
            <a:solidFill>
              <a:srgbClr val="9dbfbe"/>
            </a:solidFill>
            <a:ln w="0">
              <a:noFill/>
            </a:ln>
          </c:spPr>
          <c:explosion val="4"/>
          <c:dPt>
            <c:idx val="0"/>
            <c:explosion val="4"/>
            <c:spPr>
              <a:solidFill>
                <a:srgbClr val="9dbfbe"/>
              </a:solidFill>
              <a:ln w="0">
                <a:noFill/>
              </a:ln>
            </c:spPr>
          </c:dPt>
          <c:dPt>
            <c:idx val="1"/>
            <c:explosion val="4"/>
            <c:spPr>
              <a:solidFill>
                <a:srgbClr val="db8631"/>
              </a:solidFill>
              <a:ln w="0">
                <a:noFill/>
              </a:ln>
            </c:spPr>
          </c:dPt>
          <c:dPt>
            <c:idx val="2"/>
            <c:explosion val="4"/>
            <c:spPr>
              <a:solidFill>
                <a:srgbClr val="e3cc5a"/>
              </a:solidFill>
              <a:ln w="0">
                <a:noFill/>
              </a:ln>
            </c:spPr>
          </c:dPt>
          <c:dLbls>
            <c:dLbl>
              <c:idx val="0"/>
              <c:txPr>
                <a:bodyPr wrap="square"/>
                <a:lstStyle/>
                <a:p>
                  <a:pPr>
                    <a:defRPr b="1" sz="1197" spc="-1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eparator>
</c:separator>
            </c:dLbl>
            <c:dLbl>
              <c:idx val="1"/>
              <c:txPr>
                <a:bodyPr wrap="square"/>
                <a:lstStyle/>
                <a:p>
                  <a:pPr>
                    <a:defRPr b="1" sz="1197" spc="-1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eparator>
</c:separator>
            </c:dLbl>
            <c:dLbl>
              <c:idx val="2"/>
              <c:txPr>
                <a:bodyPr wrap="square"/>
                <a:lstStyle/>
                <a:p>
                  <a:pPr>
                    <a:defRPr b="1" sz="1197" spc="-1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eparator>
</c:separator>
            </c:dLbl>
            <c:txPr>
              <a:bodyPr wrap="square"/>
              <a:lstStyle/>
              <a:p>
                <a:pPr>
                  <a:defRPr b="1" sz="1197" spc="-1" strike="noStrike">
                    <a:solidFill>
                      <a:srgbClr val="ffffff"/>
                    </a:solidFill>
                    <a:latin typeface="Calibri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eparator>
</c:separator>
            <c:showLeaderLines val="0"/>
          </c:dLbls>
          <c:cat>
            <c:strRef>
              <c:f>categories</c:f>
              <c:strCache>
                <c:ptCount val="3"/>
                <c:pt idx="0">
                  <c:v>non résecable d'emblée</c:v>
                </c:pt>
                <c:pt idx="1">
                  <c:v>Explo chir</c:v>
                </c:pt>
                <c:pt idx="2">
                  <c:v>Résécable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3"/>
                <c:pt idx="0">
                  <c:v>50</c:v>
                </c:pt>
                <c:pt idx="1">
                  <c:v>15</c:v>
                </c:pt>
                <c:pt idx="2">
                  <c:v>35</c:v>
                </c:pt>
              </c:numCache>
            </c:numRef>
          </c:val>
        </c:ser>
      </c:pie3DChart>
    </c:plotArea>
    <c:legend>
      <c:legendPos val="b"/>
      <c:overlay val="0"/>
      <c:spPr>
        <a:solidFill>
          <a:srgbClr val="ffffff">
            <a:alpha val="78000"/>
          </a:srgbClr>
        </a:solidFill>
        <a:ln w="0">
          <a:noFill/>
        </a:ln>
      </c:spPr>
      <c:txPr>
        <a:bodyPr/>
        <a:lstStyle/>
        <a:p>
          <a:pPr>
            <a:defRPr b="0" sz="1197" spc="-1" strike="noStrike">
              <a:solidFill>
                <a:srgbClr val="595959"/>
              </a:solidFill>
              <a:latin typeface="Calibri"/>
            </a:defRPr>
          </a:pPr>
        </a:p>
      </c:txPr>
    </c:legend>
    <c:plotVisOnly val="1"/>
    <c:dispBlanksAs val="gap"/>
  </c:chart>
  <c:spPr>
    <a:pattFill prst="ltDnDiag">
      <a:fgClr>
        <a:srgbClr val="f2f2f2"/>
      </a:fgClr>
      <a:bgClr>
        <a:srgbClr val="ffffff"/>
      </a:bgClr>
    </a:pattFill>
    <a:ln w="9360">
      <a:solidFill>
        <a:srgbClr val="d9d9d9"/>
      </a:solidFill>
      <a:round/>
    </a:ln>
  </c:spPr>
</c:chartSpace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ubTitle"/>
          </p:nvPr>
        </p:nvSpPr>
        <p:spPr>
          <a:xfrm>
            <a:off x="1097280" y="286560"/>
            <a:ext cx="10058040" cy="672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625140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100580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1097280" y="3947040"/>
            <a:ext cx="100580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25140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498200" y="184572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7899120" y="184572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1097280" y="394704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 type="body"/>
          </p:nvPr>
        </p:nvSpPr>
        <p:spPr>
          <a:xfrm>
            <a:off x="4498200" y="394704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6" name="PlaceHolder 7"/>
          <p:cNvSpPr>
            <a:spLocks noGrp="1"/>
          </p:cNvSpPr>
          <p:nvPr>
            <p:ph type="body"/>
          </p:nvPr>
        </p:nvSpPr>
        <p:spPr>
          <a:xfrm>
            <a:off x="7899120" y="394704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subTitle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subTitle"/>
          </p:nvPr>
        </p:nvSpPr>
        <p:spPr>
          <a:xfrm>
            <a:off x="1097280" y="286560"/>
            <a:ext cx="10058040" cy="672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25140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100580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1097280" y="3947040"/>
            <a:ext cx="100580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5" name="PlaceHolder 5"/>
          <p:cNvSpPr>
            <a:spLocks noGrp="1"/>
          </p:cNvSpPr>
          <p:nvPr>
            <p:ph type="body"/>
          </p:nvPr>
        </p:nvSpPr>
        <p:spPr>
          <a:xfrm>
            <a:off x="625140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4498200" y="184572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body"/>
          </p:nvPr>
        </p:nvSpPr>
        <p:spPr>
          <a:xfrm>
            <a:off x="7899120" y="184572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body"/>
          </p:nvPr>
        </p:nvSpPr>
        <p:spPr>
          <a:xfrm>
            <a:off x="1097280" y="394704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91" name="PlaceHolder 6"/>
          <p:cNvSpPr>
            <a:spLocks noGrp="1"/>
          </p:cNvSpPr>
          <p:nvPr>
            <p:ph type="body"/>
          </p:nvPr>
        </p:nvSpPr>
        <p:spPr>
          <a:xfrm>
            <a:off x="4498200" y="394704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92" name="PlaceHolder 7"/>
          <p:cNvSpPr>
            <a:spLocks noGrp="1"/>
          </p:cNvSpPr>
          <p:nvPr>
            <p:ph type="body"/>
          </p:nvPr>
        </p:nvSpPr>
        <p:spPr>
          <a:xfrm>
            <a:off x="7899120" y="394704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subTitle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subTitle"/>
          </p:nvPr>
        </p:nvSpPr>
        <p:spPr>
          <a:xfrm>
            <a:off x="1097280" y="286560"/>
            <a:ext cx="10058040" cy="672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body"/>
          </p:nvPr>
        </p:nvSpPr>
        <p:spPr>
          <a:xfrm>
            <a:off x="625140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21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100580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1097280" y="3947040"/>
            <a:ext cx="100580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29" name="PlaceHolder 5"/>
          <p:cNvSpPr>
            <a:spLocks noGrp="1"/>
          </p:cNvSpPr>
          <p:nvPr>
            <p:ph type="body"/>
          </p:nvPr>
        </p:nvSpPr>
        <p:spPr>
          <a:xfrm>
            <a:off x="625140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4498200" y="184572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7899120" y="184572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34" name="PlaceHolder 5"/>
          <p:cNvSpPr>
            <a:spLocks noGrp="1"/>
          </p:cNvSpPr>
          <p:nvPr>
            <p:ph type="body"/>
          </p:nvPr>
        </p:nvSpPr>
        <p:spPr>
          <a:xfrm>
            <a:off x="1097280" y="394704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35" name="PlaceHolder 6"/>
          <p:cNvSpPr>
            <a:spLocks noGrp="1"/>
          </p:cNvSpPr>
          <p:nvPr>
            <p:ph type="body"/>
          </p:nvPr>
        </p:nvSpPr>
        <p:spPr>
          <a:xfrm>
            <a:off x="4498200" y="394704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36" name="PlaceHolder 7"/>
          <p:cNvSpPr>
            <a:spLocks noGrp="1"/>
          </p:cNvSpPr>
          <p:nvPr>
            <p:ph type="body"/>
          </p:nvPr>
        </p:nvSpPr>
        <p:spPr>
          <a:xfrm>
            <a:off x="7899120" y="394704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1e1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 hidden="1"/>
          <p:cNvSpPr/>
          <p:nvPr/>
        </p:nvSpPr>
        <p:spPr>
          <a:xfrm>
            <a:off x="0" y="6400800"/>
            <a:ext cx="12191760" cy="4568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" name="CustomShape 2" hidden="1"/>
          <p:cNvSpPr/>
          <p:nvPr/>
        </p:nvSpPr>
        <p:spPr>
          <a:xfrm>
            <a:off x="0" y="6334200"/>
            <a:ext cx="12191760" cy="66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Line 3"/>
          <p:cNvSpPr/>
          <p:nvPr/>
        </p:nvSpPr>
        <p:spPr>
          <a:xfrm>
            <a:off x="1193400" y="1737720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3240" y="6400800"/>
            <a:ext cx="12188520" cy="4568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" name="CustomShape 5"/>
          <p:cNvSpPr/>
          <p:nvPr/>
        </p:nvSpPr>
        <p:spPr>
          <a:xfrm>
            <a:off x="0" y="6334200"/>
            <a:ext cx="12188520" cy="637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1097280" y="758880"/>
            <a:ext cx="10058040" cy="3565800"/>
          </a:xfrm>
          <a:prstGeom prst="rect">
            <a:avLst/>
          </a:prstGeom>
        </p:spPr>
        <p:txBody>
          <a:bodyPr anchor="b">
            <a:normAutofit/>
          </a:bodyPr>
          <a:p>
            <a:pPr>
              <a:lnSpc>
                <a:spcPct val="85000"/>
              </a:lnSpc>
            </a:pPr>
            <a:r>
              <a:rPr b="0" lang="fr-FR" sz="8000" spc="-52" strike="noStrike">
                <a:solidFill>
                  <a:srgbClr val="262626"/>
                </a:solidFill>
                <a:latin typeface="Calibri Light"/>
              </a:rPr>
              <a:t>Modifiez le style du titre</a:t>
            </a:r>
            <a:endParaRPr b="0" lang="fr-FR" sz="8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/>
          </p:nvPr>
        </p:nvSpPr>
        <p:spPr>
          <a:xfrm>
            <a:off x="1097280" y="6459840"/>
            <a:ext cx="24717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8126F6F9-6CB5-4AA0-81DD-C1D52F3B1EBC}" type="datetime">
              <a:rPr b="0" lang="fr-FR" sz="900" spc="-1" strike="noStrike">
                <a:solidFill>
                  <a:srgbClr val="ffffff"/>
                </a:solidFill>
                <a:latin typeface="Calibri"/>
              </a:rPr>
              <a:t>06/10/2022</a:t>
            </a:fld>
            <a:endParaRPr b="0" lang="fr-FR" sz="900" spc="-1" strike="noStrike">
              <a:latin typeface="Times New Roman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ftr"/>
          </p:nvPr>
        </p:nvSpPr>
        <p:spPr>
          <a:xfrm>
            <a:off x="3686040" y="6459840"/>
            <a:ext cx="482256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fr-FR" sz="2400" spc="-1" strike="noStrike">
              <a:latin typeface="Times New Roman"/>
            </a:endParaRPr>
          </a:p>
        </p:txBody>
      </p:sp>
      <p:sp>
        <p:nvSpPr>
          <p:cNvPr id="8" name="PlaceHolder 9"/>
          <p:cNvSpPr>
            <a:spLocks noGrp="1"/>
          </p:cNvSpPr>
          <p:nvPr>
            <p:ph type="sldNum"/>
          </p:nvPr>
        </p:nvSpPr>
        <p:spPr>
          <a:xfrm>
            <a:off x="9900360" y="6459840"/>
            <a:ext cx="1311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95A74E03-F335-43B6-9C76-F55EA768E29E}" type="slidenum">
              <a:rPr b="0" lang="fr-FR" sz="1050" spc="-1" strike="noStrike">
                <a:solidFill>
                  <a:srgbClr val="ffffff"/>
                </a:solidFill>
                <a:latin typeface="Calibri"/>
              </a:rPr>
              <a:t>&lt;numéro&gt;</a:t>
            </a:fld>
            <a:endParaRPr b="0" lang="fr-FR" sz="1050" spc="-1" strike="noStrike">
              <a:latin typeface="Times New Roman"/>
            </a:endParaRPr>
          </a:p>
        </p:txBody>
      </p:sp>
      <p:sp>
        <p:nvSpPr>
          <p:cNvPr id="9" name="Line 10"/>
          <p:cNvSpPr/>
          <p:nvPr/>
        </p:nvSpPr>
        <p:spPr>
          <a:xfrm>
            <a:off x="1207440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" name="PlaceHolder 11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Cliquez pour éditer le format du plan de texte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400" spc="-1" strike="noStrike">
                <a:solidFill>
                  <a:srgbClr val="404040"/>
                </a:solidFill>
                <a:latin typeface="Calibri"/>
              </a:rPr>
              <a:t>Second niveau de plan</a:t>
            </a:r>
            <a:endParaRPr b="0" lang="fr-FR" sz="14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400" spc="-1" strike="noStrike">
                <a:solidFill>
                  <a:srgbClr val="404040"/>
                </a:solidFill>
                <a:latin typeface="Calibri"/>
              </a:rPr>
              <a:t>Troisième niveau de plan</a:t>
            </a:r>
            <a:endParaRPr b="0" lang="fr-FR" sz="14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400" spc="-1" strike="noStrike">
                <a:solidFill>
                  <a:srgbClr val="404040"/>
                </a:solidFill>
                <a:latin typeface="Calibri"/>
              </a:rPr>
              <a:t>Quatrième niveau de plan</a:t>
            </a:r>
            <a:endParaRPr b="0" lang="fr-FR" sz="14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Cinquième niveau de plan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Sixième niveau de plan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Septième niveau de plan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1e1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1" hidden="1"/>
          <p:cNvSpPr/>
          <p:nvPr/>
        </p:nvSpPr>
        <p:spPr>
          <a:xfrm>
            <a:off x="0" y="6400800"/>
            <a:ext cx="12191760" cy="4568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CustomShape 2" hidden="1"/>
          <p:cNvSpPr/>
          <p:nvPr/>
        </p:nvSpPr>
        <p:spPr>
          <a:xfrm>
            <a:off x="0" y="6334200"/>
            <a:ext cx="12191760" cy="66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Line 3"/>
          <p:cNvSpPr/>
          <p:nvPr/>
        </p:nvSpPr>
        <p:spPr>
          <a:xfrm>
            <a:off x="1193400" y="1737720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" name="CustomShape 4"/>
          <p:cNvSpPr/>
          <p:nvPr/>
        </p:nvSpPr>
        <p:spPr>
          <a:xfrm>
            <a:off x="3240" y="6400800"/>
            <a:ext cx="12188520" cy="4568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1" name="CustomShape 5"/>
          <p:cNvSpPr/>
          <p:nvPr/>
        </p:nvSpPr>
        <p:spPr>
          <a:xfrm>
            <a:off x="0" y="6334200"/>
            <a:ext cx="12188520" cy="637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2" name="PlaceHolder 6"/>
          <p:cNvSpPr>
            <a:spLocks noGrp="1"/>
          </p:cNvSpPr>
          <p:nvPr>
            <p:ph type="dt"/>
          </p:nvPr>
        </p:nvSpPr>
        <p:spPr>
          <a:xfrm>
            <a:off x="1097280" y="6459840"/>
            <a:ext cx="24717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9B3BD76D-B861-4D19-9F17-563D5420106B}" type="datetime">
              <a:rPr b="0" lang="fr-FR" sz="900" spc="-1" strike="noStrike">
                <a:solidFill>
                  <a:srgbClr val="ffffff"/>
                </a:solidFill>
                <a:latin typeface="Calibri"/>
              </a:rPr>
              <a:t>06/10/2022</a:t>
            </a:fld>
            <a:endParaRPr b="0" lang="fr-FR" sz="900" spc="-1" strike="noStrike">
              <a:latin typeface="Times New Roman"/>
            </a:endParaRPr>
          </a:p>
        </p:txBody>
      </p:sp>
      <p:sp>
        <p:nvSpPr>
          <p:cNvPr id="53" name="PlaceHolder 7"/>
          <p:cNvSpPr>
            <a:spLocks noGrp="1"/>
          </p:cNvSpPr>
          <p:nvPr>
            <p:ph type="ftr"/>
          </p:nvPr>
        </p:nvSpPr>
        <p:spPr>
          <a:xfrm>
            <a:off x="3686040" y="6459840"/>
            <a:ext cx="482256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fr-FR" sz="2400" spc="-1" strike="noStrike">
              <a:latin typeface="Times New Roman"/>
            </a:endParaRPr>
          </a:p>
        </p:txBody>
      </p:sp>
      <p:sp>
        <p:nvSpPr>
          <p:cNvPr id="54" name="PlaceHolder 8"/>
          <p:cNvSpPr>
            <a:spLocks noGrp="1"/>
          </p:cNvSpPr>
          <p:nvPr>
            <p:ph type="sldNum"/>
          </p:nvPr>
        </p:nvSpPr>
        <p:spPr>
          <a:xfrm>
            <a:off x="9900360" y="6459840"/>
            <a:ext cx="1311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F23560E1-F217-494D-92D1-2E5C6B1F38E3}" type="slidenum">
              <a:rPr b="0" lang="fr-FR" sz="1050" spc="-1" strike="noStrike">
                <a:solidFill>
                  <a:srgbClr val="ffffff"/>
                </a:solidFill>
                <a:latin typeface="Calibri"/>
              </a:rPr>
              <a:t>&lt;numéro&gt;</a:t>
            </a:fld>
            <a:endParaRPr b="0" lang="fr-FR" sz="1050" spc="-1" strike="noStrike">
              <a:latin typeface="Times New Roman"/>
            </a:endParaRPr>
          </a:p>
        </p:txBody>
      </p:sp>
      <p:sp>
        <p:nvSpPr>
          <p:cNvPr id="55" name="PlaceHolder 9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Cliquez pour éditer le format du texte-titre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10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Cliquez pour éditer le format du plan de texte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400" spc="-1" strike="noStrike">
                <a:solidFill>
                  <a:srgbClr val="404040"/>
                </a:solidFill>
                <a:latin typeface="Calibri"/>
              </a:rPr>
              <a:t>Second niveau de plan</a:t>
            </a:r>
            <a:endParaRPr b="0" lang="fr-FR" sz="14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400" spc="-1" strike="noStrike">
                <a:solidFill>
                  <a:srgbClr val="404040"/>
                </a:solidFill>
                <a:latin typeface="Calibri"/>
              </a:rPr>
              <a:t>Troisième niveau de plan</a:t>
            </a:r>
            <a:endParaRPr b="0" lang="fr-FR" sz="14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400" spc="-1" strike="noStrike">
                <a:solidFill>
                  <a:srgbClr val="404040"/>
                </a:solidFill>
                <a:latin typeface="Calibri"/>
              </a:rPr>
              <a:t>Quatrième niveau de plan</a:t>
            </a:r>
            <a:endParaRPr b="0" lang="fr-FR" sz="14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Cinquième niveau de plan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Sixième niveau de plan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Septième niveau de plan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1e1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1"/>
          <p:cNvSpPr/>
          <p:nvPr/>
        </p:nvSpPr>
        <p:spPr>
          <a:xfrm>
            <a:off x="0" y="6400800"/>
            <a:ext cx="12191760" cy="4568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4" name="CustomShape 2"/>
          <p:cNvSpPr/>
          <p:nvPr/>
        </p:nvSpPr>
        <p:spPr>
          <a:xfrm>
            <a:off x="0" y="6334200"/>
            <a:ext cx="12191760" cy="66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5" name="Line 3"/>
          <p:cNvSpPr/>
          <p:nvPr/>
        </p:nvSpPr>
        <p:spPr>
          <a:xfrm>
            <a:off x="1193400" y="1737720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6" name="PlaceHolder 4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Modifiez le style du titre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5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Modifiez les styles du texte du masque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lvl="1" marL="38412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9dbfbe"/>
              </a:buClr>
              <a:buFont typeface="Calibri"/>
              <a:buChar char="◦"/>
            </a:pPr>
            <a:r>
              <a:rPr b="0" lang="fr-FR" sz="1800" spc="-1" strike="noStrike">
                <a:solidFill>
                  <a:srgbClr val="404040"/>
                </a:solidFill>
                <a:latin typeface="Calibri"/>
              </a:rPr>
              <a:t>Deuxième niveau</a:t>
            </a:r>
            <a:endParaRPr b="0" lang="fr-FR" sz="1800" spc="-1" strike="noStrike">
              <a:solidFill>
                <a:srgbClr val="404040"/>
              </a:solidFill>
              <a:latin typeface="Calibri"/>
            </a:endParaRPr>
          </a:p>
          <a:p>
            <a:pPr lvl="2" marL="56700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9dbfbe"/>
              </a:buClr>
              <a:buFont typeface="Calibri"/>
              <a:buChar char="◦"/>
            </a:pPr>
            <a:r>
              <a:rPr b="0" lang="fr-FR" sz="1400" spc="-1" strike="noStrike">
                <a:solidFill>
                  <a:srgbClr val="404040"/>
                </a:solidFill>
                <a:latin typeface="Calibri"/>
              </a:rPr>
              <a:t>Troisième niveau</a:t>
            </a:r>
            <a:endParaRPr b="0" lang="fr-FR" sz="1400" spc="-1" strike="noStrike">
              <a:solidFill>
                <a:srgbClr val="404040"/>
              </a:solidFill>
              <a:latin typeface="Calibri"/>
            </a:endParaRPr>
          </a:p>
          <a:p>
            <a:pPr lvl="3" marL="74988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9dbfbe"/>
              </a:buClr>
              <a:buFont typeface="Calibri"/>
              <a:buChar char="◦"/>
            </a:pPr>
            <a:r>
              <a:rPr b="0" lang="fr-FR" sz="1400" spc="-1" strike="noStrike">
                <a:solidFill>
                  <a:srgbClr val="404040"/>
                </a:solidFill>
                <a:latin typeface="Calibri"/>
              </a:rPr>
              <a:t>Quatrième niveau</a:t>
            </a:r>
            <a:endParaRPr b="0" lang="fr-FR" sz="1400" spc="-1" strike="noStrike">
              <a:solidFill>
                <a:srgbClr val="404040"/>
              </a:solidFill>
              <a:latin typeface="Calibri"/>
            </a:endParaRPr>
          </a:p>
          <a:p>
            <a:pPr lvl="4" marL="93276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9dbfbe"/>
              </a:buClr>
              <a:buFont typeface="Calibri"/>
              <a:buChar char="◦"/>
            </a:pPr>
            <a:r>
              <a:rPr b="0" lang="fr-FR" sz="1400" spc="-1" strike="noStrike">
                <a:solidFill>
                  <a:srgbClr val="404040"/>
                </a:solidFill>
                <a:latin typeface="Calibri"/>
              </a:rPr>
              <a:t>Cinquième niveau</a:t>
            </a:r>
            <a:endParaRPr b="0" lang="fr-FR" sz="1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98" name="PlaceHolder 6"/>
          <p:cNvSpPr>
            <a:spLocks noGrp="1"/>
          </p:cNvSpPr>
          <p:nvPr>
            <p:ph type="dt"/>
          </p:nvPr>
        </p:nvSpPr>
        <p:spPr>
          <a:xfrm>
            <a:off x="1097280" y="6459840"/>
            <a:ext cx="24717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8647B87B-7E1F-4D13-BE2B-82CE344D8954}" type="datetime">
              <a:rPr b="0" lang="fr-FR" sz="900" spc="-1" strike="noStrike">
                <a:solidFill>
                  <a:srgbClr val="ffffff"/>
                </a:solidFill>
                <a:latin typeface="Calibri"/>
              </a:rPr>
              <a:t>06/10/2022</a:t>
            </a:fld>
            <a:endParaRPr b="0" lang="fr-FR" sz="900" spc="-1" strike="noStrike">
              <a:latin typeface="Times New Roman"/>
            </a:endParaRPr>
          </a:p>
        </p:txBody>
      </p:sp>
      <p:sp>
        <p:nvSpPr>
          <p:cNvPr id="99" name="PlaceHolder 7"/>
          <p:cNvSpPr>
            <a:spLocks noGrp="1"/>
          </p:cNvSpPr>
          <p:nvPr>
            <p:ph type="ftr"/>
          </p:nvPr>
        </p:nvSpPr>
        <p:spPr>
          <a:xfrm>
            <a:off x="3686040" y="6459840"/>
            <a:ext cx="482256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fr-FR" sz="2400" spc="-1" strike="noStrike">
              <a:latin typeface="Times New Roman"/>
            </a:endParaRPr>
          </a:p>
        </p:txBody>
      </p:sp>
      <p:sp>
        <p:nvSpPr>
          <p:cNvPr id="100" name="PlaceHolder 8"/>
          <p:cNvSpPr>
            <a:spLocks noGrp="1"/>
          </p:cNvSpPr>
          <p:nvPr>
            <p:ph type="sldNum"/>
          </p:nvPr>
        </p:nvSpPr>
        <p:spPr>
          <a:xfrm>
            <a:off x="9900360" y="6459840"/>
            <a:ext cx="1311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DFAC9ED4-0ABB-4575-801C-CCF116DD3D20}" type="slidenum">
              <a:rPr b="0" lang="fr-FR" sz="1050" spc="-1" strike="noStrike">
                <a:solidFill>
                  <a:srgbClr val="ffffff"/>
                </a:solidFill>
                <a:latin typeface="Calibri"/>
              </a:rPr>
              <a:t>&lt;numéro&gt;</a:t>
            </a:fld>
            <a:endParaRPr b="0" lang="fr-FR" sz="105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chart" Target="../charts/chart5.xml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slideLayout" Target="../slideLayouts/slideLayout2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png"/><Relationship Id="rId3" Type="http://schemas.openxmlformats.org/officeDocument/2006/relationships/slideLayout" Target="../slideLayouts/slideLayout2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Shape 1"/>
          <p:cNvSpPr txBox="1"/>
          <p:nvPr/>
        </p:nvSpPr>
        <p:spPr>
          <a:xfrm>
            <a:off x="1097280" y="758880"/>
            <a:ext cx="10058040" cy="35658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8000" spc="-52" strike="noStrike">
                <a:solidFill>
                  <a:srgbClr val="262626"/>
                </a:solidFill>
                <a:latin typeface="Calibri Light"/>
              </a:rPr>
              <a:t>Cholangiocarcinome intrahépatique</a:t>
            </a:r>
            <a:endParaRPr b="0" lang="fr-FR" sz="8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" name="TextShape 2"/>
          <p:cNvSpPr txBox="1"/>
          <p:nvPr/>
        </p:nvSpPr>
        <p:spPr>
          <a:xfrm>
            <a:off x="1100160" y="4455720"/>
            <a:ext cx="10058040" cy="114264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tabLst>
                <a:tab algn="l" pos="0"/>
              </a:tabLst>
            </a:pPr>
            <a:r>
              <a:rPr b="0" lang="fr-FR" sz="2400" spc="199" strike="noStrike" cap="all">
                <a:solidFill>
                  <a:srgbClr val="514949"/>
                </a:solidFill>
                <a:latin typeface="Calibri Light"/>
              </a:rPr>
              <a:t>JournéE des 7 octobre 2022</a:t>
            </a:r>
            <a:endParaRPr b="0" lang="fr-FR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Image 3" descr=""/>
          <p:cNvPicPr/>
          <p:nvPr/>
        </p:nvPicPr>
        <p:blipFill>
          <a:blip r:embed="rId1"/>
          <a:stretch/>
        </p:blipFill>
        <p:spPr>
          <a:xfrm>
            <a:off x="1795320" y="0"/>
            <a:ext cx="8600760" cy="5987880"/>
          </a:xfrm>
          <a:prstGeom prst="rect">
            <a:avLst/>
          </a:prstGeom>
          <a:ln w="0">
            <a:noFill/>
          </a:ln>
        </p:spPr>
      </p:pic>
      <p:sp>
        <p:nvSpPr>
          <p:cNvPr id="140" name="CustomShape 1"/>
          <p:cNvSpPr/>
          <p:nvPr/>
        </p:nvSpPr>
        <p:spPr>
          <a:xfrm>
            <a:off x="8996760" y="553320"/>
            <a:ext cx="2799360" cy="1187640"/>
          </a:xfrm>
          <a:prstGeom prst="rect">
            <a:avLst/>
          </a:prstGeom>
          <a:solidFill>
            <a:srgbClr val="ff669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Les hépatocholangiocarcinomes appartiennent aussi à cette catégorie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Epidémiologie: quelques chiffres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 w="0">
            <a:noFill/>
          </a:ln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3% des cancers digestifs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Mais 15% des tumeurs primitives hépatiques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Moins de 10% des cholangioK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Incidence en augmentation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Asie du SE &gt; Ouest mais augmentation à l’ouest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Age moyen diagnostic 70 ans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En Europe  du Nord légère prédominance féminine (inverse Asie) (52%)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En France en 2018: 1,6 cas /100 000 personnes (homme 2,2 femme 1,1)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Pathogénèse/FDR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 w="0">
            <a:noFill/>
          </a:ln>
        </p:spPr>
        <p:txBody>
          <a:bodyPr lIns="0" rIns="0">
            <a:normAutofit/>
          </a:bodyPr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Multistep carcinogénèse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3 types macros: mass forming, infiltrant (periductal), intraductal (mucosecretant, papillomatose..)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2 lésions précurseurs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457200" indent="-4568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 Light"/>
              <a:buAutoNum type="arabicPeriod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Néoplasie epithéliale intrabiliaire (BilIN) . De I à III. (Zen et al 2005) </a:t>
            </a:r>
            <a:r>
              <a:rPr b="0" lang="fr-FR" sz="2000" spc="-1" strike="noStrike">
                <a:solidFill>
                  <a:srgbClr val="404040"/>
                </a:solidFill>
                <a:latin typeface="Wingdings"/>
              </a:rPr>
              <a:t></a:t>
            </a: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plutôt plan. Pas de symptômes, pas visible radio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457200" indent="-4568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 Light"/>
              <a:buAutoNum type="arabicPeriod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IPNB (intraductal papillary neoplasm of the bile duct) (WHO classification 2010) </a:t>
            </a:r>
            <a:r>
              <a:rPr b="0" lang="fr-FR" sz="2000" spc="-1" strike="noStrike">
                <a:solidFill>
                  <a:srgbClr val="404040"/>
                </a:solidFill>
                <a:latin typeface="Wingdings"/>
              </a:rPr>
              <a:t></a:t>
            </a: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 plus rare mais dilatation possible. 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145" name="Image 5" descr="Capture d’écran"/>
          <p:cNvPicPr/>
          <p:nvPr/>
        </p:nvPicPr>
        <p:blipFill>
          <a:blip r:embed="rId1"/>
          <a:srcRect l="0" t="9983" r="13358" b="0"/>
          <a:stretch/>
        </p:blipFill>
        <p:spPr>
          <a:xfrm>
            <a:off x="8157240" y="286560"/>
            <a:ext cx="3729600" cy="1933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Pathogénèse/FDR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47" name="Picture 6" descr="https://tse2.mm.bing.net/th?id=OIP.KvY9ryvt2qnZJEOQJG3-gwHaJ3&amp;pid=Api&amp;P=0"/>
          <p:cNvPicPr/>
          <p:nvPr/>
        </p:nvPicPr>
        <p:blipFill>
          <a:blip r:embed="rId1"/>
          <a:stretch/>
        </p:blipFill>
        <p:spPr>
          <a:xfrm>
            <a:off x="9087480" y="286560"/>
            <a:ext cx="2067840" cy="2752920"/>
          </a:xfrm>
          <a:prstGeom prst="rect">
            <a:avLst/>
          </a:prstGeom>
          <a:ln w="0">
            <a:noFill/>
          </a:ln>
        </p:spPr>
      </p:pic>
      <p:sp>
        <p:nvSpPr>
          <p:cNvPr id="148" name="CustomShape 2"/>
          <p:cNvSpPr/>
          <p:nvPr/>
        </p:nvSpPr>
        <p:spPr>
          <a:xfrm>
            <a:off x="564480" y="2167560"/>
            <a:ext cx="7292160" cy="393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Kyste cholédoque et pathologies fibrokystiques hépatiques</a:t>
            </a:r>
            <a:endParaRPr b="0" lang="fr-FR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Lithiases intra-hépatiques</a:t>
            </a:r>
            <a:endParaRPr b="0" lang="fr-FR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CSP</a:t>
            </a:r>
            <a:endParaRPr b="0" lang="fr-FR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Cirrhose</a:t>
            </a:r>
            <a:endParaRPr b="0" lang="fr-FR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Hépatites virales B et C</a:t>
            </a:r>
            <a:endParaRPr b="0" lang="fr-FR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Parasite (fasciola hepatica)</a:t>
            </a:r>
            <a:endParaRPr b="0" lang="fr-FR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Carcinogène (Thorotrast)</a:t>
            </a: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Et 2 mutations génétiques</a:t>
            </a:r>
            <a:endParaRPr b="0" lang="fr-FR" sz="18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BRCA1</a:t>
            </a:r>
            <a:endParaRPr b="0" lang="fr-FR" sz="18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Lynch (MMR)</a:t>
            </a: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</p:txBody>
      </p:sp>
      <p:pic>
        <p:nvPicPr>
          <p:cNvPr id="149" name="Image 5" descr=""/>
          <p:cNvPicPr/>
          <p:nvPr/>
        </p:nvPicPr>
        <p:blipFill>
          <a:blip r:embed="rId2"/>
          <a:stretch/>
        </p:blipFill>
        <p:spPr>
          <a:xfrm>
            <a:off x="3831120" y="2994120"/>
            <a:ext cx="3919680" cy="2942280"/>
          </a:xfrm>
          <a:prstGeom prst="rect">
            <a:avLst/>
          </a:prstGeom>
          <a:ln w="0">
            <a:noFill/>
          </a:ln>
        </p:spPr>
      </p:pic>
      <p:pic>
        <p:nvPicPr>
          <p:cNvPr id="150" name="Image 6" descr=""/>
          <p:cNvPicPr/>
          <p:nvPr/>
        </p:nvPicPr>
        <p:blipFill>
          <a:blip r:embed="rId3"/>
          <a:stretch/>
        </p:blipFill>
        <p:spPr>
          <a:xfrm>
            <a:off x="4820400" y="3079440"/>
            <a:ext cx="2837520" cy="635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Diagnostic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2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 w="0">
            <a:noFill/>
          </a:ln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Clinique…rien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Fortuit (environ 30% des séries occidentales)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ou très tardif……syndrome de masse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Echo non specifique: hypo/iso/hyper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153" name="Image 3" descr=""/>
          <p:cNvPicPr/>
          <p:nvPr/>
        </p:nvPicPr>
        <p:blipFill>
          <a:blip r:embed="rId1"/>
          <a:srcRect l="0" t="25061" r="0" b="1565"/>
          <a:stretch/>
        </p:blipFill>
        <p:spPr>
          <a:xfrm>
            <a:off x="6525000" y="2054520"/>
            <a:ext cx="4876560" cy="3578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Imagerie diagnostic: TDM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 w="0">
            <a:noFill/>
          </a:ln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Lésion hypodense non encapsulée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Rehaussement fin, peu intense et incomplet art/port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74% rehaussement complet tardif (max entre 10 et 20 minutes) 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156" name="Image 3" descr=""/>
          <p:cNvPicPr/>
          <p:nvPr/>
        </p:nvPicPr>
        <p:blipFill>
          <a:blip r:embed="rId1"/>
          <a:stretch/>
        </p:blipFill>
        <p:spPr>
          <a:xfrm>
            <a:off x="1097280" y="3388320"/>
            <a:ext cx="6962400" cy="2819160"/>
          </a:xfrm>
          <a:prstGeom prst="rect">
            <a:avLst/>
          </a:prstGeom>
          <a:ln w="0">
            <a:noFill/>
          </a:ln>
        </p:spPr>
      </p:pic>
      <p:sp>
        <p:nvSpPr>
          <p:cNvPr id="157" name="CustomShape 3"/>
          <p:cNvSpPr/>
          <p:nvPr/>
        </p:nvSpPr>
        <p:spPr>
          <a:xfrm>
            <a:off x="8060040" y="2246400"/>
            <a:ext cx="507960" cy="85752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9dbfbe"/>
          </a:solidFill>
          <a:ln>
            <a:solidFill>
              <a:srgbClr val="748d8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8" name="CustomShape 4"/>
          <p:cNvSpPr/>
          <p:nvPr/>
        </p:nvSpPr>
        <p:spPr>
          <a:xfrm>
            <a:off x="8850600" y="2415960"/>
            <a:ext cx="196380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≠ </a:t>
            </a: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CHC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extShape 1"/>
          <p:cNvSpPr txBox="1"/>
          <p:nvPr/>
        </p:nvSpPr>
        <p:spPr>
          <a:xfrm>
            <a:off x="1097280" y="11124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Imagerie diagnostic: IRM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" name="TextShape 2"/>
          <p:cNvSpPr txBox="1"/>
          <p:nvPr/>
        </p:nvSpPr>
        <p:spPr>
          <a:xfrm>
            <a:off x="1097280" y="1904760"/>
            <a:ext cx="10058040" cy="4023000"/>
          </a:xfrm>
          <a:prstGeom prst="rect">
            <a:avLst/>
          </a:prstGeom>
          <a:noFill/>
          <a:ln w="0">
            <a:noFill/>
          </a:ln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Tumeur non encapsulée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HypoT1, variable en T2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IV, idem TDM….attention hémangiome mais rehaussemenet en motte (globuleux et discontinu specifique de celui-ci)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161" name="Picture 2" descr=""/>
          <p:cNvPicPr/>
          <p:nvPr/>
        </p:nvPicPr>
        <p:blipFill>
          <a:blip r:embed="rId1"/>
          <a:stretch/>
        </p:blipFill>
        <p:spPr>
          <a:xfrm>
            <a:off x="1152000" y="3689280"/>
            <a:ext cx="2661480" cy="2162520"/>
          </a:xfrm>
          <a:prstGeom prst="rect">
            <a:avLst/>
          </a:prstGeom>
          <a:ln w="0">
            <a:noFill/>
          </a:ln>
        </p:spPr>
      </p:pic>
      <p:pic>
        <p:nvPicPr>
          <p:cNvPr id="162" name="Picture 3" descr=""/>
          <p:cNvPicPr/>
          <p:nvPr/>
        </p:nvPicPr>
        <p:blipFill>
          <a:blip r:embed="rId2"/>
          <a:stretch/>
        </p:blipFill>
        <p:spPr>
          <a:xfrm>
            <a:off x="4102920" y="3689280"/>
            <a:ext cx="2687040" cy="2183400"/>
          </a:xfrm>
          <a:prstGeom prst="rect">
            <a:avLst/>
          </a:prstGeom>
          <a:ln w="0">
            <a:noFill/>
          </a:ln>
        </p:spPr>
      </p:pic>
      <p:pic>
        <p:nvPicPr>
          <p:cNvPr id="163" name="Picture 4" descr=""/>
          <p:cNvPicPr/>
          <p:nvPr/>
        </p:nvPicPr>
        <p:blipFill>
          <a:blip r:embed="rId3"/>
          <a:stretch/>
        </p:blipFill>
        <p:spPr>
          <a:xfrm>
            <a:off x="7036920" y="3689280"/>
            <a:ext cx="2162520" cy="2162520"/>
          </a:xfrm>
          <a:prstGeom prst="rect">
            <a:avLst/>
          </a:prstGeom>
          <a:ln w="0">
            <a:noFill/>
          </a:ln>
        </p:spPr>
      </p:pic>
      <p:pic>
        <p:nvPicPr>
          <p:cNvPr id="164" name="Picture 5" descr=""/>
          <p:cNvPicPr/>
          <p:nvPr/>
        </p:nvPicPr>
        <p:blipFill>
          <a:blip r:embed="rId4"/>
          <a:stretch/>
        </p:blipFill>
        <p:spPr>
          <a:xfrm>
            <a:off x="9545040" y="3681720"/>
            <a:ext cx="2177640" cy="217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Place de la biopsie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 w="0">
            <a:noFill/>
          </a:ln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Indispensable si traitement palliatif ou néoadjuvant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Le plus souvent hépatique transpariétale……lésion </a:t>
            </a:r>
            <a:r>
              <a:rPr b="1" lang="fr-FR" sz="2000" spc="-1" strike="noStrike">
                <a:solidFill>
                  <a:srgbClr val="cbaf22"/>
                </a:solidFill>
                <a:latin typeface="Calibri"/>
              </a:rPr>
              <a:t>ET FOIE NON TUMORAL +++++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167" name="Image 3" descr="Capture d’écran"/>
          <p:cNvPicPr/>
          <p:nvPr/>
        </p:nvPicPr>
        <p:blipFill>
          <a:blip r:embed="rId1"/>
          <a:stretch/>
        </p:blipFill>
        <p:spPr>
          <a:xfrm>
            <a:off x="5010840" y="2743200"/>
            <a:ext cx="6291000" cy="3382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ustomShape 1"/>
          <p:cNvSpPr/>
          <p:nvPr/>
        </p:nvSpPr>
        <p:spPr>
          <a:xfrm>
            <a:off x="1097280" y="1828800"/>
            <a:ext cx="8272080" cy="993240"/>
          </a:xfrm>
          <a:prstGeom prst="rect">
            <a:avLst/>
          </a:prstGeom>
          <a:solidFill>
            <a:srgbClr val="9dbfbe"/>
          </a:solidFill>
          <a:ln w="28575">
            <a:solidFill>
              <a:schemeClr val="tx2">
                <a:lumMod val="50000"/>
              </a:schemeClr>
            </a:solidFill>
            <a:round/>
          </a:ln>
          <a:effectLst>
            <a:glow rad="139680">
              <a:srgbClr val="adafa6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9" name="TextShape 2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Bilan extension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0" name="TextShape 3"/>
          <p:cNvSpPr txBox="1"/>
          <p:nvPr/>
        </p:nvSpPr>
        <p:spPr>
          <a:xfrm>
            <a:off x="1221480" y="1924920"/>
            <a:ext cx="10058040" cy="4023000"/>
          </a:xfrm>
          <a:prstGeom prst="rect">
            <a:avLst/>
          </a:prstGeom>
          <a:noFill/>
          <a:ln w="0">
            <a:noFill/>
          </a:ln>
        </p:spPr>
        <p:txBody>
          <a:bodyPr lIns="0" rIns="0">
            <a:norm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- TDM TAP multiphasique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- IRM hépatique en l’absence de métastases extra-hépatiques au TDM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Si traitement palliatif/néoadjuvant </a:t>
            </a:r>
            <a:r>
              <a:rPr b="0" lang="fr-FR" sz="2000" spc="-1" strike="noStrike">
                <a:solidFill>
                  <a:srgbClr val="404040"/>
                </a:solidFill>
                <a:latin typeface="Wingdings"/>
              </a:rPr>
              <a:t></a:t>
            </a: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 anapath par biopsie foie tumoral ET non tumoral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Si doute diagnostic avec métas hepatiques non biliaires : TEP, endoscopie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Si hépatectomie majeure envisagée </a:t>
            </a:r>
            <a:r>
              <a:rPr b="0" lang="fr-FR" sz="2000" spc="-1" strike="noStrike">
                <a:solidFill>
                  <a:srgbClr val="404040"/>
                </a:solidFill>
                <a:latin typeface="Wingdings"/>
              </a:rPr>
              <a:t></a:t>
            </a: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 Volumétrie hépatique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171" name="Image 3" descr="Capture d’écran"/>
          <p:cNvPicPr/>
          <p:nvPr/>
        </p:nvPicPr>
        <p:blipFill>
          <a:blip r:embed="rId1"/>
          <a:stretch/>
        </p:blipFill>
        <p:spPr>
          <a:xfrm>
            <a:off x="7270200" y="286560"/>
            <a:ext cx="4116600" cy="1435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Place des marqueurs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3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 w="0">
            <a:noFill/>
          </a:ln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Aucun n’est spécifique des cancers biliaires: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- CA19,9 spécificité et sensibilité de 80%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- ACE et CA125 plus faible encore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Bilan opérabilité/résecabilité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5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 w="0">
            <a:noFill/>
          </a:ln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ourier New"/>
              <a:buChar char="o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confirmation histologique recommandé en cas de doute diagnostic et suspicion de cirrhose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ourier New"/>
              <a:buChar char="o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Volumétrie si hépatectomie majeure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ourier New"/>
              <a:buChar char="o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Coelio explo et/ou TEP 18F-FDG si suspicion de carcinose ou metas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ourier New"/>
              <a:buChar char="o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Si signes d’appels: TDM cérébrale, scinti osseuse.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ourier New"/>
              <a:buChar char="o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Les envahissements macrovasculaires ne sont pas une CI 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ourier New"/>
              <a:buChar char="o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Les nodules multiples ne sont pas une CI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Limites techniques et oncologiques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7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 w="0">
            <a:noFill/>
          </a:ln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Envahissement macrovasculaire: pas une CI mais survie inférieure </a:t>
            </a:r>
            <a:r>
              <a:rPr b="0" lang="fr-FR" sz="2000" spc="-1" strike="noStrike">
                <a:solidFill>
                  <a:srgbClr val="404040"/>
                </a:solidFill>
                <a:latin typeface="Wingdings"/>
              </a:rPr>
              <a:t></a:t>
            </a: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 ttt péri-opératoire ?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Nodules multiples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178" name="Image 3" descr="Capture d’écran"/>
          <p:cNvPicPr/>
          <p:nvPr/>
        </p:nvPicPr>
        <p:blipFill>
          <a:blip r:embed="rId1"/>
          <a:stretch/>
        </p:blipFill>
        <p:spPr>
          <a:xfrm>
            <a:off x="4277520" y="2402280"/>
            <a:ext cx="6877800" cy="3362400"/>
          </a:xfrm>
          <a:prstGeom prst="rect">
            <a:avLst/>
          </a:prstGeom>
          <a:ln w="0">
            <a:noFill/>
          </a:ln>
        </p:spPr>
      </p:pic>
      <p:pic>
        <p:nvPicPr>
          <p:cNvPr id="179" name="Image 4" descr="Capture d’écran"/>
          <p:cNvPicPr/>
          <p:nvPr/>
        </p:nvPicPr>
        <p:blipFill>
          <a:blip r:embed="rId2"/>
          <a:stretch/>
        </p:blipFill>
        <p:spPr>
          <a:xfrm>
            <a:off x="1614240" y="4445640"/>
            <a:ext cx="4607640" cy="1319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extShape 1"/>
          <p:cNvSpPr txBox="1"/>
          <p:nvPr/>
        </p:nvSpPr>
        <p:spPr>
          <a:xfrm>
            <a:off x="1097280" y="-72540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Upfront chirurgie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1" name="TextShape 2"/>
          <p:cNvSpPr txBox="1"/>
          <p:nvPr/>
        </p:nvSpPr>
        <p:spPr>
          <a:xfrm>
            <a:off x="1097280" y="800280"/>
            <a:ext cx="10058040" cy="4023000"/>
          </a:xfrm>
          <a:prstGeom prst="rect">
            <a:avLst/>
          </a:prstGeom>
          <a:noFill/>
          <a:ln w="0">
            <a:noFill/>
          </a:ln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Survie globale à 5 ans tous stades : 9% </a:t>
            </a:r>
            <a:r>
              <a:rPr b="0" i="1" lang="fr-FR" sz="1400" spc="-1" strike="noStrike">
                <a:solidFill>
                  <a:srgbClr val="404040"/>
                </a:solidFill>
                <a:latin typeface="Calibri"/>
              </a:rPr>
              <a:t>(Wu et al, WJS 2019. Howlader et al, national cancer insitute 1975-2017).</a:t>
            </a:r>
            <a:endParaRPr b="0" lang="fr-FR" sz="14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Survie globale à 5 ans Chirurgie complète: 20-35% </a:t>
            </a:r>
            <a:r>
              <a:rPr b="0" i="1" lang="fr-FR" sz="1400" spc="-1" strike="noStrike">
                <a:solidFill>
                  <a:srgbClr val="404040"/>
                </a:solidFill>
                <a:latin typeface="Calibri"/>
              </a:rPr>
              <a:t>(Zhang et al BJS 2018)</a:t>
            </a:r>
            <a:endParaRPr b="0" lang="fr-FR" sz="14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Soins palliatifs: médiane 12,9 mois </a:t>
            </a:r>
            <a:r>
              <a:rPr b="0" i="1" lang="fr-FR" sz="1400" spc="-1" strike="noStrike">
                <a:solidFill>
                  <a:srgbClr val="404040"/>
                </a:solidFill>
                <a:latin typeface="Calibri"/>
              </a:rPr>
              <a:t>(Dhanasekaran et al Oncol Rep 2013)</a:t>
            </a:r>
            <a:endParaRPr b="0" lang="fr-FR" sz="14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fr-FR" sz="1400" spc="-1" strike="noStrike">
              <a:solidFill>
                <a:srgbClr val="404040"/>
              </a:solidFill>
              <a:latin typeface="Calibri"/>
            </a:endParaRPr>
          </a:p>
        </p:txBody>
      </p:sp>
      <p:graphicFrame>
        <p:nvGraphicFramePr>
          <p:cNvPr id="182" name="Graphique 9"/>
          <p:cNvGraphicFramePr/>
          <p:nvPr/>
        </p:nvGraphicFramePr>
        <p:xfrm>
          <a:off x="7170840" y="2246760"/>
          <a:ext cx="3984480" cy="3634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pic>
        <p:nvPicPr>
          <p:cNvPr id="183" name="Image 10" descr=""/>
          <p:cNvPicPr/>
          <p:nvPr/>
        </p:nvPicPr>
        <p:blipFill>
          <a:blip r:embed="rId2"/>
          <a:stretch/>
        </p:blipFill>
        <p:spPr>
          <a:xfrm>
            <a:off x="1228680" y="2212560"/>
            <a:ext cx="4743000" cy="3714480"/>
          </a:xfrm>
          <a:prstGeom prst="rect">
            <a:avLst/>
          </a:prstGeom>
          <a:ln w="0">
            <a:noFill/>
          </a:ln>
        </p:spPr>
      </p:pic>
      <p:sp>
        <p:nvSpPr>
          <p:cNvPr id="184" name="CustomShape 3"/>
          <p:cNvSpPr/>
          <p:nvPr/>
        </p:nvSpPr>
        <p:spPr>
          <a:xfrm>
            <a:off x="4649760" y="2333880"/>
            <a:ext cx="756720" cy="3614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Facteurs de risques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6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 w="0">
            <a:noFill/>
          </a:ln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Wingdings" charset="2"/>
              <a:buChar char=""/>
            </a:pPr>
            <a:r>
              <a:rPr b="0" lang="fr-FR" sz="2400" spc="-1" strike="noStrike">
                <a:solidFill>
                  <a:srgbClr val="404040"/>
                </a:solidFill>
                <a:latin typeface="Calibri"/>
              </a:rPr>
              <a:t>Atteintes ganglionnaires </a:t>
            </a:r>
            <a:r>
              <a:rPr b="0" lang="fr-FR" sz="2000" spc="-1" strike="noStrike" baseline="30000">
                <a:solidFill>
                  <a:srgbClr val="404040"/>
                </a:solidFill>
                <a:latin typeface="Calibri"/>
              </a:rPr>
              <a:t>1 3 4 5 6 7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Wingdings" charset="2"/>
              <a:buChar char=""/>
            </a:pPr>
            <a:r>
              <a:rPr b="0" lang="fr-FR" sz="2400" spc="-1" strike="noStrike">
                <a:solidFill>
                  <a:srgbClr val="404040"/>
                </a:solidFill>
                <a:latin typeface="Calibri"/>
              </a:rPr>
              <a:t>Marges positives </a:t>
            </a:r>
            <a:r>
              <a:rPr b="0" lang="fr-FR" sz="2000" spc="-1" strike="noStrike" baseline="30000">
                <a:solidFill>
                  <a:srgbClr val="404040"/>
                </a:solidFill>
                <a:latin typeface="Calibri"/>
              </a:rPr>
              <a:t>2 3 4 6 7 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Wingdings" charset="2"/>
              <a:buChar char=""/>
            </a:pPr>
            <a:r>
              <a:rPr b="0" lang="fr-FR" sz="2400" spc="-1" strike="noStrike">
                <a:solidFill>
                  <a:srgbClr val="404040"/>
                </a:solidFill>
                <a:latin typeface="Calibri"/>
              </a:rPr>
              <a:t>Présence de multiples nodules </a:t>
            </a:r>
            <a:endParaRPr b="0" lang="fr-FR" sz="24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Wingdings" charset="2"/>
              <a:buChar char=""/>
            </a:pPr>
            <a:r>
              <a:rPr b="0" lang="fr-FR" sz="2400" spc="-1" strike="noStrike">
                <a:solidFill>
                  <a:srgbClr val="404040"/>
                </a:solidFill>
                <a:latin typeface="Calibri"/>
              </a:rPr>
              <a:t>Taille tumorale</a:t>
            </a:r>
            <a:endParaRPr b="0" lang="fr-FR" sz="24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Wingdings" charset="2"/>
              <a:buChar char=""/>
            </a:pPr>
            <a:r>
              <a:rPr b="0" lang="fr-FR" sz="2400" spc="-1" strike="noStrike">
                <a:solidFill>
                  <a:srgbClr val="404040"/>
                </a:solidFill>
                <a:latin typeface="Calibri"/>
              </a:rPr>
              <a:t>Envahissement vasculaire </a:t>
            </a:r>
            <a:r>
              <a:rPr b="0" lang="fr-FR" sz="2000" spc="-1" strike="noStrike" baseline="30000">
                <a:solidFill>
                  <a:srgbClr val="404040"/>
                </a:solidFill>
                <a:latin typeface="Calibri"/>
              </a:rPr>
              <a:t>1 4 8 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tabLst>
                <a:tab algn="l" pos="0"/>
              </a:tabLst>
            </a:pPr>
            <a:r>
              <a:rPr b="0" lang="fr-FR" sz="1600" spc="-1" strike="noStrike" baseline="30000">
                <a:solidFill>
                  <a:srgbClr val="404040"/>
                </a:solidFill>
                <a:latin typeface="Calibri"/>
              </a:rPr>
              <a:t>1</a:t>
            </a: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 Okabayashi 2001</a:t>
            </a:r>
            <a:r>
              <a:rPr b="0" lang="fr-FR" sz="1600" spc="-1" strike="noStrike" baseline="30000">
                <a:solidFill>
                  <a:srgbClr val="404040"/>
                </a:solidFill>
                <a:latin typeface="Calibri"/>
              </a:rPr>
              <a:t> 2 </a:t>
            </a: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DeOleivera 2007 </a:t>
            </a:r>
            <a:r>
              <a:rPr b="0" lang="fr-FR" sz="1600" spc="-1" strike="noStrike" baseline="30000">
                <a:solidFill>
                  <a:srgbClr val="404040"/>
                </a:solidFill>
                <a:latin typeface="Calibri"/>
              </a:rPr>
              <a:t>3</a:t>
            </a: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 Palik 2008 </a:t>
            </a:r>
            <a:r>
              <a:rPr b="0" lang="fr-FR" sz="1600" spc="-1" strike="noStrike" baseline="30000">
                <a:solidFill>
                  <a:srgbClr val="404040"/>
                </a:solidFill>
                <a:latin typeface="Calibri"/>
              </a:rPr>
              <a:t>4</a:t>
            </a: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 Inoue 2000 </a:t>
            </a:r>
            <a:r>
              <a:rPr b="0" lang="fr-FR" sz="1600" spc="-1" strike="noStrike" baseline="30000">
                <a:solidFill>
                  <a:srgbClr val="404040"/>
                </a:solidFill>
                <a:latin typeface="Calibri"/>
              </a:rPr>
              <a:t>5</a:t>
            </a: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 Valverde 1999 </a:t>
            </a:r>
            <a:r>
              <a:rPr b="0" lang="fr-FR" sz="1600" spc="-1" strike="noStrike" baseline="30000">
                <a:solidFill>
                  <a:srgbClr val="404040"/>
                </a:solidFill>
                <a:latin typeface="Calibri"/>
              </a:rPr>
              <a:t>6</a:t>
            </a: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 Madriaga 1998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tabLst>
                <a:tab algn="l" pos="0"/>
              </a:tabLst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fr-FR" sz="1600" spc="-1" strike="noStrike" baseline="30000">
                <a:solidFill>
                  <a:srgbClr val="404040"/>
                </a:solidFill>
                <a:latin typeface="Calibri"/>
              </a:rPr>
              <a:t>7 </a:t>
            </a: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Shimada 2007 </a:t>
            </a:r>
            <a:r>
              <a:rPr b="0" lang="fr-FR" sz="1600" spc="-1" strike="noStrike" baseline="30000">
                <a:solidFill>
                  <a:srgbClr val="404040"/>
                </a:solidFill>
                <a:latin typeface="Calibri"/>
              </a:rPr>
              <a:t>8</a:t>
            </a: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 Weber 2001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Marges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8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 w="0">
            <a:noFill/>
          </a:ln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Plusieurs études R0/R1 </a:t>
            </a:r>
            <a:r>
              <a:rPr b="0" lang="fr-FR" sz="2000" spc="-1" strike="noStrike">
                <a:solidFill>
                  <a:srgbClr val="404040"/>
                </a:solidFill>
                <a:latin typeface="Wingdings"/>
              </a:rPr>
              <a:t></a:t>
            </a: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 Meilleure survie R0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MAIS quelle taille de marge ?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189" name="Image 3" descr="Capture d’écran"/>
          <p:cNvPicPr/>
          <p:nvPr/>
        </p:nvPicPr>
        <p:blipFill>
          <a:blip r:embed="rId1"/>
          <a:stretch/>
        </p:blipFill>
        <p:spPr>
          <a:xfrm>
            <a:off x="1097280" y="2802960"/>
            <a:ext cx="6667920" cy="2809800"/>
          </a:xfrm>
          <a:prstGeom prst="rect">
            <a:avLst/>
          </a:prstGeom>
          <a:ln w="0">
            <a:noFill/>
          </a:ln>
        </p:spPr>
      </p:pic>
      <p:pic>
        <p:nvPicPr>
          <p:cNvPr id="190" name="Image 4" descr="Capture d’écran"/>
          <p:cNvPicPr/>
          <p:nvPr/>
        </p:nvPicPr>
        <p:blipFill>
          <a:blip r:embed="rId2"/>
          <a:stretch/>
        </p:blipFill>
        <p:spPr>
          <a:xfrm>
            <a:off x="1097280" y="5613120"/>
            <a:ext cx="2326680" cy="605880"/>
          </a:xfrm>
          <a:prstGeom prst="rect">
            <a:avLst/>
          </a:prstGeom>
          <a:ln w="0">
            <a:noFill/>
          </a:ln>
        </p:spPr>
      </p:pic>
      <p:pic>
        <p:nvPicPr>
          <p:cNvPr id="191" name="Image 5" descr="Capture d’écran"/>
          <p:cNvPicPr/>
          <p:nvPr/>
        </p:nvPicPr>
        <p:blipFill>
          <a:blip r:embed="rId3"/>
          <a:stretch/>
        </p:blipFill>
        <p:spPr>
          <a:xfrm>
            <a:off x="8057160" y="1969560"/>
            <a:ext cx="3445920" cy="4005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A tempérer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3" name="CustomShape 2"/>
          <p:cNvSpPr/>
          <p:nvPr/>
        </p:nvSpPr>
        <p:spPr>
          <a:xfrm>
            <a:off x="1097280" y="2111040"/>
            <a:ext cx="10496160" cy="283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Courier New"/>
              <a:buChar char="o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Farges et al (Ann Surg 2011) :  </a:t>
            </a:r>
            <a:endParaRPr b="0" lang="fr-FR" sz="18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Si N+, R0 et R1 même survie</a:t>
            </a:r>
            <a:endParaRPr b="0" lang="fr-FR" sz="18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Si N0, R1 diminution de survie (OR 9,6 (4,5-20,4))</a:t>
            </a:r>
            <a:endParaRPr b="0" lang="fr-FR" sz="18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Si N0 et R0, marge &gt;5mm meilleure survie (OR 2,22 (1,59-3,09))</a:t>
            </a: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Courier New"/>
              <a:buChar char="o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Shimada et al (2007) disent à peu prêt la même chose, </a:t>
            </a: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      </a:t>
            </a: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la profondeur de la marge en moins.</a:t>
            </a: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</p:txBody>
      </p:sp>
      <p:pic>
        <p:nvPicPr>
          <p:cNvPr id="194" name="Image 9" descr="Capture d’écran"/>
          <p:cNvPicPr/>
          <p:nvPr/>
        </p:nvPicPr>
        <p:blipFill>
          <a:blip r:embed="rId1"/>
          <a:stretch/>
        </p:blipFill>
        <p:spPr>
          <a:xfrm>
            <a:off x="8231040" y="2735640"/>
            <a:ext cx="3362400" cy="3305160"/>
          </a:xfrm>
          <a:prstGeom prst="rect">
            <a:avLst/>
          </a:prstGeom>
          <a:ln w="0">
            <a:noFill/>
          </a:ln>
        </p:spPr>
      </p:pic>
      <p:pic>
        <p:nvPicPr>
          <p:cNvPr id="195" name="Image 10" descr="Capture d’écran"/>
          <p:cNvPicPr/>
          <p:nvPr/>
        </p:nvPicPr>
        <p:blipFill>
          <a:blip r:embed="rId2"/>
          <a:stretch/>
        </p:blipFill>
        <p:spPr>
          <a:xfrm>
            <a:off x="4696200" y="4973400"/>
            <a:ext cx="3037680" cy="973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Anat/non anat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7" name="Espace réservé du contenu 3" descr="Capture d’écran"/>
          <p:cNvPicPr/>
          <p:nvPr/>
        </p:nvPicPr>
        <p:blipFill>
          <a:blip r:embed="rId1"/>
          <a:stretch/>
        </p:blipFill>
        <p:spPr>
          <a:xfrm>
            <a:off x="154080" y="1936800"/>
            <a:ext cx="4696200" cy="3886560"/>
          </a:xfrm>
          <a:prstGeom prst="rect">
            <a:avLst/>
          </a:prstGeom>
          <a:ln w="0">
            <a:noFill/>
          </a:ln>
        </p:spPr>
      </p:pic>
      <p:pic>
        <p:nvPicPr>
          <p:cNvPr id="198" name="Image 4" descr="Capture d’écran"/>
          <p:cNvPicPr/>
          <p:nvPr/>
        </p:nvPicPr>
        <p:blipFill>
          <a:blip r:embed="rId2"/>
          <a:stretch/>
        </p:blipFill>
        <p:spPr>
          <a:xfrm>
            <a:off x="3346200" y="1936800"/>
            <a:ext cx="3008520" cy="1239480"/>
          </a:xfrm>
          <a:prstGeom prst="rect">
            <a:avLst/>
          </a:prstGeom>
          <a:ln w="0">
            <a:noFill/>
          </a:ln>
        </p:spPr>
      </p:pic>
      <p:pic>
        <p:nvPicPr>
          <p:cNvPr id="199" name="Image 5" descr="Capture d’écran"/>
          <p:cNvPicPr/>
          <p:nvPr/>
        </p:nvPicPr>
        <p:blipFill>
          <a:blip r:embed="rId3"/>
          <a:stretch/>
        </p:blipFill>
        <p:spPr>
          <a:xfrm>
            <a:off x="7234560" y="1936800"/>
            <a:ext cx="4268160" cy="1756440"/>
          </a:xfrm>
          <a:prstGeom prst="rect">
            <a:avLst/>
          </a:prstGeom>
          <a:ln w="0">
            <a:noFill/>
          </a:ln>
        </p:spPr>
      </p:pic>
      <p:pic>
        <p:nvPicPr>
          <p:cNvPr id="200" name="Image 6" descr="Capture d’écran"/>
          <p:cNvPicPr/>
          <p:nvPr/>
        </p:nvPicPr>
        <p:blipFill>
          <a:blip r:embed="rId4"/>
          <a:stretch/>
        </p:blipFill>
        <p:spPr>
          <a:xfrm>
            <a:off x="7894440" y="3880080"/>
            <a:ext cx="3260880" cy="1205280"/>
          </a:xfrm>
          <a:prstGeom prst="rect">
            <a:avLst/>
          </a:prstGeom>
          <a:ln w="0">
            <a:noFill/>
          </a:ln>
        </p:spPr>
      </p:pic>
      <p:sp>
        <p:nvSpPr>
          <p:cNvPr id="201" name="CustomShape 2"/>
          <p:cNvSpPr/>
          <p:nvPr/>
        </p:nvSpPr>
        <p:spPr>
          <a:xfrm>
            <a:off x="6671880" y="1839960"/>
            <a:ext cx="270720" cy="4312080"/>
          </a:xfrm>
          <a:prstGeom prst="upDownArrow">
            <a:avLst>
              <a:gd name="adj1" fmla="val 50000"/>
              <a:gd name="adj2" fmla="val 50000"/>
            </a:avLst>
          </a:prstGeom>
          <a:solidFill>
            <a:srgbClr val="9dbfbe"/>
          </a:solidFill>
          <a:ln>
            <a:solidFill>
              <a:srgbClr val="748d8c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extShape 1"/>
          <p:cNvSpPr txBox="1"/>
          <p:nvPr/>
        </p:nvSpPr>
        <p:spPr>
          <a:xfrm>
            <a:off x="968760" y="25812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Coelio/laparo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3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 w="0">
            <a:noFill/>
          </a:ln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Méta analyse 2020: 6 études retro. 384p coelio/2147 open (Wei et al J Gastrointestsurg2020)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graphicFrame>
        <p:nvGraphicFramePr>
          <p:cNvPr id="204" name="Table 3"/>
          <p:cNvGraphicFramePr/>
          <p:nvPr/>
        </p:nvGraphicFramePr>
        <p:xfrm>
          <a:off x="1717560" y="2377080"/>
          <a:ext cx="8127720" cy="2966400"/>
        </p:xfrm>
        <a:graphic>
          <a:graphicData uri="http://schemas.openxmlformats.org/drawingml/2006/table">
            <a:tbl>
              <a:tblPr/>
              <a:tblGrid>
                <a:gridCol w="2031840"/>
                <a:gridCol w="2031840"/>
                <a:gridCol w="2031840"/>
                <a:gridCol w="2032200"/>
              </a:tblGrid>
              <a:tr h="32184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dbfbe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coelio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dbfbe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laparo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dbfbe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OR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9dbfbe"/>
                    </a:solidFill>
                  </a:tcPr>
                </a:tc>
              </a:tr>
              <a:tr h="3218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RO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ee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81,6%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ee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73,8%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ee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1,08 (1,02-1,14)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ee8e7"/>
                    </a:solidFill>
                  </a:tcPr>
                </a:tc>
              </a:tr>
              <a:tr h="55188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Hepatectomie majeure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3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37,7%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3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54,2%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3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0,69 (0,6-0,79)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3f3"/>
                    </a:solidFill>
                  </a:tcPr>
                </a:tc>
              </a:tr>
              <a:tr h="3218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Curage gg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ee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38%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ee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61,5%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ee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0,62 (0,54-0,7)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ee8e7"/>
                    </a:solidFill>
                  </a:tcPr>
                </a:tc>
              </a:tr>
              <a:tr h="3218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Taille tumorale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3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4,14 cm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3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4,94cm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3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0,8 (-1,38—0,22)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3f3"/>
                    </a:solidFill>
                  </a:tcPr>
                </a:tc>
              </a:tr>
              <a:tr h="34776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ee8e7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ee8e7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ee8e7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ee8e7"/>
                    </a:solidFill>
                  </a:tcPr>
                </a:tc>
              </a:tr>
              <a:tr h="3218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morbidité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3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idem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3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idem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3f3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ff3f3"/>
                    </a:solidFill>
                  </a:tcPr>
                </a:tc>
              </a:tr>
              <a:tr h="3218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OS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ee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idem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ee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idem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ee8e7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ee8e7"/>
                    </a:solidFill>
                  </a:tcPr>
                </a:tc>
              </a:tr>
            </a:tbl>
          </a:graphicData>
        </a:graphic>
      </p:graphicFrame>
      <p:sp>
        <p:nvSpPr>
          <p:cNvPr id="205" name="CustomShape 4"/>
          <p:cNvSpPr/>
          <p:nvPr/>
        </p:nvSpPr>
        <p:spPr>
          <a:xfrm>
            <a:off x="3186000" y="3395880"/>
            <a:ext cx="6457680" cy="17967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C’est faisable mais un effort doit être fait sur le curage ganglionnaire,</a:t>
            </a:r>
            <a:endParaRPr b="0" lang="fr-FR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Centres « experts » et selection des patients</a:t>
            </a:r>
            <a:endParaRPr b="0" lang="fr-FR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Curage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7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 w="0">
            <a:noFill/>
          </a:ln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Le CCIH est un cancer lymphophile: 40% de métastases ganglionnaires (versus 14% pour MHCCR et 7% pour CHC/cirrhose) </a:t>
            </a:r>
            <a:r>
              <a:rPr b="0" i="1" lang="fr-FR" sz="1400" spc="-1" strike="noStrike">
                <a:solidFill>
                  <a:srgbClr val="404040"/>
                </a:solidFill>
                <a:latin typeface="Calibri"/>
              </a:rPr>
              <a:t>(Ercolani Ann Surg 2004)</a:t>
            </a:r>
            <a:endParaRPr b="0" lang="fr-FR" sz="14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Reste controversé :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208" name="Image 4" descr="Capture d’écran"/>
          <p:cNvPicPr/>
          <p:nvPr/>
        </p:nvPicPr>
        <p:blipFill>
          <a:blip r:embed="rId1"/>
          <a:stretch/>
        </p:blipFill>
        <p:spPr>
          <a:xfrm>
            <a:off x="3756960" y="2481120"/>
            <a:ext cx="6934680" cy="3724560"/>
          </a:xfrm>
          <a:prstGeom prst="rect">
            <a:avLst/>
          </a:prstGeom>
          <a:ln w="0">
            <a:noFill/>
          </a:ln>
        </p:spPr>
      </p:pic>
      <p:pic>
        <p:nvPicPr>
          <p:cNvPr id="209" name="Image 5" descr="Capture d’écran"/>
          <p:cNvPicPr/>
          <p:nvPr/>
        </p:nvPicPr>
        <p:blipFill>
          <a:blip r:embed="rId2"/>
          <a:stretch/>
        </p:blipFill>
        <p:spPr>
          <a:xfrm>
            <a:off x="142920" y="3389040"/>
            <a:ext cx="4300560" cy="954000"/>
          </a:xfrm>
          <a:prstGeom prst="rect">
            <a:avLst/>
          </a:prstGeom>
          <a:ln w="0">
            <a:noFill/>
          </a:ln>
        </p:spPr>
      </p:pic>
      <p:sp>
        <p:nvSpPr>
          <p:cNvPr id="210" name="CustomShape 3"/>
          <p:cNvSpPr/>
          <p:nvPr/>
        </p:nvSpPr>
        <p:spPr>
          <a:xfrm>
            <a:off x="10887120" y="3000240"/>
            <a:ext cx="13046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OS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211" name="CustomShape 4"/>
          <p:cNvSpPr/>
          <p:nvPr/>
        </p:nvSpPr>
        <p:spPr>
          <a:xfrm>
            <a:off x="10887120" y="4915080"/>
            <a:ext cx="928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DFS</a:t>
            </a:r>
            <a:endParaRPr b="0" lang="fr-FR" sz="1800" spc="-1" strike="noStrike">
              <a:latin typeface="Arial"/>
            </a:endParaRPr>
          </a:p>
        </p:txBody>
      </p:sp>
      <p:pic>
        <p:nvPicPr>
          <p:cNvPr id="212" name="Image 8" descr="Capture d’écran"/>
          <p:cNvPicPr/>
          <p:nvPr/>
        </p:nvPicPr>
        <p:blipFill>
          <a:blip r:embed="rId3"/>
          <a:stretch/>
        </p:blipFill>
        <p:spPr>
          <a:xfrm>
            <a:off x="3735000" y="1956960"/>
            <a:ext cx="7106400" cy="4248360"/>
          </a:xfrm>
          <a:prstGeom prst="rect">
            <a:avLst/>
          </a:prstGeom>
          <a:ln w="0">
            <a:noFill/>
          </a:ln>
        </p:spPr>
      </p:pic>
      <p:sp>
        <p:nvSpPr>
          <p:cNvPr id="213" name="CustomShape 5"/>
          <p:cNvSpPr/>
          <p:nvPr/>
        </p:nvSpPr>
        <p:spPr>
          <a:xfrm>
            <a:off x="4271760" y="3435120"/>
            <a:ext cx="5619600" cy="82188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fr-FR" sz="2400" spc="-1" strike="noStrike">
                <a:solidFill>
                  <a:srgbClr val="000000"/>
                </a:solidFill>
                <a:latin typeface="Calibri"/>
              </a:rPr>
              <a:t>CCL: pas de bénéfice au curage. Mais ceux qui ont eu un curage c’était parce que N+</a:t>
            </a:r>
            <a:endParaRPr b="0" lang="fr-FR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" dur="indefinite" restart="never" nodeType="tmRoot">
          <p:childTnLst>
            <p:seq>
              <p:cTn id="14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Curage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5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 w="0">
            <a:noFill/>
          </a:ln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- Recommandé par le NCNN et TNCD 2022 pour meilleure stadification 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- Corrélation entre T et N….pas linéaire car le + de métas semble être pour le T2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- Au moins 6 ggs (AJCC 2017)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- Actuellement le nb de gg/curage augmente mais pas 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le nb de curage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- Station 12 et 8 recommandé (couvre &gt;80% N+)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- certains auteurs si chir hepatique complexe </a:t>
            </a:r>
            <a:r>
              <a:rPr b="0" lang="fr-FR" sz="2000" spc="-1" strike="noStrike">
                <a:solidFill>
                  <a:srgbClr val="404040"/>
                </a:solidFill>
                <a:latin typeface="Wingdings"/>
              </a:rPr>
              <a:t></a:t>
            </a: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abandon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216" name="Image 3" descr="Capture d’écran"/>
          <p:cNvPicPr/>
          <p:nvPr/>
        </p:nvPicPr>
        <p:blipFill>
          <a:blip r:embed="rId1"/>
          <a:stretch/>
        </p:blipFill>
        <p:spPr>
          <a:xfrm>
            <a:off x="7182000" y="2686680"/>
            <a:ext cx="4778640" cy="3024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Anapath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18" name="Espace réservé du contenu 3" descr="Capture d’écran"/>
          <p:cNvPicPr/>
          <p:nvPr/>
        </p:nvPicPr>
        <p:blipFill>
          <a:blip r:embed="rId1"/>
          <a:stretch/>
        </p:blipFill>
        <p:spPr>
          <a:xfrm>
            <a:off x="934200" y="1914120"/>
            <a:ext cx="5191920" cy="4022280"/>
          </a:xfrm>
          <a:prstGeom prst="rect">
            <a:avLst/>
          </a:prstGeom>
          <a:ln w="0">
            <a:noFill/>
          </a:ln>
        </p:spPr>
      </p:pic>
      <p:pic>
        <p:nvPicPr>
          <p:cNvPr id="219" name="Image 4" descr="Capture d’écran"/>
          <p:cNvPicPr/>
          <p:nvPr/>
        </p:nvPicPr>
        <p:blipFill>
          <a:blip r:embed="rId2"/>
          <a:stretch/>
        </p:blipFill>
        <p:spPr>
          <a:xfrm>
            <a:off x="6378120" y="1914120"/>
            <a:ext cx="5091120" cy="2333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Traitement adjuvant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1" name="TextShape 2"/>
          <p:cNvSpPr txBox="1"/>
          <p:nvPr/>
        </p:nvSpPr>
        <p:spPr>
          <a:xfrm>
            <a:off x="1097280" y="1845720"/>
            <a:ext cx="10058040" cy="3132360"/>
          </a:xfrm>
          <a:prstGeom prst="rect">
            <a:avLst/>
          </a:prstGeom>
          <a:noFill/>
          <a:ln w="0">
            <a:noFill/>
          </a:ln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4 essais de phase III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457200" indent="-4568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 Light"/>
              <a:buAutoNum type="arabicPeriod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BCAT (essai asiatique) gemcitabine 6 mois/surveillance </a:t>
            </a:r>
            <a:r>
              <a:rPr b="0" lang="fr-FR" sz="2000" spc="-1" strike="noStrike">
                <a:solidFill>
                  <a:srgbClr val="404040"/>
                </a:solidFill>
                <a:latin typeface="Wingdings"/>
              </a:rPr>
              <a:t></a:t>
            </a: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 pas de différence (Ebata 2018)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457200" indent="-4568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 Light"/>
              <a:buAutoNum type="arabicPeriod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PRODIGE12 (français)  Gemox 24 semaines/surveillance </a:t>
            </a:r>
            <a:r>
              <a:rPr b="0" lang="fr-FR" sz="2000" spc="-1" strike="noStrike">
                <a:solidFill>
                  <a:srgbClr val="404040"/>
                </a:solidFill>
                <a:latin typeface="Wingdings"/>
              </a:rPr>
              <a:t></a:t>
            </a: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 pas de différence (Edeline 2019)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457200" indent="-4568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 Light"/>
              <a:buAutoNum type="arabicPeriod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La compilation des 2 </a:t>
            </a:r>
            <a:r>
              <a:rPr b="0" lang="fr-FR" sz="2000" spc="-1" strike="noStrike">
                <a:solidFill>
                  <a:srgbClr val="404040"/>
                </a:solidFill>
                <a:latin typeface="Wingdings"/>
              </a:rPr>
              <a:t></a:t>
            </a: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 pas de bénéfice (Edeline 2022)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457200" indent="-4568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 Light"/>
              <a:buAutoNum type="arabicPeriod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BILCAP (britannique) capecitabinex8/surveillance </a:t>
            </a:r>
            <a:r>
              <a:rPr b="0" lang="fr-FR" sz="2000" spc="-1" strike="noStrike">
                <a:solidFill>
                  <a:srgbClr val="404040"/>
                </a:solidFill>
                <a:latin typeface="Wingdings"/>
              </a:rPr>
              <a:t></a:t>
            </a: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 SSR meilleure mais que pendant 2 ans (pas de bénéfice après actualisation à 5 ans)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457200" indent="-45684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 Light"/>
              <a:buAutoNum type="arabicPeriod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ASCOT (japonais). Benefice à fluoropyrimidine mais non dispo en Europe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22" name="CustomShape 3"/>
          <p:cNvSpPr/>
          <p:nvPr/>
        </p:nvSpPr>
        <p:spPr>
          <a:xfrm>
            <a:off x="1097280" y="5181480"/>
            <a:ext cx="10834560" cy="36468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CAPECITABINE 24 semaines (8 cycles) peut être proposé si résection R0 ou R1 dans un délai &lt;16 semaines PS0-1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Traitement néoadjuvant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4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 w="0">
            <a:noFill/>
          </a:ln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Pas d’indication hors essai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En cas de réponse d’un CCIH initialement non résecable à un ttt systémique et/ou locoregional, la chir doit être de nouveau considérée (Le Roy, BJS 2018 et Riby Ann surg Oncol 2020)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Néoadjuvant systémique (5FU ou gemcitabine)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Radioembolisation (Essai SIROCHO: radio-embol + capécitabine /chir d’emblée CCI opérable à haut risque de marge +)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CEL….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Chimio intra-artérielle…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Palliatif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6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 w="0">
            <a:noFill/>
          </a:ln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1</a:t>
            </a:r>
            <a:r>
              <a:rPr b="0" lang="fr-FR" sz="2000" spc="-1" strike="noStrike" baseline="30000">
                <a:solidFill>
                  <a:srgbClr val="404040"/>
                </a:solidFill>
                <a:latin typeface="Calibri"/>
              </a:rPr>
              <a:t>ère</a:t>
            </a: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 ligne, selon indice OMS: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lvl="1" marL="38412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9dbfbe"/>
              </a:buClr>
              <a:buFont typeface="Calibri"/>
              <a:buChar char="◦"/>
            </a:pPr>
            <a:r>
              <a:rPr b="0" lang="fr-FR" sz="1800" spc="-1" strike="noStrike">
                <a:solidFill>
                  <a:srgbClr val="404040"/>
                </a:solidFill>
                <a:latin typeface="Calibri"/>
              </a:rPr>
              <a:t>0-1: CISGEM + durvalumab si dispo</a:t>
            </a:r>
            <a:endParaRPr b="0" lang="fr-FR" sz="1800" spc="-1" strike="noStrike">
              <a:solidFill>
                <a:srgbClr val="404040"/>
              </a:solidFill>
              <a:latin typeface="Calibri"/>
            </a:endParaRPr>
          </a:p>
          <a:p>
            <a:pPr lvl="1" marL="38412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9dbfbe"/>
              </a:buClr>
              <a:buFont typeface="Calibri"/>
              <a:buChar char="◦"/>
            </a:pPr>
            <a:r>
              <a:rPr b="0" lang="fr-FR" sz="1800" spc="-1" strike="noStrike">
                <a:solidFill>
                  <a:srgbClr val="404040"/>
                </a:solidFill>
                <a:latin typeface="Calibri"/>
              </a:rPr>
              <a:t>2: gemcitabine</a:t>
            </a:r>
            <a:endParaRPr b="0" lang="fr-FR" sz="1800" spc="-1" strike="noStrike">
              <a:solidFill>
                <a:srgbClr val="404040"/>
              </a:solidFill>
              <a:latin typeface="Calibri"/>
            </a:endParaRPr>
          </a:p>
          <a:p>
            <a:pPr lvl="1" marL="38412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9dbfbe"/>
              </a:buClr>
              <a:buFont typeface="Calibri"/>
              <a:buChar char="◦"/>
            </a:pPr>
            <a:r>
              <a:rPr b="0" lang="fr-FR" sz="1800" spc="-1" strike="noStrike">
                <a:solidFill>
                  <a:srgbClr val="404040"/>
                </a:solidFill>
                <a:latin typeface="Calibri"/>
              </a:rPr>
              <a:t>3-4 soins de support</a:t>
            </a:r>
            <a:endParaRPr b="0" lang="fr-FR" sz="1800" spc="-1" strike="noStrike">
              <a:solidFill>
                <a:srgbClr val="404040"/>
              </a:solidFill>
              <a:latin typeface="Calibri"/>
            </a:endParaRPr>
          </a:p>
          <a:p>
            <a:endParaRPr b="0" lang="fr-FR" sz="1800" spc="-1" strike="noStrike">
              <a:solidFill>
                <a:srgbClr val="404040"/>
              </a:solidFill>
              <a:latin typeface="Calibri"/>
            </a:endParaRPr>
          </a:p>
          <a:p>
            <a:pPr lvl="1" marL="38412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9dbfbe"/>
              </a:buClr>
              <a:buFont typeface="Calibri"/>
              <a:buChar char="◦"/>
            </a:pPr>
            <a:r>
              <a:rPr b="0" lang="fr-FR" sz="1800" spc="-1" strike="noStrike">
                <a:solidFill>
                  <a:srgbClr val="404040"/>
                </a:solidFill>
                <a:latin typeface="Calibri"/>
              </a:rPr>
              <a:t>Et surtout recherche panel moléculaire dès la 1</a:t>
            </a:r>
            <a:r>
              <a:rPr b="0" lang="fr-FR" sz="1800" spc="-1" strike="noStrike" baseline="30000">
                <a:solidFill>
                  <a:srgbClr val="404040"/>
                </a:solidFill>
                <a:latin typeface="Calibri"/>
              </a:rPr>
              <a:t>ère</a:t>
            </a:r>
            <a:r>
              <a:rPr b="0" lang="fr-FR" sz="1800" spc="-1" strike="noStrike">
                <a:solidFill>
                  <a:srgbClr val="404040"/>
                </a:solidFill>
                <a:latin typeface="Calibri"/>
              </a:rPr>
              <a:t> ligne: MMR, HER2, IDH1, KRAS, BRAF, FGFR2 et NTRK</a:t>
            </a:r>
            <a:endParaRPr b="0" lang="fr-FR" sz="1800" spc="-1" strike="noStrike">
              <a:solidFill>
                <a:srgbClr val="404040"/>
              </a:solidFill>
              <a:latin typeface="Calibri"/>
            </a:endParaRPr>
          </a:p>
          <a:p>
            <a:endParaRPr b="0" lang="fr-FR" sz="18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2</a:t>
            </a:r>
            <a:r>
              <a:rPr b="0" lang="fr-FR" sz="2000" spc="-1" strike="noStrike" baseline="30000">
                <a:solidFill>
                  <a:srgbClr val="404040"/>
                </a:solidFill>
                <a:latin typeface="Calibri"/>
              </a:rPr>
              <a:t>ème</a:t>
            </a:r>
            <a:r>
              <a:rPr b="0" lang="fr-FR" sz="2000" spc="-1" strike="noStrike">
                <a:solidFill>
                  <a:srgbClr val="404040"/>
                </a:solidFill>
                <a:latin typeface="Calibri"/>
              </a:rPr>
              <a:t> ligne et au-delà: essai SAFIR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lvl="1" marL="38412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9dbfbe"/>
              </a:buClr>
              <a:buFont typeface="Calibri"/>
              <a:buChar char="◦"/>
            </a:pPr>
            <a:r>
              <a:rPr b="0" lang="fr-FR" sz="1800" spc="-1" strike="noStrike">
                <a:solidFill>
                  <a:srgbClr val="404040"/>
                </a:solidFill>
                <a:latin typeface="Calibri"/>
              </a:rPr>
              <a:t>Mutation IDH1: Ivosidénib</a:t>
            </a:r>
            <a:endParaRPr b="0" lang="fr-FR" sz="1800" spc="-1" strike="noStrike">
              <a:solidFill>
                <a:srgbClr val="404040"/>
              </a:solidFill>
              <a:latin typeface="Calibri"/>
            </a:endParaRPr>
          </a:p>
          <a:p>
            <a:pPr lvl="1" marL="38412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9dbfbe"/>
              </a:buClr>
              <a:buFont typeface="Calibri"/>
              <a:buChar char="◦"/>
            </a:pPr>
            <a:r>
              <a:rPr b="0" lang="fr-FR" sz="1800" spc="-1" strike="noStrike">
                <a:solidFill>
                  <a:srgbClr val="404040"/>
                </a:solidFill>
                <a:latin typeface="Calibri"/>
              </a:rPr>
              <a:t>FGFR: pémigatinib, futibatinib, infigratinib</a:t>
            </a:r>
            <a:endParaRPr b="0" lang="fr-FR" sz="1800" spc="-1" strike="noStrike">
              <a:solidFill>
                <a:srgbClr val="404040"/>
              </a:solidFill>
              <a:latin typeface="Calibri"/>
            </a:endParaRPr>
          </a:p>
          <a:p>
            <a:pPr lvl="1" marL="38412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9dbfbe"/>
              </a:buClr>
              <a:buFont typeface="Calibri"/>
              <a:buChar char="◦"/>
            </a:pPr>
            <a:r>
              <a:rPr b="0" lang="fr-FR" sz="1800" spc="-1" strike="noStrike">
                <a:solidFill>
                  <a:srgbClr val="404040"/>
                </a:solidFill>
                <a:latin typeface="Calibri"/>
              </a:rPr>
              <a:t>HER2: trastu, pertu</a:t>
            </a:r>
            <a:endParaRPr b="0" lang="fr-FR" sz="1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Place de la TOH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8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solidFill>
            <a:srgbClr val="ffffff"/>
          </a:solidFill>
          <a:ln w="15840">
            <a:solidFill>
              <a:srgbClr val="db8631"/>
            </a:solidFill>
            <a:round/>
          </a:ln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2008 étude sur 280 patients: survie à 1 an 74% et 5 ans 38% (Becker et al, J Gastrointest surg 2008)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Sapisochin ann surg 2014: idem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2016 même équipe: 37 patients TOH/ resection..meilleure SSR resection (39% versus 6% à 3 ans et 33% versus 0 à 5 ans)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9dbfbe"/>
              </a:buClr>
              <a:buFont typeface="Calibri"/>
              <a:buChar char=" "/>
            </a:pPr>
            <a:r>
              <a:rPr b="0" lang="fr-FR" sz="2000" spc="-1" strike="noStrike">
                <a:solidFill>
                  <a:srgbClr val="000000"/>
                </a:solidFill>
                <a:latin typeface="Wingdings"/>
              </a:rPr>
              <a:t></a:t>
            </a: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La TOH ne peut être recommandée à ce jour</a:t>
            </a: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fr-FR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Image 1" descr="Capture d’écran"/>
          <p:cNvPicPr/>
          <p:nvPr/>
        </p:nvPicPr>
        <p:blipFill>
          <a:blip r:embed="rId1"/>
          <a:stretch/>
        </p:blipFill>
        <p:spPr>
          <a:xfrm>
            <a:off x="1670760" y="500040"/>
            <a:ext cx="9561240" cy="5452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TextShape 1"/>
          <p:cNvSpPr txBox="1"/>
          <p:nvPr/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fr-FR" sz="4800" spc="-52" strike="noStrike">
                <a:solidFill>
                  <a:srgbClr val="404040"/>
                </a:solidFill>
                <a:latin typeface="Calibri Light"/>
              </a:rPr>
              <a:t>Et plus spécifiquement pour la chir</a:t>
            </a:r>
            <a:endParaRPr b="0" lang="fr-FR" sz="4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31" name="Espace réservé du contenu 5" descr="Capture d’écran"/>
          <p:cNvPicPr/>
          <p:nvPr/>
        </p:nvPicPr>
        <p:blipFill>
          <a:blip r:embed="rId1"/>
          <a:stretch/>
        </p:blipFill>
        <p:spPr>
          <a:xfrm>
            <a:off x="7458120" y="2221920"/>
            <a:ext cx="3476880" cy="3429000"/>
          </a:xfrm>
          <a:prstGeom prst="rect">
            <a:avLst/>
          </a:prstGeom>
          <a:ln w="0">
            <a:noFill/>
          </a:ln>
        </p:spPr>
      </p:pic>
      <p:sp>
        <p:nvSpPr>
          <p:cNvPr id="232" name="CustomShape 2"/>
          <p:cNvSpPr/>
          <p:nvPr/>
        </p:nvSpPr>
        <p:spPr>
          <a:xfrm>
            <a:off x="1097280" y="2088360"/>
            <a:ext cx="6330600" cy="201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Chirurgie d’emblée seule chance de survie à long terme. La chirurgie comprend R0, marge &gt;10 mm et 6 ganglions</a:t>
            </a: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Plutôt laparotomie</a:t>
            </a: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Si chir complexe possible uniquement si R0 (et selon certains N-)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18901</TotalTime>
  <Application>LibreOffice/7.0.3.1$Windows_X86_64 LibreOffice_project/d7547858d014d4cf69878db179d326fc3483e082</Application>
  <Words>1231</Words>
  <Paragraphs>186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2022-09-22T12:20:43Z</dcterms:created>
  <dc:creator>alain bizon</dc:creator>
  <dc:description/>
  <dc:language>fr-FR</dc:language>
  <cp:lastModifiedBy/>
  <dcterms:modified xsi:type="dcterms:W3CDTF">2022-10-06T15:13:23Z</dcterms:modified>
  <cp:revision>82</cp:revision>
  <dc:subject/>
  <dc:title>Cholangiocarcinome intrahépatique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Personnalisé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28</vt:i4>
  </property>
</Properties>
</file>